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57" r:id="rId6"/>
    <p:sldId id="275" r:id="rId7"/>
    <p:sldId id="308" r:id="rId8"/>
    <p:sldId id="261" r:id="rId9"/>
    <p:sldId id="277" r:id="rId10"/>
    <p:sldId id="259" r:id="rId11"/>
    <p:sldId id="286" r:id="rId12"/>
    <p:sldId id="287" r:id="rId13"/>
    <p:sldId id="288" r:id="rId14"/>
    <p:sldId id="289" r:id="rId15"/>
    <p:sldId id="300" r:id="rId16"/>
    <p:sldId id="301" r:id="rId17"/>
    <p:sldId id="302" r:id="rId18"/>
    <p:sldId id="303" r:id="rId19"/>
    <p:sldId id="305" r:id="rId20"/>
    <p:sldId id="306" r:id="rId21"/>
    <p:sldId id="307" r:id="rId22"/>
    <p:sldId id="284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-1662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15.xml"/><Relationship Id="rId1" Type="http://schemas.openxmlformats.org/officeDocument/2006/relationships/slide" Target="../slides/slide14.xml"/><Relationship Id="rId4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5C103-F3C8-4E93-A66C-46D34D5B6A0C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0C67345-3802-4E5A-B62F-75F0DA924C31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</a:rPr>
            <a:t>MECANISMO DE EVALUACION</a:t>
          </a:r>
          <a:endParaRPr lang="es-ES" dirty="0">
            <a:solidFill>
              <a:schemeClr val="tx1"/>
            </a:solidFill>
          </a:endParaRPr>
        </a:p>
      </dgm:t>
    </dgm:pt>
    <dgm:pt modelId="{E12BE46D-BEB0-4A74-BDD4-AA63FE00C0AB}" type="parTrans" cxnId="{E1FD5D0C-47C2-4A56-911E-807DA8E56087}">
      <dgm:prSet/>
      <dgm:spPr/>
      <dgm:t>
        <a:bodyPr/>
        <a:lstStyle/>
        <a:p>
          <a:endParaRPr lang="es-ES"/>
        </a:p>
      </dgm:t>
    </dgm:pt>
    <dgm:pt modelId="{162AA171-B4CD-4FAC-B902-FD78B3B1435E}" type="sibTrans" cxnId="{E1FD5D0C-47C2-4A56-911E-807DA8E56087}">
      <dgm:prSet/>
      <dgm:spPr/>
      <dgm:t>
        <a:bodyPr/>
        <a:lstStyle/>
        <a:p>
          <a:endParaRPr lang="es-ES"/>
        </a:p>
      </dgm:t>
    </dgm:pt>
    <dgm:pt modelId="{08520886-8C16-4407-82D1-F97E6BF400C3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MEDIO DE VERIFICACION</a:t>
          </a:r>
        </a:p>
      </dgm:t>
    </dgm:pt>
    <dgm:pt modelId="{CB68EA33-D1EF-4278-B62D-0F7B7673DE74}" type="parTrans" cxnId="{53DD3BBC-A81A-476F-816D-0C05FE6BF298}">
      <dgm:prSet/>
      <dgm:spPr/>
      <dgm:t>
        <a:bodyPr/>
        <a:lstStyle/>
        <a:p>
          <a:endParaRPr lang="es-ES"/>
        </a:p>
      </dgm:t>
    </dgm:pt>
    <dgm:pt modelId="{68763D1C-C031-4641-A4EB-4CE5F7E6C8A0}" type="sibTrans" cxnId="{53DD3BBC-A81A-476F-816D-0C05FE6BF298}">
      <dgm:prSet/>
      <dgm:spPr/>
      <dgm:t>
        <a:bodyPr/>
        <a:lstStyle/>
        <a:p>
          <a:endParaRPr lang="es-ES"/>
        </a:p>
      </dgm:t>
    </dgm:pt>
    <dgm:pt modelId="{D66517BC-FB79-4660-98A1-0C2B9F8E28D9}">
      <dgm:prSet phldrT="[Texto]" custT="1"/>
      <dgm:spPr/>
      <dgm:t>
        <a:bodyPr/>
        <a:lstStyle/>
        <a:p>
          <a:pPr algn="just">
            <a:buNone/>
          </a:pPr>
          <a:r>
            <a:rPr lang="es-CL" sz="1600" dirty="0">
              <a:latin typeface="Calibri" panose="020F0502020204030204" pitchFamily="34" charset="0"/>
              <a:cs typeface="Calibri" panose="020F0502020204030204" pitchFamily="34" charset="0"/>
            </a:rPr>
            <a:t>❶</a:t>
          </a:r>
          <a:r>
            <a:rPr lang="es-CL" sz="1100" dirty="0"/>
            <a:t>Para todo producto o servicio puede verificarse su existencia, sea este tangible (un informe) o intangible (atención telefónica a usuario). </a:t>
          </a:r>
          <a:endParaRPr lang="es-ES" sz="1100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2A77B84D-DE6E-470C-B6C9-4ED07EE946EA}" type="parTrans" cxnId="{48683600-9787-4C74-8F70-9116A01B0AD5}">
      <dgm:prSet/>
      <dgm:spPr/>
      <dgm:t>
        <a:bodyPr/>
        <a:lstStyle/>
        <a:p>
          <a:endParaRPr lang="es-ES"/>
        </a:p>
      </dgm:t>
    </dgm:pt>
    <dgm:pt modelId="{53576547-71F7-492D-811B-29BAA314B028}" type="sibTrans" cxnId="{48683600-9787-4C74-8F70-9116A01B0AD5}">
      <dgm:prSet/>
      <dgm:spPr/>
      <dgm:t>
        <a:bodyPr/>
        <a:lstStyle/>
        <a:p>
          <a:endParaRPr lang="es-ES"/>
        </a:p>
      </dgm:t>
    </dgm:pt>
    <dgm:pt modelId="{0186FC5F-FEDE-4F10-8077-ACF4D5E576B2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L" b="1" dirty="0">
              <a:solidFill>
                <a:schemeClr val="bg1"/>
              </a:solidFill>
            </a:rPr>
            <a:t>PERIODICIDAD</a:t>
          </a:r>
        </a:p>
        <a:p>
          <a:r>
            <a:rPr lang="es-CL" b="1" dirty="0">
              <a:solidFill>
                <a:schemeClr val="bg1"/>
              </a:solidFill>
            </a:rPr>
            <a:t>Y RRHH INVOLUCRADOS</a:t>
          </a:r>
          <a:endParaRPr lang="es-ES" dirty="0"/>
        </a:p>
      </dgm:t>
    </dgm:pt>
    <dgm:pt modelId="{373D0DDE-38B5-44F3-A64F-54C646AAA77C}" type="parTrans" cxnId="{6EB3A468-7ADF-4CFE-8BA0-8282FC5D9F65}">
      <dgm:prSet/>
      <dgm:spPr/>
      <dgm:t>
        <a:bodyPr/>
        <a:lstStyle/>
        <a:p>
          <a:endParaRPr lang="es-ES"/>
        </a:p>
      </dgm:t>
    </dgm:pt>
    <dgm:pt modelId="{A496AB33-9E27-4EC9-8CDD-578BA5EE1462}" type="sibTrans" cxnId="{6EB3A468-7ADF-4CFE-8BA0-8282FC5D9F65}">
      <dgm:prSet/>
      <dgm:spPr/>
      <dgm:t>
        <a:bodyPr/>
        <a:lstStyle/>
        <a:p>
          <a:endParaRPr lang="es-ES"/>
        </a:p>
      </dgm:t>
    </dgm:pt>
    <dgm:pt modelId="{8C2CCA8C-7985-47D9-90C4-47454D0A3A0B}">
      <dgm:prSet phldrT="[Texto]" custT="1"/>
      <dgm:spPr/>
      <dgm:t>
        <a:bodyPr/>
        <a:lstStyle/>
        <a:p>
          <a:pPr algn="just">
            <a:buNone/>
          </a:pPr>
          <a:r>
            <a:rPr lang="es-CL" sz="1600" dirty="0">
              <a:latin typeface="Calibri" panose="020F0502020204030204" pitchFamily="34" charset="0"/>
              <a:cs typeface="Calibri" panose="020F0502020204030204" pitchFamily="34" charset="0"/>
            </a:rPr>
            <a:t>❷</a:t>
          </a:r>
          <a:r>
            <a:rPr lang="es-CL" sz="1100" dirty="0"/>
            <a:t>Todo servicio y producto tiene una frecuencia o periodicidad en que se elabora y se entrega. Para ello hay personas que hacen posible su entrega.</a:t>
          </a:r>
          <a:endParaRPr lang="es-ES" sz="1100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29EC3854-D5C3-4067-B63D-E7B9A87ACC72}" type="parTrans" cxnId="{A4AC42F2-B7CD-4FD0-94EE-C8C5A52E9D4C}">
      <dgm:prSet/>
      <dgm:spPr/>
      <dgm:t>
        <a:bodyPr/>
        <a:lstStyle/>
        <a:p>
          <a:endParaRPr lang="es-ES"/>
        </a:p>
      </dgm:t>
    </dgm:pt>
    <dgm:pt modelId="{5D9DD2ED-94E8-4E64-B86D-4BF03A46F8FA}" type="sibTrans" cxnId="{A4AC42F2-B7CD-4FD0-94EE-C8C5A52E9D4C}">
      <dgm:prSet/>
      <dgm:spPr/>
      <dgm:t>
        <a:bodyPr/>
        <a:lstStyle/>
        <a:p>
          <a:endParaRPr lang="es-ES"/>
        </a:p>
      </dgm:t>
    </dgm:pt>
    <dgm:pt modelId="{0E46D1C2-6261-4886-AD6E-D7D7D9AADF97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</a:rPr>
            <a:t>INDICADORES DE DESEMPEÑO</a:t>
          </a:r>
          <a:endParaRPr lang="es-ES" dirty="0">
            <a:solidFill>
              <a:schemeClr val="tx1"/>
            </a:solidFill>
          </a:endParaRPr>
        </a:p>
      </dgm:t>
    </dgm:pt>
    <dgm:pt modelId="{440C75C2-27AE-4CCF-984A-D559109CE414}" type="parTrans" cxnId="{9C6A46E7-18D7-4E6A-9CC0-9C4D7565A169}">
      <dgm:prSet/>
      <dgm:spPr/>
      <dgm:t>
        <a:bodyPr/>
        <a:lstStyle/>
        <a:p>
          <a:endParaRPr lang="es-ES"/>
        </a:p>
      </dgm:t>
    </dgm:pt>
    <dgm:pt modelId="{5FBF5E8E-75D4-4F10-8882-FB43FC9D46BF}" type="sibTrans" cxnId="{9C6A46E7-18D7-4E6A-9CC0-9C4D7565A169}">
      <dgm:prSet/>
      <dgm:spPr/>
      <dgm:t>
        <a:bodyPr/>
        <a:lstStyle/>
        <a:p>
          <a:endParaRPr lang="es-ES"/>
        </a:p>
      </dgm:t>
    </dgm:pt>
    <dgm:pt modelId="{8F3B1815-F7B7-4BD2-9E2C-D72C906E50FC}">
      <dgm:prSet phldrT="[Texto]" custT="1"/>
      <dgm:spPr/>
      <dgm:t>
        <a:bodyPr/>
        <a:lstStyle/>
        <a:p>
          <a:pPr>
            <a:buNone/>
          </a:pPr>
          <a:r>
            <a:rPr lang="es-CL" sz="1600" dirty="0">
              <a:latin typeface="Calibri" panose="020F0502020204030204" pitchFamily="34" charset="0"/>
              <a:cs typeface="Calibri" panose="020F0502020204030204" pitchFamily="34" charset="0"/>
            </a:rPr>
            <a:t>❸</a:t>
          </a:r>
          <a:r>
            <a:rPr lang="es-CL" sz="1100" dirty="0"/>
            <a:t>Se verificará la existencia y el empleo de indicadores de desempeño (eficiencia, eficacia, calidad) </a:t>
          </a:r>
          <a:endParaRPr lang="es-ES" sz="1100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3" action="ppaction://hlinksldjump"/>
          </dgm14:cNvPr>
        </a:ext>
      </dgm:extLst>
    </dgm:pt>
    <dgm:pt modelId="{5DFCCA39-C375-4F40-A496-626C272FE258}" type="parTrans" cxnId="{31ED19D8-25AA-4F29-AB9B-90AB07BA4262}">
      <dgm:prSet/>
      <dgm:spPr/>
      <dgm:t>
        <a:bodyPr/>
        <a:lstStyle/>
        <a:p>
          <a:endParaRPr lang="es-ES"/>
        </a:p>
      </dgm:t>
    </dgm:pt>
    <dgm:pt modelId="{21A9144D-C33B-43C1-9557-CABA7B708221}" type="sibTrans" cxnId="{31ED19D8-25AA-4F29-AB9B-90AB07BA4262}">
      <dgm:prSet/>
      <dgm:spPr/>
      <dgm:t>
        <a:bodyPr/>
        <a:lstStyle/>
        <a:p>
          <a:endParaRPr lang="es-ES"/>
        </a:p>
      </dgm:t>
    </dgm:pt>
    <dgm:pt modelId="{ED933E04-A5B8-47A2-8176-8B5F577F9C18}">
      <dgm:prSet phldrT="[Texto]" custT="1"/>
      <dgm:spPr/>
      <dgm:t>
        <a:bodyPr/>
        <a:lstStyle/>
        <a:p>
          <a:pPr algn="l">
            <a:buFontTx/>
            <a:buNone/>
          </a:pPr>
          <a:r>
            <a:rPr lang="es-CL" sz="1600" dirty="0">
              <a:latin typeface="Calibri" panose="020F0502020204030204" pitchFamily="34" charset="0"/>
              <a:cs typeface="Calibri" panose="020F0502020204030204" pitchFamily="34" charset="0"/>
            </a:rPr>
            <a:t>❹ S</a:t>
          </a:r>
          <a:r>
            <a:rPr lang="es-CL" sz="1100" dirty="0"/>
            <a:t>e verificarán los mecanismos de evaluación de los servicios y productos, es decir, quienes hacen ésta evaluación, con que frecuencia se hace y el uso de ésta información.</a:t>
          </a:r>
          <a:endParaRPr lang="es-ES" sz="1100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9F1833AA-205A-4DA2-9C6B-45976C64FC44}" type="parTrans" cxnId="{61A0F61B-DC98-4A92-A2A6-578FF2E85194}">
      <dgm:prSet/>
      <dgm:spPr/>
      <dgm:t>
        <a:bodyPr/>
        <a:lstStyle/>
        <a:p>
          <a:endParaRPr lang="es-ES"/>
        </a:p>
      </dgm:t>
    </dgm:pt>
    <dgm:pt modelId="{33EE69F5-A7EB-4039-B545-880B106B3603}" type="sibTrans" cxnId="{61A0F61B-DC98-4A92-A2A6-578FF2E85194}">
      <dgm:prSet/>
      <dgm:spPr/>
      <dgm:t>
        <a:bodyPr/>
        <a:lstStyle/>
        <a:p>
          <a:endParaRPr lang="es-ES"/>
        </a:p>
      </dgm:t>
    </dgm:pt>
    <dgm:pt modelId="{A658C9AD-65EE-4F81-A34D-D0948ED0623D}" type="pres">
      <dgm:prSet presAssocID="{2CA5C103-F3C8-4E93-A66C-46D34D5B6A0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567FEC3-53B9-4FC7-9026-086992A962EB}" type="pres">
      <dgm:prSet presAssocID="{2CA5C103-F3C8-4E93-A66C-46D34D5B6A0C}" presName="children" presStyleCnt="0"/>
      <dgm:spPr/>
    </dgm:pt>
    <dgm:pt modelId="{2384FA19-8423-4562-B3E8-F63100D9C18A}" type="pres">
      <dgm:prSet presAssocID="{2CA5C103-F3C8-4E93-A66C-46D34D5B6A0C}" presName="child1group" presStyleCnt="0"/>
      <dgm:spPr/>
    </dgm:pt>
    <dgm:pt modelId="{1A2F4347-63E4-49E8-BB0F-885BA7B06254}" type="pres">
      <dgm:prSet presAssocID="{2CA5C103-F3C8-4E93-A66C-46D34D5B6A0C}" presName="child1" presStyleLbl="bgAcc1" presStyleIdx="0" presStyleCnt="4" custLinFactNeighborX="-11246" custLinFactNeighborY="-642"/>
      <dgm:spPr/>
      <dgm:t>
        <a:bodyPr/>
        <a:lstStyle/>
        <a:p>
          <a:endParaRPr lang="es-CL"/>
        </a:p>
      </dgm:t>
    </dgm:pt>
    <dgm:pt modelId="{64B8A741-9B2E-44C6-BA58-B4C0EDAF3F7D}" type="pres">
      <dgm:prSet presAssocID="{2CA5C103-F3C8-4E93-A66C-46D34D5B6A0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5CDC5E8-480A-48FC-A4F9-16C92DEE111A}" type="pres">
      <dgm:prSet presAssocID="{2CA5C103-F3C8-4E93-A66C-46D34D5B6A0C}" presName="child2group" presStyleCnt="0"/>
      <dgm:spPr/>
    </dgm:pt>
    <dgm:pt modelId="{4C1D25F9-1B30-4C81-9B0B-49B9DF45968A}" type="pres">
      <dgm:prSet presAssocID="{2CA5C103-F3C8-4E93-A66C-46D34D5B6A0C}" presName="child2" presStyleLbl="bgAcc1" presStyleIdx="1" presStyleCnt="4"/>
      <dgm:spPr/>
      <dgm:t>
        <a:bodyPr/>
        <a:lstStyle/>
        <a:p>
          <a:endParaRPr lang="es-CL"/>
        </a:p>
      </dgm:t>
    </dgm:pt>
    <dgm:pt modelId="{11595DD7-58F9-4DE1-A3D8-319C97D7773F}" type="pres">
      <dgm:prSet presAssocID="{2CA5C103-F3C8-4E93-A66C-46D34D5B6A0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E91E86D-B219-4D72-9A38-E6FF9A108723}" type="pres">
      <dgm:prSet presAssocID="{2CA5C103-F3C8-4E93-A66C-46D34D5B6A0C}" presName="child3group" presStyleCnt="0"/>
      <dgm:spPr/>
    </dgm:pt>
    <dgm:pt modelId="{655F610D-A54C-407E-9137-D64120AB3E81}" type="pres">
      <dgm:prSet presAssocID="{2CA5C103-F3C8-4E93-A66C-46D34D5B6A0C}" presName="child3" presStyleLbl="bgAcc1" presStyleIdx="2" presStyleCnt="4" custLinFactNeighborX="9316" custLinFactNeighborY="-3524"/>
      <dgm:spPr/>
      <dgm:t>
        <a:bodyPr/>
        <a:lstStyle/>
        <a:p>
          <a:endParaRPr lang="es-CL"/>
        </a:p>
      </dgm:t>
    </dgm:pt>
    <dgm:pt modelId="{0E533BB5-3BF6-46AD-9A9D-545141C08F18}" type="pres">
      <dgm:prSet presAssocID="{2CA5C103-F3C8-4E93-A66C-46D34D5B6A0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D552145-076A-403F-8159-20D70375EB43}" type="pres">
      <dgm:prSet presAssocID="{2CA5C103-F3C8-4E93-A66C-46D34D5B6A0C}" presName="child4group" presStyleCnt="0"/>
      <dgm:spPr/>
    </dgm:pt>
    <dgm:pt modelId="{26DA16B9-7E2E-4F50-831B-636659828BB8}" type="pres">
      <dgm:prSet presAssocID="{2CA5C103-F3C8-4E93-A66C-46D34D5B6A0C}" presName="child4" presStyleLbl="bgAcc1" presStyleIdx="3" presStyleCnt="4" custScaleX="108416"/>
      <dgm:spPr/>
      <dgm:t>
        <a:bodyPr/>
        <a:lstStyle/>
        <a:p>
          <a:endParaRPr lang="es-CL"/>
        </a:p>
      </dgm:t>
    </dgm:pt>
    <dgm:pt modelId="{F7E4D00B-4A54-45ED-A18D-D30A2683FEA0}" type="pres">
      <dgm:prSet presAssocID="{2CA5C103-F3C8-4E93-A66C-46D34D5B6A0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84DEBCA-C4D0-4918-824D-C2EA7160E694}" type="pres">
      <dgm:prSet presAssocID="{2CA5C103-F3C8-4E93-A66C-46D34D5B6A0C}" presName="childPlaceholder" presStyleCnt="0"/>
      <dgm:spPr/>
    </dgm:pt>
    <dgm:pt modelId="{E95A1BBE-DEE9-495D-8739-06B2C134ADB6}" type="pres">
      <dgm:prSet presAssocID="{2CA5C103-F3C8-4E93-A66C-46D34D5B6A0C}" presName="circle" presStyleCnt="0"/>
      <dgm:spPr/>
    </dgm:pt>
    <dgm:pt modelId="{5AC13FB2-A933-474D-BA96-950B15B3D6E0}" type="pres">
      <dgm:prSet presAssocID="{2CA5C103-F3C8-4E93-A66C-46D34D5B6A0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E5F54E-B610-4798-B359-459F52B6E3C7}" type="pres">
      <dgm:prSet presAssocID="{2CA5C103-F3C8-4E93-A66C-46D34D5B6A0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D431676-E85E-448C-8233-98473FAF402F}" type="pres">
      <dgm:prSet presAssocID="{2CA5C103-F3C8-4E93-A66C-46D34D5B6A0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2D4FA7F-F348-45C2-A1E6-12EE818FD6B5}" type="pres">
      <dgm:prSet presAssocID="{2CA5C103-F3C8-4E93-A66C-46D34D5B6A0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1BEC108-6701-4D7B-9C4D-E0AA8A343B59}" type="pres">
      <dgm:prSet presAssocID="{2CA5C103-F3C8-4E93-A66C-46D34D5B6A0C}" presName="quadrantPlaceholder" presStyleCnt="0"/>
      <dgm:spPr/>
    </dgm:pt>
    <dgm:pt modelId="{FB9A15D3-3575-4595-B20E-5CFAA6E22ED7}" type="pres">
      <dgm:prSet presAssocID="{2CA5C103-F3C8-4E93-A66C-46D34D5B6A0C}" presName="center1" presStyleLbl="fgShp" presStyleIdx="0" presStyleCnt="2"/>
      <dgm:spPr/>
    </dgm:pt>
    <dgm:pt modelId="{601AFFF0-373D-4E98-B615-D459E011BBDB}" type="pres">
      <dgm:prSet presAssocID="{2CA5C103-F3C8-4E93-A66C-46D34D5B6A0C}" presName="center2" presStyleLbl="fgShp" presStyleIdx="1" presStyleCnt="2"/>
      <dgm:spPr/>
    </dgm:pt>
  </dgm:ptLst>
  <dgm:cxnLst>
    <dgm:cxn modelId="{6EB3A468-7ADF-4CFE-8BA0-8282FC5D9F65}" srcId="{2CA5C103-F3C8-4E93-A66C-46D34D5B6A0C}" destId="{0186FC5F-FEDE-4F10-8077-ACF4D5E576B2}" srcOrd="2" destOrd="0" parTransId="{373D0DDE-38B5-44F3-A64F-54C646AAA77C}" sibTransId="{A496AB33-9E27-4EC9-8CDD-578BA5EE1462}"/>
    <dgm:cxn modelId="{9C6A46E7-18D7-4E6A-9CC0-9C4D7565A169}" srcId="{2CA5C103-F3C8-4E93-A66C-46D34D5B6A0C}" destId="{0E46D1C2-6261-4886-AD6E-D7D7D9AADF97}" srcOrd="3" destOrd="0" parTransId="{440C75C2-27AE-4CCF-984A-D559109CE414}" sibTransId="{5FBF5E8E-75D4-4F10-8882-FB43FC9D46BF}"/>
    <dgm:cxn modelId="{94763C7C-EECB-4B66-92FC-CD970A0DEB99}" type="presOf" srcId="{8C2CCA8C-7985-47D9-90C4-47454D0A3A0B}" destId="{655F610D-A54C-407E-9137-D64120AB3E81}" srcOrd="0" destOrd="0" presId="urn:microsoft.com/office/officeart/2005/8/layout/cycle4#1"/>
    <dgm:cxn modelId="{43743C67-5A77-4035-8B02-6AA9A4F1E8D3}" type="presOf" srcId="{0E46D1C2-6261-4886-AD6E-D7D7D9AADF97}" destId="{A2D4FA7F-F348-45C2-A1E6-12EE818FD6B5}" srcOrd="0" destOrd="0" presId="urn:microsoft.com/office/officeart/2005/8/layout/cycle4#1"/>
    <dgm:cxn modelId="{096EBA04-953E-4915-B961-F3F2F4A53844}" type="presOf" srcId="{ED933E04-A5B8-47A2-8176-8B5F577F9C18}" destId="{64B8A741-9B2E-44C6-BA58-B4C0EDAF3F7D}" srcOrd="1" destOrd="0" presId="urn:microsoft.com/office/officeart/2005/8/layout/cycle4#1"/>
    <dgm:cxn modelId="{7442F468-6221-4D65-9FA7-6762189B727A}" type="presOf" srcId="{D66517BC-FB79-4660-98A1-0C2B9F8E28D9}" destId="{11595DD7-58F9-4DE1-A3D8-319C97D7773F}" srcOrd="1" destOrd="0" presId="urn:microsoft.com/office/officeart/2005/8/layout/cycle4#1"/>
    <dgm:cxn modelId="{53DD3BBC-A81A-476F-816D-0C05FE6BF298}" srcId="{2CA5C103-F3C8-4E93-A66C-46D34D5B6A0C}" destId="{08520886-8C16-4407-82D1-F97E6BF400C3}" srcOrd="1" destOrd="0" parTransId="{CB68EA33-D1EF-4278-B62D-0F7B7673DE74}" sibTransId="{68763D1C-C031-4641-A4EB-4CE5F7E6C8A0}"/>
    <dgm:cxn modelId="{E924EB0E-0FEA-4FB7-8316-9206CFC4B6BF}" type="presOf" srcId="{8C2CCA8C-7985-47D9-90C4-47454D0A3A0B}" destId="{0E533BB5-3BF6-46AD-9A9D-545141C08F18}" srcOrd="1" destOrd="0" presId="urn:microsoft.com/office/officeart/2005/8/layout/cycle4#1"/>
    <dgm:cxn modelId="{BC8EBDBE-AB4B-44A8-8A27-E897CBFFDC85}" type="presOf" srcId="{8F3B1815-F7B7-4BD2-9E2C-D72C906E50FC}" destId="{26DA16B9-7E2E-4F50-831B-636659828BB8}" srcOrd="0" destOrd="0" presId="urn:microsoft.com/office/officeart/2005/8/layout/cycle4#1"/>
    <dgm:cxn modelId="{0034D570-03BA-4937-898E-B818474B78B0}" type="presOf" srcId="{D66517BC-FB79-4660-98A1-0C2B9F8E28D9}" destId="{4C1D25F9-1B30-4C81-9B0B-49B9DF45968A}" srcOrd="0" destOrd="0" presId="urn:microsoft.com/office/officeart/2005/8/layout/cycle4#1"/>
    <dgm:cxn modelId="{A4AC42F2-B7CD-4FD0-94EE-C8C5A52E9D4C}" srcId="{0186FC5F-FEDE-4F10-8077-ACF4D5E576B2}" destId="{8C2CCA8C-7985-47D9-90C4-47454D0A3A0B}" srcOrd="0" destOrd="0" parTransId="{29EC3854-D5C3-4067-B63D-E7B9A87ACC72}" sibTransId="{5D9DD2ED-94E8-4E64-B86D-4BF03A46F8FA}"/>
    <dgm:cxn modelId="{31ED19D8-25AA-4F29-AB9B-90AB07BA4262}" srcId="{0E46D1C2-6261-4886-AD6E-D7D7D9AADF97}" destId="{8F3B1815-F7B7-4BD2-9E2C-D72C906E50FC}" srcOrd="0" destOrd="0" parTransId="{5DFCCA39-C375-4F40-A496-626C272FE258}" sibTransId="{21A9144D-C33B-43C1-9557-CABA7B708221}"/>
    <dgm:cxn modelId="{863D38C8-C8A2-4E59-8FD3-91C31546A058}" type="presOf" srcId="{0186FC5F-FEDE-4F10-8077-ACF4D5E576B2}" destId="{0D431676-E85E-448C-8233-98473FAF402F}" srcOrd="0" destOrd="0" presId="urn:microsoft.com/office/officeart/2005/8/layout/cycle4#1"/>
    <dgm:cxn modelId="{943C5D26-B212-4DEF-8DA6-4922F655AE2D}" type="presOf" srcId="{2CA5C103-F3C8-4E93-A66C-46D34D5B6A0C}" destId="{A658C9AD-65EE-4F81-A34D-D0948ED0623D}" srcOrd="0" destOrd="0" presId="urn:microsoft.com/office/officeart/2005/8/layout/cycle4#1"/>
    <dgm:cxn modelId="{BA7C1354-5ADD-429E-B493-F8A2315A608F}" type="presOf" srcId="{ED933E04-A5B8-47A2-8176-8B5F577F9C18}" destId="{1A2F4347-63E4-49E8-BB0F-885BA7B06254}" srcOrd="0" destOrd="0" presId="urn:microsoft.com/office/officeart/2005/8/layout/cycle4#1"/>
    <dgm:cxn modelId="{61A0F61B-DC98-4A92-A2A6-578FF2E85194}" srcId="{80C67345-3802-4E5A-B62F-75F0DA924C31}" destId="{ED933E04-A5B8-47A2-8176-8B5F577F9C18}" srcOrd="0" destOrd="0" parTransId="{9F1833AA-205A-4DA2-9C6B-45976C64FC44}" sibTransId="{33EE69F5-A7EB-4039-B545-880B106B3603}"/>
    <dgm:cxn modelId="{133A01E8-3932-4E84-B16B-A0EF43607B0F}" type="presOf" srcId="{8F3B1815-F7B7-4BD2-9E2C-D72C906E50FC}" destId="{F7E4D00B-4A54-45ED-A18D-D30A2683FEA0}" srcOrd="1" destOrd="0" presId="urn:microsoft.com/office/officeart/2005/8/layout/cycle4#1"/>
    <dgm:cxn modelId="{41AD8EC7-4D35-42E8-9DB2-07A946D2E016}" type="presOf" srcId="{80C67345-3802-4E5A-B62F-75F0DA924C31}" destId="{5AC13FB2-A933-474D-BA96-950B15B3D6E0}" srcOrd="0" destOrd="0" presId="urn:microsoft.com/office/officeart/2005/8/layout/cycle4#1"/>
    <dgm:cxn modelId="{E1FD5D0C-47C2-4A56-911E-807DA8E56087}" srcId="{2CA5C103-F3C8-4E93-A66C-46D34D5B6A0C}" destId="{80C67345-3802-4E5A-B62F-75F0DA924C31}" srcOrd="0" destOrd="0" parTransId="{E12BE46D-BEB0-4A74-BDD4-AA63FE00C0AB}" sibTransId="{162AA171-B4CD-4FAC-B902-FD78B3B1435E}"/>
    <dgm:cxn modelId="{D02FEDB0-F2BC-4521-B50A-03C5D238D936}" type="presOf" srcId="{08520886-8C16-4407-82D1-F97E6BF400C3}" destId="{7FE5F54E-B610-4798-B359-459F52B6E3C7}" srcOrd="0" destOrd="0" presId="urn:microsoft.com/office/officeart/2005/8/layout/cycle4#1"/>
    <dgm:cxn modelId="{48683600-9787-4C74-8F70-9116A01B0AD5}" srcId="{08520886-8C16-4407-82D1-F97E6BF400C3}" destId="{D66517BC-FB79-4660-98A1-0C2B9F8E28D9}" srcOrd="0" destOrd="0" parTransId="{2A77B84D-DE6E-470C-B6C9-4ED07EE946EA}" sibTransId="{53576547-71F7-492D-811B-29BAA314B028}"/>
    <dgm:cxn modelId="{833C8269-E69C-4A2A-B63B-474A8E798E9D}" type="presParOf" srcId="{A658C9AD-65EE-4F81-A34D-D0948ED0623D}" destId="{C567FEC3-53B9-4FC7-9026-086992A962EB}" srcOrd="0" destOrd="0" presId="urn:microsoft.com/office/officeart/2005/8/layout/cycle4#1"/>
    <dgm:cxn modelId="{27B169AC-5CFD-4921-BA14-7A2D97EA4555}" type="presParOf" srcId="{C567FEC3-53B9-4FC7-9026-086992A962EB}" destId="{2384FA19-8423-4562-B3E8-F63100D9C18A}" srcOrd="0" destOrd="0" presId="urn:microsoft.com/office/officeart/2005/8/layout/cycle4#1"/>
    <dgm:cxn modelId="{695C7625-C717-491F-AB36-134253C9CF07}" type="presParOf" srcId="{2384FA19-8423-4562-B3E8-F63100D9C18A}" destId="{1A2F4347-63E4-49E8-BB0F-885BA7B06254}" srcOrd="0" destOrd="0" presId="urn:microsoft.com/office/officeart/2005/8/layout/cycle4#1"/>
    <dgm:cxn modelId="{C5D4FFC6-6198-4016-BF42-91F5BBD9E483}" type="presParOf" srcId="{2384FA19-8423-4562-B3E8-F63100D9C18A}" destId="{64B8A741-9B2E-44C6-BA58-B4C0EDAF3F7D}" srcOrd="1" destOrd="0" presId="urn:microsoft.com/office/officeart/2005/8/layout/cycle4#1"/>
    <dgm:cxn modelId="{45773080-CA85-4ECE-88CD-9A907FD14DCD}" type="presParOf" srcId="{C567FEC3-53B9-4FC7-9026-086992A962EB}" destId="{C5CDC5E8-480A-48FC-A4F9-16C92DEE111A}" srcOrd="1" destOrd="0" presId="urn:microsoft.com/office/officeart/2005/8/layout/cycle4#1"/>
    <dgm:cxn modelId="{1FBFD76F-7E41-4F7A-B037-470A798F2A7B}" type="presParOf" srcId="{C5CDC5E8-480A-48FC-A4F9-16C92DEE111A}" destId="{4C1D25F9-1B30-4C81-9B0B-49B9DF45968A}" srcOrd="0" destOrd="0" presId="urn:microsoft.com/office/officeart/2005/8/layout/cycle4#1"/>
    <dgm:cxn modelId="{1FD7B025-77B4-456C-B3D7-1399670346DB}" type="presParOf" srcId="{C5CDC5E8-480A-48FC-A4F9-16C92DEE111A}" destId="{11595DD7-58F9-4DE1-A3D8-319C97D7773F}" srcOrd="1" destOrd="0" presId="urn:microsoft.com/office/officeart/2005/8/layout/cycle4#1"/>
    <dgm:cxn modelId="{7F3CD30D-0B77-40E8-8DF3-53D25D59142B}" type="presParOf" srcId="{C567FEC3-53B9-4FC7-9026-086992A962EB}" destId="{DE91E86D-B219-4D72-9A38-E6FF9A108723}" srcOrd="2" destOrd="0" presId="urn:microsoft.com/office/officeart/2005/8/layout/cycle4#1"/>
    <dgm:cxn modelId="{8DEAE6B7-54BA-46E1-AE99-F5E9CB650134}" type="presParOf" srcId="{DE91E86D-B219-4D72-9A38-E6FF9A108723}" destId="{655F610D-A54C-407E-9137-D64120AB3E81}" srcOrd="0" destOrd="0" presId="urn:microsoft.com/office/officeart/2005/8/layout/cycle4#1"/>
    <dgm:cxn modelId="{739CEA27-A042-4821-91FE-C1223D714B04}" type="presParOf" srcId="{DE91E86D-B219-4D72-9A38-E6FF9A108723}" destId="{0E533BB5-3BF6-46AD-9A9D-545141C08F18}" srcOrd="1" destOrd="0" presId="urn:microsoft.com/office/officeart/2005/8/layout/cycle4#1"/>
    <dgm:cxn modelId="{D7308904-5249-4C8A-9FB7-04DB8B9030A2}" type="presParOf" srcId="{C567FEC3-53B9-4FC7-9026-086992A962EB}" destId="{ED552145-076A-403F-8159-20D70375EB43}" srcOrd="3" destOrd="0" presId="urn:microsoft.com/office/officeart/2005/8/layout/cycle4#1"/>
    <dgm:cxn modelId="{2C575810-97D1-44F0-A354-2ECFCE8D60FD}" type="presParOf" srcId="{ED552145-076A-403F-8159-20D70375EB43}" destId="{26DA16B9-7E2E-4F50-831B-636659828BB8}" srcOrd="0" destOrd="0" presId="urn:microsoft.com/office/officeart/2005/8/layout/cycle4#1"/>
    <dgm:cxn modelId="{E71D38EA-1260-4E9D-A8A8-75675D586DFC}" type="presParOf" srcId="{ED552145-076A-403F-8159-20D70375EB43}" destId="{F7E4D00B-4A54-45ED-A18D-D30A2683FEA0}" srcOrd="1" destOrd="0" presId="urn:microsoft.com/office/officeart/2005/8/layout/cycle4#1"/>
    <dgm:cxn modelId="{4FAD5F48-C4D1-4783-8753-C1A62124BEE8}" type="presParOf" srcId="{C567FEC3-53B9-4FC7-9026-086992A962EB}" destId="{384DEBCA-C4D0-4918-824D-C2EA7160E694}" srcOrd="4" destOrd="0" presId="urn:microsoft.com/office/officeart/2005/8/layout/cycle4#1"/>
    <dgm:cxn modelId="{ABA4B2AE-3395-40C3-A245-A05CE5FE9A90}" type="presParOf" srcId="{A658C9AD-65EE-4F81-A34D-D0948ED0623D}" destId="{E95A1BBE-DEE9-495D-8739-06B2C134ADB6}" srcOrd="1" destOrd="0" presId="urn:microsoft.com/office/officeart/2005/8/layout/cycle4#1"/>
    <dgm:cxn modelId="{7487BFBF-4305-40E4-B80A-E90FC889112D}" type="presParOf" srcId="{E95A1BBE-DEE9-495D-8739-06B2C134ADB6}" destId="{5AC13FB2-A933-474D-BA96-950B15B3D6E0}" srcOrd="0" destOrd="0" presId="urn:microsoft.com/office/officeart/2005/8/layout/cycle4#1"/>
    <dgm:cxn modelId="{418A6BC4-8FAA-4439-BA7F-C556D0CCF2D7}" type="presParOf" srcId="{E95A1BBE-DEE9-495D-8739-06B2C134ADB6}" destId="{7FE5F54E-B610-4798-B359-459F52B6E3C7}" srcOrd="1" destOrd="0" presId="urn:microsoft.com/office/officeart/2005/8/layout/cycle4#1"/>
    <dgm:cxn modelId="{30F2E6C4-A157-42D8-B95B-F37A4779B09C}" type="presParOf" srcId="{E95A1BBE-DEE9-495D-8739-06B2C134ADB6}" destId="{0D431676-E85E-448C-8233-98473FAF402F}" srcOrd="2" destOrd="0" presId="urn:microsoft.com/office/officeart/2005/8/layout/cycle4#1"/>
    <dgm:cxn modelId="{0EF7684B-EB07-4C26-9FC9-3B848D76863C}" type="presParOf" srcId="{E95A1BBE-DEE9-495D-8739-06B2C134ADB6}" destId="{A2D4FA7F-F348-45C2-A1E6-12EE818FD6B5}" srcOrd="3" destOrd="0" presId="urn:microsoft.com/office/officeart/2005/8/layout/cycle4#1"/>
    <dgm:cxn modelId="{1B310BC0-1B3C-48A6-A45F-D87930BB5015}" type="presParOf" srcId="{E95A1BBE-DEE9-495D-8739-06B2C134ADB6}" destId="{D1BEC108-6701-4D7B-9C4D-E0AA8A343B59}" srcOrd="4" destOrd="0" presId="urn:microsoft.com/office/officeart/2005/8/layout/cycle4#1"/>
    <dgm:cxn modelId="{9E1CAACE-A936-47DF-B650-09EA3F0C3ABD}" type="presParOf" srcId="{A658C9AD-65EE-4F81-A34D-D0948ED0623D}" destId="{FB9A15D3-3575-4595-B20E-5CFAA6E22ED7}" srcOrd="2" destOrd="0" presId="urn:microsoft.com/office/officeart/2005/8/layout/cycle4#1"/>
    <dgm:cxn modelId="{B8E2940A-C60C-4669-BEB7-3BB56CFBD3E6}" type="presParOf" srcId="{A658C9AD-65EE-4F81-A34D-D0948ED0623D}" destId="{601AFFF0-373D-4E98-B615-D459E011BBD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1A08A-2B02-4722-BDC9-21866D2CF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69C2A69-587F-46A8-968D-98E46AFB7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761746B-BE4E-4FB9-A88E-AC1C199A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5B03CAB-9FE9-4876-9924-C9CFC9B3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FC71640-9D22-4836-806F-8647DE12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33943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EBD450-CB8C-412F-BD52-82D35B84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F50E50D-1FC7-4147-8FA7-BE5BDE9A3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3F2B07A-2194-4B9F-9EB9-E41E82AE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0BBCA45-8D8D-4F05-84A8-4CD862F1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D95935C-0959-49D3-AD39-A4C94931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0564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96FA9EB-1BB9-408C-B893-E1D437B13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0EADC78-6711-49C6-B3B2-1EE625963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C6356C9-D599-48D9-B02F-E311894A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3897B3E-86DC-4990-BA46-3AE937DA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44FEF97-4E06-41AB-9BAC-08016E1D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066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02D26D5-87EF-4A17-9986-8D7FF393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10F0D7C-5631-4404-85DF-4A0D3F69D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DD1DD2E-6D1F-47CC-9836-06DEAC50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69C1C80-02BC-4A19-B737-392B3BC6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F3085DB-856A-4090-BDD2-477FE029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03271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5399D0-84A9-43D6-9183-52420D0B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B5A1E81-F8A0-4C33-A369-EB75F33BB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03B7494-DFE1-4324-8A9D-82032296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5950972-4CC6-4787-9D78-B8941EE8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A2AFAFE-1F85-4CC2-A2B2-854625F2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6782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F0B9CE-4A64-4D0F-B73B-E0820FFA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D728ED0-8010-4D4E-AA55-A2CB1FCD3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BF835E3-E904-4AE8-8102-74B74F907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D64985D-B4E3-4B1F-8B0B-513AD6B0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DCB7C5A-4A2D-44F5-AFFA-B2942BF7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B6D5C97-BC77-4B80-A813-1C4EE165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73896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E92609-5E56-456E-A892-C3A3C314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F6EB515-DC16-404E-94B0-4123187E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5C86B20-3C86-4E42-ADB2-B1F75A0ED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CE2A563-07AF-44D2-ACE3-5FCE1091D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D4DFCB7-A8E6-4534-9587-DEFB1E994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7F67148-35A1-4C3D-8AC1-57566E23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A484665-4D8C-4DE6-81BF-E9DF52F7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9C9AE27-2912-4D63-9D9C-347C2934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88714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742DD2-040F-4A1B-9CBA-3DEAB75C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193A24B-201F-4F55-81E4-08C3BA9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163A925-69B0-4556-82FF-EF343CD0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FDB9C14-40E8-49DC-8F88-27E0A93F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9904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B3A2DC1-6B6E-43E9-BFA7-E798E6B4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C98FA40-B9C1-4C60-8BD2-0F596ABD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F04A994-D57C-4594-BF65-1E34F8E6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32945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ADC0E9-C50B-4F4A-920E-7E80BE8E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FCD6F9-100D-4143-B5E9-89130B49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856B605-80A1-4170-B9B0-80943996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B831364-016A-471B-B847-8D45705B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68FC583-4B18-45A6-B5FE-A3CFAD5C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2E55D57-4B43-49F1-90CA-7CBC2AE4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3596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52C78D-7B64-4B12-9BB8-DBE84FE1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34EB02E-9C11-4360-BB73-39063DF90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1A783A8-5822-427C-BC1E-060268BC1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DAD6C8C-C3B4-41FE-81EE-2D54C6BD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0D75547-6236-4233-9C3D-25CEC10A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DC75EAF-E07E-4FFC-AD76-DCDCBFF6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2847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93ABAFC-7085-4419-AF77-378DFC4F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F2C0CBF-C547-4872-8476-1E3BDBC08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6818A03-D111-47E1-81AC-E86CFBA27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BF03-4D35-496A-9D4F-54A3CD16946F}" type="datetimeFigureOut">
              <a:rPr lang="es-CL" smtClean="0"/>
              <a:pPr/>
              <a:t>31-01-2018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3F39D59-8EE7-4CF5-8D6A-22BCA2B91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5E4398A-16FA-4CE9-9A89-E2D8C22E9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152C-47DD-482E-9B2E-5ACB494DE1D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9620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slide" Target="slide2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slide" Target="slide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slide" Target="slide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#'PRIMERA PANTALLA'!A1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emf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80F288-9732-437E-9F41-7EEC5A2A2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L" sz="3200" dirty="0"/>
              <a:t> “ESTRUCTURA, ORGANIZACIÓN Y FUNCIONAMIENTO DE LOS SERVICIOS ADMINISTRATIVOS DE LA CORTE SUPREMA, INCLUIDO LO RELATIVO AL PERSONAL Y LA SECRETARÍA DE LA CORTE”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8995B0C-7A76-4F2B-90FE-DC48AE7168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21B14FD0-DDF0-4064-BCBA-C4FC402F1EA5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5" name="Grupo 4">
              <a:extLst>
                <a:ext uri="{FF2B5EF4-FFF2-40B4-BE49-F238E27FC236}">
                  <a16:creationId xmlns="" xmlns:a16="http://schemas.microsoft.com/office/drawing/2014/main" id="{D60C3E7E-DE84-4415-89D4-2E38AF6062C3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7" name="Imagen 6">
                <a:extLst>
                  <a:ext uri="{FF2B5EF4-FFF2-40B4-BE49-F238E27FC236}">
                    <a16:creationId xmlns="" xmlns:a16="http://schemas.microsoft.com/office/drawing/2014/main" id="{53168168-7EC3-48C7-B46E-705F41A7B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Imagen 7">
                <a:extLst>
                  <a:ext uri="{FF2B5EF4-FFF2-40B4-BE49-F238E27FC236}">
                    <a16:creationId xmlns="" xmlns:a16="http://schemas.microsoft.com/office/drawing/2014/main" id="{A238530B-2214-418C-B292-14662AD4A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89B0B07A-3C6C-497B-8F8C-B00E5B049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4787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8028B452-009E-4AA0-A2C7-68FBEE775F18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4" name="Grupo 3">
              <a:extLst>
                <a:ext uri="{FF2B5EF4-FFF2-40B4-BE49-F238E27FC236}">
                  <a16:creationId xmlns="" xmlns:a16="http://schemas.microsoft.com/office/drawing/2014/main" id="{97776D57-BDD8-413E-B111-BDFE2BF9B8E9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6" name="Imagen 5">
                <a:extLst>
                  <a:ext uri="{FF2B5EF4-FFF2-40B4-BE49-F238E27FC236}">
                    <a16:creationId xmlns="" xmlns:a16="http://schemas.microsoft.com/office/drawing/2014/main" id="{B1B3250A-2A9D-423D-A9AB-D2882B12D7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Imagen 6">
                <a:extLst>
                  <a:ext uri="{FF2B5EF4-FFF2-40B4-BE49-F238E27FC236}">
                    <a16:creationId xmlns="" xmlns:a16="http://schemas.microsoft.com/office/drawing/2014/main" id="{E1DA80DC-96F0-4D14-AA53-4299ACCD6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33CA0883-16C6-4F8C-B7A2-B24AADF7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8" name="Rectángulo: esquinas superiores cortadas 7">
            <a:extLst>
              <a:ext uri="{FF2B5EF4-FFF2-40B4-BE49-F238E27FC236}">
                <a16:creationId xmlns="" xmlns:a16="http://schemas.microsoft.com/office/drawing/2014/main" id="{29C6BCB8-4F83-47D8-8DE3-5B8F1BEEBC51}"/>
              </a:ext>
            </a:extLst>
          </p:cNvPr>
          <p:cNvSpPr/>
          <p:nvPr/>
        </p:nvSpPr>
        <p:spPr>
          <a:xfrm>
            <a:off x="3847886" y="464457"/>
            <a:ext cx="5406949" cy="392793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DIRECCIONES: SERVICIOS Y PRODUCTOS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AA43EE88-2223-4C86-B73E-38B6327DBD20}"/>
              </a:ext>
            </a:extLst>
          </p:cNvPr>
          <p:cNvSpPr txBox="1">
            <a:spLocks/>
          </p:cNvSpPr>
          <p:nvPr/>
        </p:nvSpPr>
        <p:spPr>
          <a:xfrm>
            <a:off x="696684" y="1214624"/>
            <a:ext cx="11001829" cy="7055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400" dirty="0"/>
              <a:t>Respecto de los productos y servicios entregados por las Direcciones pueden agruparse en 9 categorías según se muestra a continuación:</a:t>
            </a:r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2" name="Imagen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649AE051-432B-4819-8EB7-C209ECDF6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74" y="2277507"/>
            <a:ext cx="10453095" cy="17818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010D68A-5248-4CD3-AC88-07262843A0DA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14976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142B4D-E96A-44DF-93BC-5594E60DE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s-CL" sz="4000" b="1" dirty="0"/>
              <a:t>SEGUNDA ETAPA: LEVANTAMIENTO DE INFORMACIÓN DETALLADA DE LOS SERVICIOS Y PRODUCTOS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A5EF912A-63CC-4A6B-AEE8-18E53FFCE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99547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D80499D-B8D3-4D1C-BACA-2037529F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804" y="1078159"/>
            <a:ext cx="7886700" cy="4851586"/>
          </a:xfrm>
        </p:spPr>
        <p:txBody>
          <a:bodyPr>
            <a:noAutofit/>
          </a:bodyPr>
          <a:lstStyle/>
          <a:p>
            <a:pPr algn="just"/>
            <a:r>
              <a:rPr lang="es-CL" sz="2400" dirty="0"/>
              <a:t>Las organizaciones establecen su estructura a partir de los servicios y/o productos que deben entregar. En el caso de las cuatro Direcciones de la Corte Suprema, los servicios y productos están definidos a través de los autos acordados que las crearon y a lo largo del tiempo, por las distintas disposiciones del Pleno de la Corte Suprema, los Comités, la implementación  de reformas, de leyes, del Plan Estratégico del Poder Judicial, etc.</a:t>
            </a:r>
          </a:p>
          <a:p>
            <a:pPr algn="just"/>
            <a:r>
              <a:rPr lang="es-CL" sz="2400" dirty="0"/>
              <a:t>Por lo tanto, es relevante hacer un levantamiento en detalle de la correlación entre las exigencias establecidas en estas normativas, si es el caso, para los servicios y productos definidos para cada una de las Direcciones y su existencia y vigencia en la práctica. Para ello se requerirá de información según las fases que se establecen a continuación:</a:t>
            </a:r>
          </a:p>
          <a:p>
            <a:pPr algn="just"/>
            <a:endParaRPr lang="es-CL" sz="2400" dirty="0"/>
          </a:p>
          <a:p>
            <a:pPr algn="just"/>
            <a:endParaRPr lang="es-CL" sz="2400" dirty="0"/>
          </a:p>
        </p:txBody>
      </p: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44C2B3E9-E33E-457D-B5F0-7012D1AC2F35}"/>
              </a:ext>
            </a:extLst>
          </p:cNvPr>
          <p:cNvGrpSpPr/>
          <p:nvPr/>
        </p:nvGrpSpPr>
        <p:grpSpPr>
          <a:xfrm>
            <a:off x="1529307" y="-15596"/>
            <a:ext cx="9124839" cy="659817"/>
            <a:chOff x="19161" y="871108"/>
            <a:chExt cx="9124839" cy="659817"/>
          </a:xfrm>
        </p:grpSpPr>
        <p:grpSp>
          <p:nvGrpSpPr>
            <p:cNvPr id="5" name="Grupo 4">
              <a:extLst>
                <a:ext uri="{FF2B5EF4-FFF2-40B4-BE49-F238E27FC236}">
                  <a16:creationId xmlns="" xmlns:a16="http://schemas.microsoft.com/office/drawing/2014/main" id="{EEB7EE63-996F-4560-96E5-F391151E5B55}"/>
                </a:ext>
              </a:extLst>
            </p:cNvPr>
            <p:cNvGrpSpPr/>
            <p:nvPr/>
          </p:nvGrpSpPr>
          <p:grpSpPr>
            <a:xfrm>
              <a:off x="19161" y="871108"/>
              <a:ext cx="9124839" cy="659817"/>
              <a:chOff x="0" y="0"/>
              <a:chExt cx="12166452" cy="879756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="" xmlns:a16="http://schemas.microsoft.com/office/drawing/2014/main" id="{D223EA8A-1927-40CF-997A-635D0F79082E}"/>
                  </a:ext>
                </a:extLst>
              </p:cNvPr>
              <p:cNvGrpSpPr/>
              <p:nvPr/>
            </p:nvGrpSpPr>
            <p:grpSpPr>
              <a:xfrm>
                <a:off x="0" y="0"/>
                <a:ext cx="10494815" cy="866775"/>
                <a:chOff x="0" y="0"/>
                <a:chExt cx="10494815" cy="866775"/>
              </a:xfrm>
            </p:grpSpPr>
            <p:pic>
              <p:nvPicPr>
                <p:cNvPr id="9" name="Imagen 8">
                  <a:extLst>
                    <a:ext uri="{FF2B5EF4-FFF2-40B4-BE49-F238E27FC236}">
                      <a16:creationId xmlns="" xmlns:a16="http://schemas.microsoft.com/office/drawing/2014/main" id="{11FC4E20-C9F0-4F76-A9EE-49D7FD9788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23900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Imagen 9">
                  <a:extLst>
                    <a:ext uri="{FF2B5EF4-FFF2-40B4-BE49-F238E27FC236}">
                      <a16:creationId xmlns="" xmlns:a16="http://schemas.microsoft.com/office/drawing/2014/main" id="{B3D4FA53-B90C-4BD9-9160-6C1F904FC8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7265" y="12981"/>
                  <a:ext cx="3257550" cy="853794"/>
                </a:xfrm>
                <a:prstGeom prst="rect">
                  <a:avLst/>
                </a:prstGeom>
              </p:spPr>
            </p:pic>
          </p:grpSp>
          <p:pic>
            <p:nvPicPr>
              <p:cNvPr id="8" name="Imagen 7">
                <a:extLst>
                  <a:ext uri="{FF2B5EF4-FFF2-40B4-BE49-F238E27FC236}">
                    <a16:creationId xmlns="" xmlns:a16="http://schemas.microsoft.com/office/drawing/2014/main" id="{A1822344-20C3-4B3A-A978-93F634A3F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3177" y="32031"/>
                <a:ext cx="3343275" cy="847725"/>
              </a:xfrm>
              <a:prstGeom prst="rect">
                <a:avLst/>
              </a:prstGeom>
            </p:spPr>
          </p:pic>
        </p:grpSp>
        <p:sp>
          <p:nvSpPr>
            <p:cNvPr id="11" name="Rectángulo: esquinas superiores cortadas 10">
              <a:extLst>
                <a:ext uri="{FF2B5EF4-FFF2-40B4-BE49-F238E27FC236}">
                  <a16:creationId xmlns="" xmlns:a16="http://schemas.microsoft.com/office/drawing/2014/main" id="{60F83777-FA08-4315-9579-1D08834915BB}"/>
                </a:ext>
              </a:extLst>
            </p:cNvPr>
            <p:cNvSpPr/>
            <p:nvPr/>
          </p:nvSpPr>
          <p:spPr>
            <a:xfrm>
              <a:off x="2888674" y="1041798"/>
              <a:ext cx="6255326" cy="458390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L" sz="1600" b="1" dirty="0"/>
                <a:t>SEGUNDA ETAPA: LEVANTAMIENTO DE INFORMACIÓN DETALLADA DE LOS SERVICIOS Y PRODUCTOS</a:t>
              </a:r>
              <a:endParaRPr lang="es-C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5427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9D27D3FE-8380-45E3-A245-C09E40B2423C}"/>
              </a:ext>
            </a:extLst>
          </p:cNvPr>
          <p:cNvGrpSpPr/>
          <p:nvPr/>
        </p:nvGrpSpPr>
        <p:grpSpPr>
          <a:xfrm>
            <a:off x="1529307" y="-15596"/>
            <a:ext cx="9124839" cy="659817"/>
            <a:chOff x="19161" y="871108"/>
            <a:chExt cx="9124839" cy="659817"/>
          </a:xfrm>
        </p:grpSpPr>
        <p:grpSp>
          <p:nvGrpSpPr>
            <p:cNvPr id="4" name="Grupo 3">
              <a:extLst>
                <a:ext uri="{FF2B5EF4-FFF2-40B4-BE49-F238E27FC236}">
                  <a16:creationId xmlns="" xmlns:a16="http://schemas.microsoft.com/office/drawing/2014/main" id="{9EF249F4-9C80-4E09-BC38-C489DA6306FA}"/>
                </a:ext>
              </a:extLst>
            </p:cNvPr>
            <p:cNvGrpSpPr/>
            <p:nvPr/>
          </p:nvGrpSpPr>
          <p:grpSpPr>
            <a:xfrm>
              <a:off x="19161" y="871108"/>
              <a:ext cx="9124839" cy="659817"/>
              <a:chOff x="0" y="0"/>
              <a:chExt cx="12166452" cy="879756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="" xmlns:a16="http://schemas.microsoft.com/office/drawing/2014/main" id="{6A3F8BD1-FA16-4929-8DC3-83687D60066D}"/>
                  </a:ext>
                </a:extLst>
              </p:cNvPr>
              <p:cNvGrpSpPr/>
              <p:nvPr/>
            </p:nvGrpSpPr>
            <p:grpSpPr>
              <a:xfrm>
                <a:off x="0" y="0"/>
                <a:ext cx="10494815" cy="866775"/>
                <a:chOff x="0" y="0"/>
                <a:chExt cx="10494815" cy="866775"/>
              </a:xfrm>
            </p:grpSpPr>
            <p:pic>
              <p:nvPicPr>
                <p:cNvPr id="8" name="Imagen 7">
                  <a:extLst>
                    <a:ext uri="{FF2B5EF4-FFF2-40B4-BE49-F238E27FC236}">
                      <a16:creationId xmlns="" xmlns:a16="http://schemas.microsoft.com/office/drawing/2014/main" id="{16C0C8F5-F77B-4B11-B17A-CE68BAFE2A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23900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Imagen 8">
                  <a:extLst>
                    <a:ext uri="{FF2B5EF4-FFF2-40B4-BE49-F238E27FC236}">
                      <a16:creationId xmlns="" xmlns:a16="http://schemas.microsoft.com/office/drawing/2014/main" id="{FBE7A332-C419-43B6-B541-8BDE494974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7265" y="12981"/>
                  <a:ext cx="3257550" cy="853794"/>
                </a:xfrm>
                <a:prstGeom prst="rect">
                  <a:avLst/>
                </a:prstGeom>
              </p:spPr>
            </p:pic>
          </p:grpSp>
          <p:pic>
            <p:nvPicPr>
              <p:cNvPr id="7" name="Imagen 6">
                <a:extLst>
                  <a:ext uri="{FF2B5EF4-FFF2-40B4-BE49-F238E27FC236}">
                    <a16:creationId xmlns="" xmlns:a16="http://schemas.microsoft.com/office/drawing/2014/main" id="{FAA72F4D-2616-42B2-8D46-FA6985E86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3177" y="32031"/>
                <a:ext cx="3343275" cy="847725"/>
              </a:xfrm>
              <a:prstGeom prst="rect">
                <a:avLst/>
              </a:prstGeom>
            </p:spPr>
          </p:pic>
        </p:grpSp>
        <p:sp>
          <p:nvSpPr>
            <p:cNvPr id="5" name="Rectángulo: esquinas superiores cortadas 4">
              <a:extLst>
                <a:ext uri="{FF2B5EF4-FFF2-40B4-BE49-F238E27FC236}">
                  <a16:creationId xmlns="" xmlns:a16="http://schemas.microsoft.com/office/drawing/2014/main" id="{99FA2A93-86A8-4781-968B-3337F0BC1B56}"/>
                </a:ext>
              </a:extLst>
            </p:cNvPr>
            <p:cNvSpPr/>
            <p:nvPr/>
          </p:nvSpPr>
          <p:spPr>
            <a:xfrm>
              <a:off x="2888674" y="1041798"/>
              <a:ext cx="6255326" cy="458390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L" sz="1600" b="1" dirty="0"/>
                <a:t>SEGUNDA ETAPA: LEVANTAMIENTO DE INFORMACIÓN DETALLADA DE LOS SERVICIOS Y PRODUCTOS</a:t>
              </a:r>
              <a:endParaRPr lang="es-CL" sz="1600" dirty="0"/>
            </a:p>
          </p:txBody>
        </p:sp>
      </p:grpSp>
      <p:graphicFrame>
        <p:nvGraphicFramePr>
          <p:cNvPr id="15" name="Diagrama 14">
            <a:extLst>
              <a:ext uri="{FF2B5EF4-FFF2-40B4-BE49-F238E27FC236}">
                <a16:creationId xmlns="" xmlns:a16="http://schemas.microsoft.com/office/drawing/2014/main" id="{F314F7A7-17F9-4E8B-B56E-0E78CF5DF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01956176"/>
              </p:ext>
            </p:extLst>
          </p:nvPr>
        </p:nvGraphicFramePr>
        <p:xfrm>
          <a:off x="2036619" y="928255"/>
          <a:ext cx="8340437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306C5E8-EE3D-4F56-B45F-13F0BDE64684}"/>
              </a:ext>
            </a:extLst>
          </p:cNvPr>
          <p:cNvSpPr txBox="1"/>
          <p:nvPr/>
        </p:nvSpPr>
        <p:spPr>
          <a:xfrm>
            <a:off x="5638801" y="296227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84679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9D27D3FE-8380-45E3-A245-C09E40B2423C}"/>
              </a:ext>
            </a:extLst>
          </p:cNvPr>
          <p:cNvGrpSpPr/>
          <p:nvPr/>
        </p:nvGrpSpPr>
        <p:grpSpPr>
          <a:xfrm>
            <a:off x="1529307" y="-15596"/>
            <a:ext cx="9124839" cy="659817"/>
            <a:chOff x="19161" y="871108"/>
            <a:chExt cx="9124839" cy="659817"/>
          </a:xfrm>
        </p:grpSpPr>
        <p:grpSp>
          <p:nvGrpSpPr>
            <p:cNvPr id="4" name="Grupo 3">
              <a:extLst>
                <a:ext uri="{FF2B5EF4-FFF2-40B4-BE49-F238E27FC236}">
                  <a16:creationId xmlns="" xmlns:a16="http://schemas.microsoft.com/office/drawing/2014/main" id="{9EF249F4-9C80-4E09-BC38-C489DA6306FA}"/>
                </a:ext>
              </a:extLst>
            </p:cNvPr>
            <p:cNvGrpSpPr/>
            <p:nvPr/>
          </p:nvGrpSpPr>
          <p:grpSpPr>
            <a:xfrm>
              <a:off x="19161" y="871108"/>
              <a:ext cx="9124839" cy="659817"/>
              <a:chOff x="0" y="0"/>
              <a:chExt cx="12166452" cy="879756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="" xmlns:a16="http://schemas.microsoft.com/office/drawing/2014/main" id="{6A3F8BD1-FA16-4929-8DC3-83687D60066D}"/>
                  </a:ext>
                </a:extLst>
              </p:cNvPr>
              <p:cNvGrpSpPr/>
              <p:nvPr/>
            </p:nvGrpSpPr>
            <p:grpSpPr>
              <a:xfrm>
                <a:off x="0" y="0"/>
                <a:ext cx="10494815" cy="866775"/>
                <a:chOff x="0" y="0"/>
                <a:chExt cx="10494815" cy="866775"/>
              </a:xfrm>
            </p:grpSpPr>
            <p:pic>
              <p:nvPicPr>
                <p:cNvPr id="8" name="Imagen 7">
                  <a:extLst>
                    <a:ext uri="{FF2B5EF4-FFF2-40B4-BE49-F238E27FC236}">
                      <a16:creationId xmlns="" xmlns:a16="http://schemas.microsoft.com/office/drawing/2014/main" id="{16C0C8F5-F77B-4B11-B17A-CE68BAFE2A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23900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Imagen 8">
                  <a:extLst>
                    <a:ext uri="{FF2B5EF4-FFF2-40B4-BE49-F238E27FC236}">
                      <a16:creationId xmlns="" xmlns:a16="http://schemas.microsoft.com/office/drawing/2014/main" id="{FBE7A332-C419-43B6-B541-8BDE494974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7265" y="12981"/>
                  <a:ext cx="3257550" cy="853794"/>
                </a:xfrm>
                <a:prstGeom prst="rect">
                  <a:avLst/>
                </a:prstGeom>
              </p:spPr>
            </p:pic>
          </p:grpSp>
          <p:pic>
            <p:nvPicPr>
              <p:cNvPr id="7" name="Imagen 6">
                <a:extLst>
                  <a:ext uri="{FF2B5EF4-FFF2-40B4-BE49-F238E27FC236}">
                    <a16:creationId xmlns="" xmlns:a16="http://schemas.microsoft.com/office/drawing/2014/main" id="{FAA72F4D-2616-42B2-8D46-FA6985E86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3177" y="32031"/>
                <a:ext cx="3343275" cy="847725"/>
              </a:xfrm>
              <a:prstGeom prst="rect">
                <a:avLst/>
              </a:prstGeom>
            </p:spPr>
          </p:pic>
        </p:grpSp>
        <p:sp>
          <p:nvSpPr>
            <p:cNvPr id="5" name="Rectángulo: esquinas superiores cortadas 4">
              <a:extLst>
                <a:ext uri="{FF2B5EF4-FFF2-40B4-BE49-F238E27FC236}">
                  <a16:creationId xmlns="" xmlns:a16="http://schemas.microsoft.com/office/drawing/2014/main" id="{99FA2A93-86A8-4781-968B-3337F0BC1B56}"/>
                </a:ext>
              </a:extLst>
            </p:cNvPr>
            <p:cNvSpPr/>
            <p:nvPr/>
          </p:nvSpPr>
          <p:spPr>
            <a:xfrm>
              <a:off x="2888674" y="1041798"/>
              <a:ext cx="6255326" cy="458390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L" sz="1600" b="1" dirty="0"/>
                <a:t>MEDIO DE VERIFICACIÓN:</a:t>
              </a:r>
            </a:p>
            <a:p>
              <a:pPr algn="ctr"/>
              <a:r>
                <a:rPr lang="es-CL" sz="1600" b="1" dirty="0"/>
                <a:t> EJEMPLO EN DIRECCION DE COMUNICACIONES</a:t>
              </a:r>
              <a:endParaRPr lang="es-CL" sz="1600" dirty="0"/>
            </a:p>
          </p:txBody>
        </p:sp>
      </p:grpSp>
      <p:pic>
        <p:nvPicPr>
          <p:cNvPr id="10" name="Imagen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8F9D8F53-7172-42CF-BEE9-EF5D9874F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256" y="2432223"/>
            <a:ext cx="6294780" cy="3539086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="" xmlns:a16="http://schemas.microsoft.com/office/drawing/2014/main" id="{CBD7DA5F-B0E3-4A99-9C6A-D0A099B191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73382" y="795439"/>
          <a:ext cx="8700654" cy="1102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7127">
                  <a:extLst>
                    <a:ext uri="{9D8B030D-6E8A-4147-A177-3AD203B41FA5}">
                      <a16:colId xmlns="" xmlns:a16="http://schemas.microsoft.com/office/drawing/2014/main" val="1699295264"/>
                    </a:ext>
                  </a:extLst>
                </a:gridCol>
                <a:gridCol w="7093527">
                  <a:extLst>
                    <a:ext uri="{9D8B030D-6E8A-4147-A177-3AD203B41FA5}">
                      <a16:colId xmlns="" xmlns:a16="http://schemas.microsoft.com/office/drawing/2014/main" val="1158452296"/>
                    </a:ext>
                  </a:extLst>
                </a:gridCol>
              </a:tblGrid>
              <a:tr h="494981">
                <a:tc>
                  <a:txBody>
                    <a:bodyPr/>
                    <a:lstStyle/>
                    <a:p>
                      <a:pPr algn="l" fontAlgn="t"/>
                      <a:r>
                        <a:rPr lang="es-CL" sz="1400" u="none" strike="noStrike" dirty="0">
                          <a:effectLst/>
                        </a:rPr>
                        <a:t>ACTA 191-2001 COMUNICACION EXTERNA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296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400" b="1" u="none" strike="noStrike" dirty="0">
                          <a:effectLst/>
                        </a:rPr>
                        <a:t>PAGINA WEB DEL PODER JUDICIAL (CONTENIDOS PERIODÍSTICOS) </a:t>
                      </a:r>
                      <a:r>
                        <a:rPr lang="es-CL" sz="1400" u="none" strike="noStrike" dirty="0">
                          <a:effectLst/>
                        </a:rPr>
                        <a:t>:</a:t>
                      </a:r>
                      <a:br>
                        <a:rPr lang="es-CL" sz="1400" u="none" strike="noStrike" dirty="0">
                          <a:effectLst/>
                        </a:rPr>
                      </a:br>
                      <a:r>
                        <a:rPr lang="es-CL" sz="1400" u="none" strike="noStrike" dirty="0">
                          <a:effectLst/>
                        </a:rPr>
                        <a:t>* </a:t>
                      </a:r>
                      <a:r>
                        <a:rPr lang="es-CL" sz="1400" i="1" u="none" strike="noStrike" dirty="0">
                          <a:effectLst/>
                        </a:rPr>
                        <a:t>Mantener y organizar dentro del portal internet una sección permanente, destinada a las noticias que interesa difundir al Poder Judicial.</a:t>
                      </a:r>
                      <a:br>
                        <a:rPr lang="es-CL" sz="1400" i="1" u="none" strike="noStrike" dirty="0">
                          <a:effectLst/>
                        </a:rPr>
                      </a:br>
                      <a:r>
                        <a:rPr lang="es-CL" sz="1400" i="1" u="none" strike="noStrike" dirty="0">
                          <a:effectLst/>
                        </a:rPr>
                        <a:t>* Colaborar y sugerir contenidos para las demás secciones de la pagina web especialmente en la creación de una sección de difusión para escolares y público en general.</a:t>
                      </a:r>
                      <a:endParaRPr lang="es-CL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29699"/>
                </a:tc>
                <a:extLst>
                  <a:ext uri="{0D108BD9-81ED-4DB2-BD59-A6C34878D82A}">
                    <a16:rowId xmlns="" xmlns:a16="http://schemas.microsoft.com/office/drawing/2014/main" val="131059792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79C963AC-9E77-4FFC-8CB3-DCD0A83B6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382" y="3103736"/>
            <a:ext cx="1634836" cy="1630665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="" xmlns:a16="http://schemas.microsoft.com/office/drawing/2014/main" id="{E54B8E43-CE9A-49A3-A96C-56F143B16737}"/>
              </a:ext>
            </a:extLst>
          </p:cNvPr>
          <p:cNvSpPr/>
          <p:nvPr/>
        </p:nvSpPr>
        <p:spPr>
          <a:xfrm>
            <a:off x="3269674" y="3449783"/>
            <a:ext cx="651163" cy="46928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88675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9D27D3FE-8380-45E3-A245-C09E40B2423C}"/>
              </a:ext>
            </a:extLst>
          </p:cNvPr>
          <p:cNvGrpSpPr/>
          <p:nvPr/>
        </p:nvGrpSpPr>
        <p:grpSpPr>
          <a:xfrm>
            <a:off x="1529307" y="-15596"/>
            <a:ext cx="9124839" cy="659817"/>
            <a:chOff x="19161" y="871108"/>
            <a:chExt cx="9124839" cy="659817"/>
          </a:xfrm>
        </p:grpSpPr>
        <p:grpSp>
          <p:nvGrpSpPr>
            <p:cNvPr id="4" name="Grupo 3">
              <a:extLst>
                <a:ext uri="{FF2B5EF4-FFF2-40B4-BE49-F238E27FC236}">
                  <a16:creationId xmlns="" xmlns:a16="http://schemas.microsoft.com/office/drawing/2014/main" id="{9EF249F4-9C80-4E09-BC38-C489DA6306FA}"/>
                </a:ext>
              </a:extLst>
            </p:cNvPr>
            <p:cNvGrpSpPr/>
            <p:nvPr/>
          </p:nvGrpSpPr>
          <p:grpSpPr>
            <a:xfrm>
              <a:off x="19161" y="871108"/>
              <a:ext cx="9124839" cy="659817"/>
              <a:chOff x="0" y="0"/>
              <a:chExt cx="12166452" cy="879756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="" xmlns:a16="http://schemas.microsoft.com/office/drawing/2014/main" id="{6A3F8BD1-FA16-4929-8DC3-83687D60066D}"/>
                  </a:ext>
                </a:extLst>
              </p:cNvPr>
              <p:cNvGrpSpPr/>
              <p:nvPr/>
            </p:nvGrpSpPr>
            <p:grpSpPr>
              <a:xfrm>
                <a:off x="0" y="0"/>
                <a:ext cx="10494815" cy="866775"/>
                <a:chOff x="0" y="0"/>
                <a:chExt cx="10494815" cy="866775"/>
              </a:xfrm>
            </p:grpSpPr>
            <p:pic>
              <p:nvPicPr>
                <p:cNvPr id="8" name="Imagen 7">
                  <a:extLst>
                    <a:ext uri="{FF2B5EF4-FFF2-40B4-BE49-F238E27FC236}">
                      <a16:creationId xmlns="" xmlns:a16="http://schemas.microsoft.com/office/drawing/2014/main" id="{16C0C8F5-F77B-4B11-B17A-CE68BAFE2A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23900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Imagen 8">
                  <a:extLst>
                    <a:ext uri="{FF2B5EF4-FFF2-40B4-BE49-F238E27FC236}">
                      <a16:creationId xmlns="" xmlns:a16="http://schemas.microsoft.com/office/drawing/2014/main" id="{FBE7A332-C419-43B6-B541-8BDE494974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7265" y="12981"/>
                  <a:ext cx="3257550" cy="853794"/>
                </a:xfrm>
                <a:prstGeom prst="rect">
                  <a:avLst/>
                </a:prstGeom>
              </p:spPr>
            </p:pic>
          </p:grpSp>
          <p:pic>
            <p:nvPicPr>
              <p:cNvPr id="7" name="Imagen 6">
                <a:extLst>
                  <a:ext uri="{FF2B5EF4-FFF2-40B4-BE49-F238E27FC236}">
                    <a16:creationId xmlns="" xmlns:a16="http://schemas.microsoft.com/office/drawing/2014/main" id="{FAA72F4D-2616-42B2-8D46-FA6985E86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3177" y="32031"/>
                <a:ext cx="3343275" cy="847725"/>
              </a:xfrm>
              <a:prstGeom prst="rect">
                <a:avLst/>
              </a:prstGeom>
            </p:spPr>
          </p:pic>
        </p:grpSp>
        <p:sp>
          <p:nvSpPr>
            <p:cNvPr id="5" name="Rectángulo: esquinas superiores cortadas 4">
              <a:extLst>
                <a:ext uri="{FF2B5EF4-FFF2-40B4-BE49-F238E27FC236}">
                  <a16:creationId xmlns="" xmlns:a16="http://schemas.microsoft.com/office/drawing/2014/main" id="{99FA2A93-86A8-4781-968B-3337F0BC1B56}"/>
                </a:ext>
              </a:extLst>
            </p:cNvPr>
            <p:cNvSpPr/>
            <p:nvPr/>
          </p:nvSpPr>
          <p:spPr>
            <a:xfrm>
              <a:off x="2888674" y="1041798"/>
              <a:ext cx="6255326" cy="458390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L" sz="1600" b="1" dirty="0"/>
                <a:t>PERIODICIDAD Y RRHH INVOLUCRADOS:</a:t>
              </a:r>
            </a:p>
            <a:p>
              <a:pPr algn="ctr"/>
              <a:r>
                <a:rPr lang="es-CL" sz="1600" b="1" dirty="0"/>
                <a:t> EJEMPLO EN DIRECCION DE COMUNICACIONES</a:t>
              </a:r>
              <a:endParaRPr lang="es-CL" sz="1600" dirty="0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8BFFE92-FE86-483C-80FF-AAC47CB491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3383" y="2279584"/>
            <a:ext cx="1302327" cy="1302327"/>
          </a:xfrm>
          <a:prstGeom prst="rect">
            <a:avLst/>
          </a:prstGeom>
        </p:spPr>
      </p:pic>
      <p:sp>
        <p:nvSpPr>
          <p:cNvPr id="15" name="Globo: línea 14">
            <a:extLst>
              <a:ext uri="{FF2B5EF4-FFF2-40B4-BE49-F238E27FC236}">
                <a16:creationId xmlns="" xmlns:a16="http://schemas.microsoft.com/office/drawing/2014/main" id="{B67CCFEB-9E88-4ABB-A2F7-4545589C8DD9}"/>
              </a:ext>
            </a:extLst>
          </p:cNvPr>
          <p:cNvSpPr/>
          <p:nvPr/>
        </p:nvSpPr>
        <p:spPr>
          <a:xfrm>
            <a:off x="6591300" y="2279583"/>
            <a:ext cx="1870364" cy="94852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/>
              <a:t>ESTADISTICA DIARIA DE NOTICIAS PUBLICADAS AÑO 2017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B6911F74-A56E-41F1-AADC-8C8263659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831" y="3755551"/>
            <a:ext cx="8022734" cy="1925781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="" xmlns:a16="http://schemas.microsoft.com/office/drawing/2014/main" id="{280FC5AB-81D7-4CD2-A466-61090AA048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73382" y="795439"/>
          <a:ext cx="8700654" cy="1102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7127">
                  <a:extLst>
                    <a:ext uri="{9D8B030D-6E8A-4147-A177-3AD203B41FA5}">
                      <a16:colId xmlns="" xmlns:a16="http://schemas.microsoft.com/office/drawing/2014/main" val="1699295264"/>
                    </a:ext>
                  </a:extLst>
                </a:gridCol>
                <a:gridCol w="7093527">
                  <a:extLst>
                    <a:ext uri="{9D8B030D-6E8A-4147-A177-3AD203B41FA5}">
                      <a16:colId xmlns="" xmlns:a16="http://schemas.microsoft.com/office/drawing/2014/main" val="1158452296"/>
                    </a:ext>
                  </a:extLst>
                </a:gridCol>
              </a:tblGrid>
              <a:tr h="494981">
                <a:tc>
                  <a:txBody>
                    <a:bodyPr/>
                    <a:lstStyle/>
                    <a:p>
                      <a:pPr algn="l" fontAlgn="t"/>
                      <a:r>
                        <a:rPr lang="es-CL" sz="1400" u="none" strike="noStrike" dirty="0">
                          <a:effectLst/>
                        </a:rPr>
                        <a:t>ACTA 191-2001 COMUNICACION EXTERNA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296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400" b="1" u="none" strike="noStrike" dirty="0">
                          <a:effectLst/>
                        </a:rPr>
                        <a:t>PAGINA WEB DEL PODER JUDICIAL (CONTENIDOS PERIODÍSTICOS) </a:t>
                      </a:r>
                      <a:r>
                        <a:rPr lang="es-CL" sz="1400" u="none" strike="noStrike" dirty="0">
                          <a:effectLst/>
                        </a:rPr>
                        <a:t>:</a:t>
                      </a:r>
                      <a:br>
                        <a:rPr lang="es-CL" sz="1400" u="none" strike="noStrike" dirty="0">
                          <a:effectLst/>
                        </a:rPr>
                      </a:br>
                      <a:r>
                        <a:rPr lang="es-CL" sz="1400" u="none" strike="noStrike" dirty="0">
                          <a:effectLst/>
                        </a:rPr>
                        <a:t>* </a:t>
                      </a:r>
                      <a:r>
                        <a:rPr lang="es-CL" sz="1400" i="1" u="none" strike="noStrike" dirty="0">
                          <a:effectLst/>
                        </a:rPr>
                        <a:t>Mantener y organizar dentro del portal internet una sección permanente, destinada a las noticias que interesa difundir al Poder Judicial.</a:t>
                      </a:r>
                      <a:br>
                        <a:rPr lang="es-CL" sz="1400" i="1" u="none" strike="noStrike" dirty="0">
                          <a:effectLst/>
                        </a:rPr>
                      </a:br>
                      <a:r>
                        <a:rPr lang="es-CL" sz="1400" i="1" u="none" strike="noStrike" dirty="0">
                          <a:effectLst/>
                        </a:rPr>
                        <a:t>* Colaborar y sugerir contenidos para las demás secciones de la pagina web especialmente en la creación de una sección de difusión para escolares y público en general.</a:t>
                      </a:r>
                      <a:endParaRPr lang="es-CL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29699"/>
                </a:tc>
                <a:extLst>
                  <a:ext uri="{0D108BD9-81ED-4DB2-BD59-A6C34878D82A}">
                    <a16:rowId xmlns="" xmlns:a16="http://schemas.microsoft.com/office/drawing/2014/main" val="131059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064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4EF66A4-9BB5-4E98-8BFE-69AA043024E4}"/>
              </a:ext>
            </a:extLst>
          </p:cNvPr>
          <p:cNvGrpSpPr/>
          <p:nvPr/>
        </p:nvGrpSpPr>
        <p:grpSpPr>
          <a:xfrm>
            <a:off x="1529307" y="-15596"/>
            <a:ext cx="9124839" cy="659817"/>
            <a:chOff x="19161" y="871108"/>
            <a:chExt cx="9124839" cy="659817"/>
          </a:xfrm>
        </p:grpSpPr>
        <p:grpSp>
          <p:nvGrpSpPr>
            <p:cNvPr id="5" name="Grupo 4">
              <a:extLst>
                <a:ext uri="{FF2B5EF4-FFF2-40B4-BE49-F238E27FC236}">
                  <a16:creationId xmlns="" xmlns:a16="http://schemas.microsoft.com/office/drawing/2014/main" id="{1C944851-C070-44E9-8946-2C04FA05C459}"/>
                </a:ext>
              </a:extLst>
            </p:cNvPr>
            <p:cNvGrpSpPr/>
            <p:nvPr/>
          </p:nvGrpSpPr>
          <p:grpSpPr>
            <a:xfrm>
              <a:off x="19161" y="871108"/>
              <a:ext cx="9124839" cy="659817"/>
              <a:chOff x="0" y="0"/>
              <a:chExt cx="12166452" cy="879756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="" xmlns:a16="http://schemas.microsoft.com/office/drawing/2014/main" id="{4B8FB94A-75D8-4A5A-BE34-D2B250AA4A6E}"/>
                  </a:ext>
                </a:extLst>
              </p:cNvPr>
              <p:cNvGrpSpPr/>
              <p:nvPr/>
            </p:nvGrpSpPr>
            <p:grpSpPr>
              <a:xfrm>
                <a:off x="0" y="0"/>
                <a:ext cx="10494815" cy="866775"/>
                <a:chOff x="0" y="0"/>
                <a:chExt cx="10494815" cy="866775"/>
              </a:xfrm>
            </p:grpSpPr>
            <p:pic>
              <p:nvPicPr>
                <p:cNvPr id="9" name="Imagen 8">
                  <a:extLst>
                    <a:ext uri="{FF2B5EF4-FFF2-40B4-BE49-F238E27FC236}">
                      <a16:creationId xmlns="" xmlns:a16="http://schemas.microsoft.com/office/drawing/2014/main" id="{82FD4EFF-5A97-4377-80EC-7906794202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23900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Imagen 9">
                  <a:extLst>
                    <a:ext uri="{FF2B5EF4-FFF2-40B4-BE49-F238E27FC236}">
                      <a16:creationId xmlns="" xmlns:a16="http://schemas.microsoft.com/office/drawing/2014/main" id="{9BA16506-B2A9-4C1B-BEB8-277DD3EC09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7265" y="12981"/>
                  <a:ext cx="3257550" cy="853794"/>
                </a:xfrm>
                <a:prstGeom prst="rect">
                  <a:avLst/>
                </a:prstGeom>
              </p:spPr>
            </p:pic>
          </p:grpSp>
          <p:pic>
            <p:nvPicPr>
              <p:cNvPr id="8" name="Imagen 7">
                <a:extLst>
                  <a:ext uri="{FF2B5EF4-FFF2-40B4-BE49-F238E27FC236}">
                    <a16:creationId xmlns="" xmlns:a16="http://schemas.microsoft.com/office/drawing/2014/main" id="{6243D2D1-9165-4F9A-93A8-FA42E3EB7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3177" y="32031"/>
                <a:ext cx="3343275" cy="847725"/>
              </a:xfrm>
              <a:prstGeom prst="rect">
                <a:avLst/>
              </a:prstGeom>
            </p:spPr>
          </p:pic>
        </p:grpSp>
        <p:sp>
          <p:nvSpPr>
            <p:cNvPr id="6" name="Rectángulo: esquinas superiores cortadas 5">
              <a:extLst>
                <a:ext uri="{FF2B5EF4-FFF2-40B4-BE49-F238E27FC236}">
                  <a16:creationId xmlns="" xmlns:a16="http://schemas.microsoft.com/office/drawing/2014/main" id="{9F33EF38-203E-4EF5-81F2-D4540926D8FE}"/>
                </a:ext>
              </a:extLst>
            </p:cNvPr>
            <p:cNvSpPr/>
            <p:nvPr/>
          </p:nvSpPr>
          <p:spPr>
            <a:xfrm>
              <a:off x="2888674" y="1041798"/>
              <a:ext cx="6255326" cy="458390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L" sz="1600" b="1" dirty="0"/>
                <a:t>PERIODICIDAD Y RRHH INVOLUCRADOS:</a:t>
              </a:r>
            </a:p>
            <a:p>
              <a:pPr algn="ctr"/>
              <a:r>
                <a:rPr lang="es-CL" sz="1600" b="1" dirty="0"/>
                <a:t> EJEMPLO EN DIRECCION DE COMUNICACIONES</a:t>
              </a:r>
              <a:endParaRPr lang="es-CL" sz="1600" dirty="0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89DF8B2-F72C-434D-9106-7407E6505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200" y="2930746"/>
            <a:ext cx="7141837" cy="27734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3F4E9F7-13B5-498A-AE6F-8A3622076C2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3383" y="2279584"/>
            <a:ext cx="1302327" cy="130232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43CD0901-C191-479D-96DD-99C948E4D9B7}"/>
              </a:ext>
            </a:extLst>
          </p:cNvPr>
          <p:cNvSpPr txBox="1"/>
          <p:nvPr/>
        </p:nvSpPr>
        <p:spPr>
          <a:xfrm>
            <a:off x="4398820" y="2279583"/>
            <a:ext cx="550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Labor realizada en año 2016 por periodistas de regiones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="" xmlns:a16="http://schemas.microsoft.com/office/drawing/2014/main" id="{4E50B974-ED3A-42E2-9F19-EC3CED02E9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73382" y="795439"/>
          <a:ext cx="8700654" cy="1102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7127">
                  <a:extLst>
                    <a:ext uri="{9D8B030D-6E8A-4147-A177-3AD203B41FA5}">
                      <a16:colId xmlns="" xmlns:a16="http://schemas.microsoft.com/office/drawing/2014/main" val="1699295264"/>
                    </a:ext>
                  </a:extLst>
                </a:gridCol>
                <a:gridCol w="7093527">
                  <a:extLst>
                    <a:ext uri="{9D8B030D-6E8A-4147-A177-3AD203B41FA5}">
                      <a16:colId xmlns="" xmlns:a16="http://schemas.microsoft.com/office/drawing/2014/main" val="1158452296"/>
                    </a:ext>
                  </a:extLst>
                </a:gridCol>
              </a:tblGrid>
              <a:tr h="494981">
                <a:tc>
                  <a:txBody>
                    <a:bodyPr/>
                    <a:lstStyle/>
                    <a:p>
                      <a:pPr algn="l" fontAlgn="t"/>
                      <a:r>
                        <a:rPr lang="es-CL" sz="1400" u="none" strike="noStrike" dirty="0">
                          <a:effectLst/>
                        </a:rPr>
                        <a:t>ACTA 191-2001 COMUNICACION EXTERNA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296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400" b="1" u="none" strike="noStrike" dirty="0">
                          <a:effectLst/>
                        </a:rPr>
                        <a:t>PAGINA WEB DEL PODER JUDICIAL (CONTENIDOS PERIODÍSTICOS) </a:t>
                      </a:r>
                      <a:r>
                        <a:rPr lang="es-CL" sz="1400" u="none" strike="noStrike" dirty="0">
                          <a:effectLst/>
                        </a:rPr>
                        <a:t>:</a:t>
                      </a:r>
                      <a:br>
                        <a:rPr lang="es-CL" sz="1400" u="none" strike="noStrike" dirty="0">
                          <a:effectLst/>
                        </a:rPr>
                      </a:br>
                      <a:r>
                        <a:rPr lang="es-CL" sz="1400" u="none" strike="noStrike" dirty="0">
                          <a:effectLst/>
                        </a:rPr>
                        <a:t>* </a:t>
                      </a:r>
                      <a:r>
                        <a:rPr lang="es-CL" sz="1400" i="1" u="none" strike="noStrike" dirty="0">
                          <a:effectLst/>
                        </a:rPr>
                        <a:t>Mantener y organizar dentro del portal internet una sección permanente, destinada a las noticias que interesa difundir al Poder Judicial.</a:t>
                      </a:r>
                      <a:br>
                        <a:rPr lang="es-CL" sz="1400" i="1" u="none" strike="noStrike" dirty="0">
                          <a:effectLst/>
                        </a:rPr>
                      </a:br>
                      <a:r>
                        <a:rPr lang="es-CL" sz="1400" i="1" u="none" strike="noStrike" dirty="0">
                          <a:effectLst/>
                        </a:rPr>
                        <a:t>* Colaborar y sugerir contenidos para las demás secciones de la pagina web especialmente en la creación de una sección de difusión para escolares y público en general.</a:t>
                      </a:r>
                      <a:endParaRPr lang="es-CL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29699"/>
                </a:tc>
                <a:extLst>
                  <a:ext uri="{0D108BD9-81ED-4DB2-BD59-A6C34878D82A}">
                    <a16:rowId xmlns="" xmlns:a16="http://schemas.microsoft.com/office/drawing/2014/main" val="131059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846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E0F94FF-71DE-4E94-A69A-C87BA98686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0625" y="1713705"/>
            <a:ext cx="1302327" cy="13023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A3658FE-8D4B-47A9-831B-EA7C6F767776}"/>
              </a:ext>
            </a:extLst>
          </p:cNvPr>
          <p:cNvSpPr txBox="1"/>
          <p:nvPr/>
        </p:nvSpPr>
        <p:spPr>
          <a:xfrm>
            <a:off x="1821831" y="3944843"/>
            <a:ext cx="105991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% de tiempo de la jornada laboral diaria dedicado a la respectiva actividad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3E6F716F-8268-4687-BB9E-71789ADE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352" y="280384"/>
            <a:ext cx="7329137" cy="6236110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="" xmlns:a16="http://schemas.microsoft.com/office/drawing/2014/main" id="{5CBE99BD-2DCB-42FD-94AE-E200F835AA7E}"/>
              </a:ext>
            </a:extLst>
          </p:cNvPr>
          <p:cNvSpPr/>
          <p:nvPr/>
        </p:nvSpPr>
        <p:spPr>
          <a:xfrm>
            <a:off x="3002952" y="4614140"/>
            <a:ext cx="4049013" cy="346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5989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9D27D3FE-8380-45E3-A245-C09E40B2423C}"/>
              </a:ext>
            </a:extLst>
          </p:cNvPr>
          <p:cNvGrpSpPr/>
          <p:nvPr/>
        </p:nvGrpSpPr>
        <p:grpSpPr>
          <a:xfrm>
            <a:off x="1529307" y="-15596"/>
            <a:ext cx="9124839" cy="659817"/>
            <a:chOff x="19161" y="871108"/>
            <a:chExt cx="9124839" cy="659817"/>
          </a:xfrm>
        </p:grpSpPr>
        <p:grpSp>
          <p:nvGrpSpPr>
            <p:cNvPr id="4" name="Grupo 3">
              <a:extLst>
                <a:ext uri="{FF2B5EF4-FFF2-40B4-BE49-F238E27FC236}">
                  <a16:creationId xmlns="" xmlns:a16="http://schemas.microsoft.com/office/drawing/2014/main" id="{9EF249F4-9C80-4E09-BC38-C489DA6306FA}"/>
                </a:ext>
              </a:extLst>
            </p:cNvPr>
            <p:cNvGrpSpPr/>
            <p:nvPr/>
          </p:nvGrpSpPr>
          <p:grpSpPr>
            <a:xfrm>
              <a:off x="19161" y="871108"/>
              <a:ext cx="9124839" cy="659817"/>
              <a:chOff x="0" y="0"/>
              <a:chExt cx="12166452" cy="879756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="" xmlns:a16="http://schemas.microsoft.com/office/drawing/2014/main" id="{6A3F8BD1-FA16-4929-8DC3-83687D60066D}"/>
                  </a:ext>
                </a:extLst>
              </p:cNvPr>
              <p:cNvGrpSpPr/>
              <p:nvPr/>
            </p:nvGrpSpPr>
            <p:grpSpPr>
              <a:xfrm>
                <a:off x="0" y="0"/>
                <a:ext cx="10494815" cy="866775"/>
                <a:chOff x="0" y="0"/>
                <a:chExt cx="10494815" cy="866775"/>
              </a:xfrm>
            </p:grpSpPr>
            <p:pic>
              <p:nvPicPr>
                <p:cNvPr id="8" name="Imagen 7">
                  <a:extLst>
                    <a:ext uri="{FF2B5EF4-FFF2-40B4-BE49-F238E27FC236}">
                      <a16:creationId xmlns="" xmlns:a16="http://schemas.microsoft.com/office/drawing/2014/main" id="{16C0C8F5-F77B-4B11-B17A-CE68BAFE2A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23900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Imagen 8">
                  <a:extLst>
                    <a:ext uri="{FF2B5EF4-FFF2-40B4-BE49-F238E27FC236}">
                      <a16:creationId xmlns="" xmlns:a16="http://schemas.microsoft.com/office/drawing/2014/main" id="{FBE7A332-C419-43B6-B541-8BDE494974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7265" y="12981"/>
                  <a:ext cx="3257550" cy="853794"/>
                </a:xfrm>
                <a:prstGeom prst="rect">
                  <a:avLst/>
                </a:prstGeom>
              </p:spPr>
            </p:pic>
          </p:grpSp>
          <p:pic>
            <p:nvPicPr>
              <p:cNvPr id="7" name="Imagen 6">
                <a:extLst>
                  <a:ext uri="{FF2B5EF4-FFF2-40B4-BE49-F238E27FC236}">
                    <a16:creationId xmlns="" xmlns:a16="http://schemas.microsoft.com/office/drawing/2014/main" id="{FAA72F4D-2616-42B2-8D46-FA6985E86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3177" y="32031"/>
                <a:ext cx="3343275" cy="847725"/>
              </a:xfrm>
              <a:prstGeom prst="rect">
                <a:avLst/>
              </a:prstGeom>
            </p:spPr>
          </p:pic>
        </p:grpSp>
        <p:sp>
          <p:nvSpPr>
            <p:cNvPr id="5" name="Rectángulo: esquinas superiores cortadas 4">
              <a:extLst>
                <a:ext uri="{FF2B5EF4-FFF2-40B4-BE49-F238E27FC236}">
                  <a16:creationId xmlns="" xmlns:a16="http://schemas.microsoft.com/office/drawing/2014/main" id="{99FA2A93-86A8-4781-968B-3337F0BC1B56}"/>
                </a:ext>
              </a:extLst>
            </p:cNvPr>
            <p:cNvSpPr/>
            <p:nvPr/>
          </p:nvSpPr>
          <p:spPr>
            <a:xfrm>
              <a:off x="2888674" y="1041798"/>
              <a:ext cx="6255326" cy="458390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L" sz="1600" b="1" dirty="0"/>
                <a:t>ESTANDAR DE DESEMPEÑO:</a:t>
              </a:r>
            </a:p>
            <a:p>
              <a:pPr algn="ctr"/>
              <a:r>
                <a:rPr lang="es-CL" sz="1600" b="1" dirty="0"/>
                <a:t> EJEMPLO EN DIRECCION DE COMUNICACIONES</a:t>
              </a:r>
              <a:endParaRPr lang="es-CL" sz="1600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15E0C64-2E6F-4B80-8E05-E40263769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051" y="1638135"/>
            <a:ext cx="1971603" cy="1971603"/>
          </a:xfrm>
          <a:prstGeom prst="rect">
            <a:avLst/>
          </a:prstGeom>
        </p:spPr>
      </p:pic>
      <p:pic>
        <p:nvPicPr>
          <p:cNvPr id="10" name="Imagen 9">
            <a:hlinkClick r:id="rId6" action="ppaction://hlinksldjump"/>
            <a:extLst>
              <a:ext uri="{FF2B5EF4-FFF2-40B4-BE49-F238E27FC236}">
                <a16:creationId xmlns="" xmlns:a16="http://schemas.microsoft.com/office/drawing/2014/main" id="{A1476209-3E13-4497-A7CF-819A24AD5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545" y="1057565"/>
            <a:ext cx="5781875" cy="3746531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="" xmlns:a16="http://schemas.microsoft.com/office/drawing/2014/main" id="{64BF5AA0-CED9-464D-BF75-E98FD89FC6FA}"/>
              </a:ext>
            </a:extLst>
          </p:cNvPr>
          <p:cNvSpPr/>
          <p:nvPr/>
        </p:nvSpPr>
        <p:spPr>
          <a:xfrm>
            <a:off x="3918350" y="2232328"/>
            <a:ext cx="651163" cy="46928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4277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9D27D3FE-8380-45E3-A245-C09E40B2423C}"/>
              </a:ext>
            </a:extLst>
          </p:cNvPr>
          <p:cNvGrpSpPr/>
          <p:nvPr/>
        </p:nvGrpSpPr>
        <p:grpSpPr>
          <a:xfrm>
            <a:off x="1529307" y="-15596"/>
            <a:ext cx="9124839" cy="659817"/>
            <a:chOff x="19161" y="871108"/>
            <a:chExt cx="9124839" cy="659817"/>
          </a:xfrm>
        </p:grpSpPr>
        <p:grpSp>
          <p:nvGrpSpPr>
            <p:cNvPr id="4" name="Grupo 3">
              <a:extLst>
                <a:ext uri="{FF2B5EF4-FFF2-40B4-BE49-F238E27FC236}">
                  <a16:creationId xmlns="" xmlns:a16="http://schemas.microsoft.com/office/drawing/2014/main" id="{9EF249F4-9C80-4E09-BC38-C489DA6306FA}"/>
                </a:ext>
              </a:extLst>
            </p:cNvPr>
            <p:cNvGrpSpPr/>
            <p:nvPr/>
          </p:nvGrpSpPr>
          <p:grpSpPr>
            <a:xfrm>
              <a:off x="19161" y="871108"/>
              <a:ext cx="9124839" cy="659817"/>
              <a:chOff x="0" y="0"/>
              <a:chExt cx="12166452" cy="879756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="" xmlns:a16="http://schemas.microsoft.com/office/drawing/2014/main" id="{6A3F8BD1-FA16-4929-8DC3-83687D60066D}"/>
                  </a:ext>
                </a:extLst>
              </p:cNvPr>
              <p:cNvGrpSpPr/>
              <p:nvPr/>
            </p:nvGrpSpPr>
            <p:grpSpPr>
              <a:xfrm>
                <a:off x="0" y="0"/>
                <a:ext cx="10494815" cy="866775"/>
                <a:chOff x="0" y="0"/>
                <a:chExt cx="10494815" cy="866775"/>
              </a:xfrm>
            </p:grpSpPr>
            <p:pic>
              <p:nvPicPr>
                <p:cNvPr id="8" name="Imagen 7">
                  <a:extLst>
                    <a:ext uri="{FF2B5EF4-FFF2-40B4-BE49-F238E27FC236}">
                      <a16:creationId xmlns="" xmlns:a16="http://schemas.microsoft.com/office/drawing/2014/main" id="{16C0C8F5-F77B-4B11-B17A-CE68BAFE2A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23900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Imagen 8">
                  <a:extLst>
                    <a:ext uri="{FF2B5EF4-FFF2-40B4-BE49-F238E27FC236}">
                      <a16:creationId xmlns="" xmlns:a16="http://schemas.microsoft.com/office/drawing/2014/main" id="{FBE7A332-C419-43B6-B541-8BDE494974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7265" y="12981"/>
                  <a:ext cx="3257550" cy="853794"/>
                </a:xfrm>
                <a:prstGeom prst="rect">
                  <a:avLst/>
                </a:prstGeom>
              </p:spPr>
            </p:pic>
          </p:grpSp>
          <p:pic>
            <p:nvPicPr>
              <p:cNvPr id="7" name="Imagen 6">
                <a:extLst>
                  <a:ext uri="{FF2B5EF4-FFF2-40B4-BE49-F238E27FC236}">
                    <a16:creationId xmlns="" xmlns:a16="http://schemas.microsoft.com/office/drawing/2014/main" id="{FAA72F4D-2616-42B2-8D46-FA6985E86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3177" y="32031"/>
                <a:ext cx="3343275" cy="847725"/>
              </a:xfrm>
              <a:prstGeom prst="rect">
                <a:avLst/>
              </a:prstGeom>
            </p:spPr>
          </p:pic>
        </p:grpSp>
        <p:sp>
          <p:nvSpPr>
            <p:cNvPr id="5" name="Rectángulo: esquinas superiores cortadas 4">
              <a:extLst>
                <a:ext uri="{FF2B5EF4-FFF2-40B4-BE49-F238E27FC236}">
                  <a16:creationId xmlns="" xmlns:a16="http://schemas.microsoft.com/office/drawing/2014/main" id="{99FA2A93-86A8-4781-968B-3337F0BC1B56}"/>
                </a:ext>
              </a:extLst>
            </p:cNvPr>
            <p:cNvSpPr/>
            <p:nvPr/>
          </p:nvSpPr>
          <p:spPr>
            <a:xfrm>
              <a:off x="2888674" y="1041798"/>
              <a:ext cx="6255326" cy="458390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L" sz="1600" b="1" dirty="0"/>
                <a:t>ESTANDAR DE DESEMPEÑO:</a:t>
              </a:r>
            </a:p>
            <a:p>
              <a:pPr algn="ctr"/>
              <a:r>
                <a:rPr lang="es-CL" sz="1600" b="1" dirty="0"/>
                <a:t> EJEMPLO EN DIRECCION DE COMUNICACIONES</a:t>
              </a:r>
              <a:endParaRPr lang="es-CL" sz="1600" dirty="0"/>
            </a:p>
          </p:txBody>
        </p:sp>
      </p:grpSp>
      <p:pic>
        <p:nvPicPr>
          <p:cNvPr id="2" name="Imagen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11755A8A-8FAE-4A5C-ADAA-A2E8464DF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835" y="1026277"/>
            <a:ext cx="7171764" cy="5208487"/>
          </a:xfrm>
          <a:prstGeom prst="rect">
            <a:avLst/>
          </a:prstGeom>
        </p:spPr>
      </p:pic>
      <p:sp>
        <p:nvSpPr>
          <p:cNvPr id="10" name="Globo: línea doblada 9">
            <a:extLst>
              <a:ext uri="{FF2B5EF4-FFF2-40B4-BE49-F238E27FC236}">
                <a16:creationId xmlns="" xmlns:a16="http://schemas.microsoft.com/office/drawing/2014/main" id="{FF498606-7B25-4557-BE5D-020F247BC881}"/>
              </a:ext>
            </a:extLst>
          </p:cNvPr>
          <p:cNvSpPr/>
          <p:nvPr/>
        </p:nvSpPr>
        <p:spPr>
          <a:xfrm>
            <a:off x="8250490" y="1440873"/>
            <a:ext cx="2299854" cy="76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318"/>
              <a:gd name="adj6" fmla="val -43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Estándar de días de publicación al mes: 22</a:t>
            </a:r>
          </a:p>
        </p:txBody>
      </p:sp>
      <p:sp>
        <p:nvSpPr>
          <p:cNvPr id="12" name="Globo: línea doblada 11">
            <a:extLst>
              <a:ext uri="{FF2B5EF4-FFF2-40B4-BE49-F238E27FC236}">
                <a16:creationId xmlns="" xmlns:a16="http://schemas.microsoft.com/office/drawing/2014/main" id="{1B490316-DF00-439F-B5FC-9FAE046C20B2}"/>
              </a:ext>
            </a:extLst>
          </p:cNvPr>
          <p:cNvSpPr/>
          <p:nvPr/>
        </p:nvSpPr>
        <p:spPr>
          <a:xfrm>
            <a:off x="8368145" y="3976255"/>
            <a:ext cx="2050474" cy="11637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7579"/>
              <a:gd name="adj6" fmla="val -2779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Estándar 2017: noticias promedio diarias publicadas 20 </a:t>
            </a:r>
          </a:p>
        </p:txBody>
      </p:sp>
    </p:spTree>
    <p:extLst>
      <p:ext uri="{BB962C8B-B14F-4D97-AF65-F5344CB8AC3E}">
        <p14:creationId xmlns:p14="http://schemas.microsoft.com/office/powerpoint/2010/main" xmlns="" val="212552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00000000-0008-0000-1A00-000014000000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00000000-0008-0000-1A00-000017000000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="" xmlns:a16="http://schemas.microsoft.com/office/drawing/2014/main" id="{00000000-0008-0000-1A00-000019000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Imagen 11">
                <a:extLst>
                  <a:ext uri="{FF2B5EF4-FFF2-40B4-BE49-F238E27FC236}">
                    <a16:creationId xmlns="" xmlns:a16="http://schemas.microsoft.com/office/drawing/2014/main" id="{00000000-0008-0000-1A00-00001A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00000000-0008-0000-1A00-000018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5" name="Rectángulo: esquinas superiores cortadas 4">
            <a:extLst>
              <a:ext uri="{FF2B5EF4-FFF2-40B4-BE49-F238E27FC236}">
                <a16:creationId xmlns="" xmlns:a16="http://schemas.microsoft.com/office/drawing/2014/main" id="{00000000-0008-0000-1A00-000016000000}"/>
              </a:ext>
            </a:extLst>
          </p:cNvPr>
          <p:cNvSpPr/>
          <p:nvPr/>
        </p:nvSpPr>
        <p:spPr>
          <a:xfrm>
            <a:off x="3861800" y="449943"/>
            <a:ext cx="3700143" cy="39778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ORGANIGRAMA</a:t>
            </a:r>
            <a:r>
              <a:rPr lang="es-CL" sz="2000" b="1" baseline="0" dirty="0"/>
              <a:t> Y DOTACIÓN</a:t>
            </a:r>
            <a:endParaRPr lang="es-CL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834F0EC9-3548-4BDD-9291-1D53D7A48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997" y="2340985"/>
            <a:ext cx="10353675" cy="38385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498A50B-2A15-4742-BBA0-840FDAC67B49}"/>
              </a:ext>
            </a:extLst>
          </p:cNvPr>
          <p:cNvSpPr txBox="1"/>
          <p:nvPr/>
        </p:nvSpPr>
        <p:spPr>
          <a:xfrm>
            <a:off x="757452" y="1010206"/>
            <a:ext cx="10760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La Corte Suprema cuenta con una estructura organizacional divida en unidades de distinta denominación: Secretarías, Oficinas y Direcciones. Su dotación es de 261 personas, sin contar Ministros y la Fiscalía Judicial. </a:t>
            </a:r>
          </a:p>
        </p:txBody>
      </p:sp>
    </p:spTree>
    <p:extLst>
      <p:ext uri="{BB962C8B-B14F-4D97-AF65-F5344CB8AC3E}">
        <p14:creationId xmlns:p14="http://schemas.microsoft.com/office/powerpoint/2010/main" xmlns="" val="428755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D80499D-B8D3-4D1C-BACA-2037529F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804" y="1078159"/>
            <a:ext cx="7886700" cy="526722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s-CL" sz="2400" b="1" dirty="0"/>
              <a:t>MECANISMOS DE EVALUACIÓN</a:t>
            </a:r>
            <a:r>
              <a:rPr lang="es-CL" sz="2400" dirty="0"/>
              <a:t>:</a:t>
            </a:r>
          </a:p>
          <a:p>
            <a:pPr marL="457200" lvl="1" indent="0" algn="just">
              <a:buNone/>
            </a:pPr>
            <a:r>
              <a:rPr lang="es-CL" dirty="0"/>
              <a:t>En este proceso nos adentraremos a verificar los mecanismos de evaluación de los servicios y productos, es decir, quienes hacen ésta evaluación, con que frecuencia se hace y el uso de ésta información.</a:t>
            </a:r>
          </a:p>
          <a:p>
            <a:pPr marL="457200" lvl="1" indent="0" algn="just">
              <a:buNone/>
            </a:pPr>
            <a:r>
              <a:rPr lang="es-CL" dirty="0"/>
              <a:t>Para ello se verificará la existencia de:</a:t>
            </a:r>
          </a:p>
          <a:p>
            <a:pPr lvl="1" algn="just"/>
            <a:r>
              <a:rPr lang="es-CL" dirty="0"/>
              <a:t>Reportes e Informes</a:t>
            </a:r>
          </a:p>
          <a:p>
            <a:pPr lvl="1" algn="just"/>
            <a:r>
              <a:rPr lang="es-CL" dirty="0"/>
              <a:t>Plataforma tecnológica utilizada</a:t>
            </a:r>
          </a:p>
          <a:p>
            <a:pPr lvl="1" algn="just"/>
            <a:r>
              <a:rPr lang="es-CL" dirty="0"/>
              <a:t>Procedimientos e instrucciones al respecto</a:t>
            </a:r>
          </a:p>
          <a:p>
            <a:pPr marL="457200" lvl="1" indent="0" algn="just">
              <a:buNone/>
            </a:pPr>
            <a:r>
              <a:rPr lang="es-CL" dirty="0"/>
              <a:t>  </a:t>
            </a:r>
            <a:br>
              <a:rPr lang="es-CL" dirty="0"/>
            </a:br>
            <a:endParaRPr lang="es-CL" dirty="0"/>
          </a:p>
        </p:txBody>
      </p: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44C2B3E9-E33E-457D-B5F0-7012D1AC2F35}"/>
              </a:ext>
            </a:extLst>
          </p:cNvPr>
          <p:cNvGrpSpPr/>
          <p:nvPr/>
        </p:nvGrpSpPr>
        <p:grpSpPr>
          <a:xfrm>
            <a:off x="1543162" y="1"/>
            <a:ext cx="9124839" cy="659817"/>
            <a:chOff x="19161" y="871108"/>
            <a:chExt cx="9124839" cy="659817"/>
          </a:xfrm>
        </p:grpSpPr>
        <p:grpSp>
          <p:nvGrpSpPr>
            <p:cNvPr id="5" name="Grupo 4">
              <a:extLst>
                <a:ext uri="{FF2B5EF4-FFF2-40B4-BE49-F238E27FC236}">
                  <a16:creationId xmlns="" xmlns:a16="http://schemas.microsoft.com/office/drawing/2014/main" id="{EEB7EE63-996F-4560-96E5-F391151E5B55}"/>
                </a:ext>
              </a:extLst>
            </p:cNvPr>
            <p:cNvGrpSpPr/>
            <p:nvPr/>
          </p:nvGrpSpPr>
          <p:grpSpPr>
            <a:xfrm>
              <a:off x="19161" y="871108"/>
              <a:ext cx="9124839" cy="659817"/>
              <a:chOff x="0" y="0"/>
              <a:chExt cx="12166452" cy="879756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="" xmlns:a16="http://schemas.microsoft.com/office/drawing/2014/main" id="{D223EA8A-1927-40CF-997A-635D0F79082E}"/>
                  </a:ext>
                </a:extLst>
              </p:cNvPr>
              <p:cNvGrpSpPr/>
              <p:nvPr/>
            </p:nvGrpSpPr>
            <p:grpSpPr>
              <a:xfrm>
                <a:off x="0" y="0"/>
                <a:ext cx="10494815" cy="866775"/>
                <a:chOff x="0" y="0"/>
                <a:chExt cx="10494815" cy="866775"/>
              </a:xfrm>
            </p:grpSpPr>
            <p:pic>
              <p:nvPicPr>
                <p:cNvPr id="9" name="Imagen 8">
                  <a:extLst>
                    <a:ext uri="{FF2B5EF4-FFF2-40B4-BE49-F238E27FC236}">
                      <a16:creationId xmlns="" xmlns:a16="http://schemas.microsoft.com/office/drawing/2014/main" id="{11FC4E20-C9F0-4F76-A9EE-49D7FD9788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23900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Imagen 9">
                  <a:extLst>
                    <a:ext uri="{FF2B5EF4-FFF2-40B4-BE49-F238E27FC236}">
                      <a16:creationId xmlns="" xmlns:a16="http://schemas.microsoft.com/office/drawing/2014/main" id="{B3D4FA53-B90C-4BD9-9160-6C1F904FC8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7265" y="12981"/>
                  <a:ext cx="3257550" cy="853794"/>
                </a:xfrm>
                <a:prstGeom prst="rect">
                  <a:avLst/>
                </a:prstGeom>
              </p:spPr>
            </p:pic>
          </p:grpSp>
          <p:pic>
            <p:nvPicPr>
              <p:cNvPr id="8" name="Imagen 7">
                <a:extLst>
                  <a:ext uri="{FF2B5EF4-FFF2-40B4-BE49-F238E27FC236}">
                    <a16:creationId xmlns="" xmlns:a16="http://schemas.microsoft.com/office/drawing/2014/main" id="{A1822344-20C3-4B3A-A978-93F634A3F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3177" y="32031"/>
                <a:ext cx="3343275" cy="847725"/>
              </a:xfrm>
              <a:prstGeom prst="rect">
                <a:avLst/>
              </a:prstGeom>
            </p:spPr>
          </p:pic>
        </p:grpSp>
        <p:sp>
          <p:nvSpPr>
            <p:cNvPr id="11" name="Rectángulo: esquinas superiores cortadas 10">
              <a:extLst>
                <a:ext uri="{FF2B5EF4-FFF2-40B4-BE49-F238E27FC236}">
                  <a16:creationId xmlns="" xmlns:a16="http://schemas.microsoft.com/office/drawing/2014/main" id="{60F83777-FA08-4315-9579-1D08834915BB}"/>
                </a:ext>
              </a:extLst>
            </p:cNvPr>
            <p:cNvSpPr/>
            <p:nvPr/>
          </p:nvSpPr>
          <p:spPr>
            <a:xfrm>
              <a:off x="2888674" y="1041798"/>
              <a:ext cx="6255326" cy="458390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L" sz="1600" b="1" dirty="0"/>
                <a:t>MECANISMOS DE EVALUACIÓN</a:t>
              </a:r>
            </a:p>
            <a:p>
              <a:pPr algn="ctr"/>
              <a:r>
                <a:rPr lang="es-CL" sz="1600" b="1" dirty="0"/>
                <a:t> </a:t>
              </a:r>
              <a:endParaRPr lang="es-C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4263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EE031BC-2D82-4C6E-A6D9-15E5C3A2D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0" y="955246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Se espera determinar las brechas existentes entre lo establecido por la normativa y la realidad.</a:t>
            </a:r>
          </a:p>
          <a:p>
            <a:pPr algn="just"/>
            <a:r>
              <a:rPr lang="es-CL" sz="2400" dirty="0"/>
              <a:t>Contar con una primera aproximación respecto de la productividad de las Direcciones en términos de los funcionarios involucrados y de la estructura organizacional definida.</a:t>
            </a:r>
          </a:p>
          <a:p>
            <a:pPr algn="just"/>
            <a:r>
              <a:rPr lang="es-CL" sz="2400" dirty="0"/>
              <a:t>Determinar los mecanismos de evaluación de los servicios y productos entregados y los análisis de resultados para la planificación y toma de decisiones.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896D2259-86C4-406B-94CE-E6D170F45D40}"/>
              </a:ext>
            </a:extLst>
          </p:cNvPr>
          <p:cNvGrpSpPr/>
          <p:nvPr/>
        </p:nvGrpSpPr>
        <p:grpSpPr>
          <a:xfrm>
            <a:off x="1524001" y="1"/>
            <a:ext cx="9124839" cy="659817"/>
            <a:chOff x="25548" y="0"/>
            <a:chExt cx="12166452" cy="879756"/>
          </a:xfrm>
        </p:grpSpPr>
        <p:grpSp>
          <p:nvGrpSpPr>
            <p:cNvPr id="5" name="Grupo 4">
              <a:extLst>
                <a:ext uri="{FF2B5EF4-FFF2-40B4-BE49-F238E27FC236}">
                  <a16:creationId xmlns="" xmlns:a16="http://schemas.microsoft.com/office/drawing/2014/main" id="{E2E4FFF4-B518-4BE0-976A-27C954983937}"/>
                </a:ext>
              </a:extLst>
            </p:cNvPr>
            <p:cNvGrpSpPr/>
            <p:nvPr/>
          </p:nvGrpSpPr>
          <p:grpSpPr>
            <a:xfrm>
              <a:off x="25548" y="0"/>
              <a:ext cx="12166452" cy="879756"/>
              <a:chOff x="0" y="0"/>
              <a:chExt cx="12166452" cy="879756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="" xmlns:a16="http://schemas.microsoft.com/office/drawing/2014/main" id="{8B9155CA-29B9-41EE-B913-C9B3FF1DC838}"/>
                  </a:ext>
                </a:extLst>
              </p:cNvPr>
              <p:cNvGrpSpPr/>
              <p:nvPr/>
            </p:nvGrpSpPr>
            <p:grpSpPr>
              <a:xfrm>
                <a:off x="0" y="0"/>
                <a:ext cx="10494815" cy="866775"/>
                <a:chOff x="0" y="0"/>
                <a:chExt cx="10494815" cy="866775"/>
              </a:xfrm>
            </p:grpSpPr>
            <p:pic>
              <p:nvPicPr>
                <p:cNvPr id="9" name="Imagen 8">
                  <a:extLst>
                    <a:ext uri="{FF2B5EF4-FFF2-40B4-BE49-F238E27FC236}">
                      <a16:creationId xmlns="" xmlns:a16="http://schemas.microsoft.com/office/drawing/2014/main" id="{7B11C051-0966-4158-991B-3B4237437E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23900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Imagen 9">
                  <a:extLst>
                    <a:ext uri="{FF2B5EF4-FFF2-40B4-BE49-F238E27FC236}">
                      <a16:creationId xmlns="" xmlns:a16="http://schemas.microsoft.com/office/drawing/2014/main" id="{FCA01A7A-873D-4B22-B17D-C02E103BCC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37265" y="12981"/>
                  <a:ext cx="3257550" cy="853794"/>
                </a:xfrm>
                <a:prstGeom prst="rect">
                  <a:avLst/>
                </a:prstGeom>
              </p:spPr>
            </p:pic>
          </p:grpSp>
          <p:pic>
            <p:nvPicPr>
              <p:cNvPr id="8" name="Imagen 7">
                <a:extLst>
                  <a:ext uri="{FF2B5EF4-FFF2-40B4-BE49-F238E27FC236}">
                    <a16:creationId xmlns="" xmlns:a16="http://schemas.microsoft.com/office/drawing/2014/main" id="{71B0C8E6-48B1-4FE0-9540-2DF22C78E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3177" y="32031"/>
                <a:ext cx="3343275" cy="847725"/>
              </a:xfrm>
              <a:prstGeom prst="rect">
                <a:avLst/>
              </a:prstGeom>
            </p:spPr>
          </p:pic>
        </p:grpSp>
        <p:sp>
          <p:nvSpPr>
            <p:cNvPr id="6" name="Rectángulo: esquinas superiores cortadas 5">
              <a:hlinkClick r:id="rId5"/>
              <a:extLst>
                <a:ext uri="{FF2B5EF4-FFF2-40B4-BE49-F238E27FC236}">
                  <a16:creationId xmlns="" xmlns:a16="http://schemas.microsoft.com/office/drawing/2014/main" id="{930D2998-50F7-4745-B5AE-586B2166559B}"/>
                </a:ext>
              </a:extLst>
            </p:cNvPr>
            <p:cNvSpPr/>
            <p:nvPr/>
          </p:nvSpPr>
          <p:spPr>
            <a:xfrm>
              <a:off x="3787240" y="32031"/>
              <a:ext cx="8042380" cy="813743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2200" b="1" dirty="0"/>
                <a:t>RESULTADOS ESPERADOS DEL LEVANTAMIENTO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34080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80F288-9732-437E-9F41-7EEC5A2A2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L" sz="4000" b="1" dirty="0"/>
              <a:t>LEVANTAMIENTO</a:t>
            </a:r>
            <a:br>
              <a:rPr lang="es-CL" sz="4000" b="1" dirty="0"/>
            </a:br>
            <a:r>
              <a:rPr lang="es-CL" sz="4000" b="1" dirty="0"/>
              <a:t>ESTRUCTURA ORGANIZACIONAL</a:t>
            </a:r>
            <a:br>
              <a:rPr lang="es-CL" sz="4000" b="1" dirty="0"/>
            </a:br>
            <a:r>
              <a:rPr lang="es-CL" sz="4000" b="1" dirty="0"/>
              <a:t>CORTE SUPREMA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8995B0C-7A76-4F2B-90FE-DC48AE7168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21B14FD0-DDF0-4064-BCBA-C4FC402F1EA5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5" name="Grupo 4">
              <a:extLst>
                <a:ext uri="{FF2B5EF4-FFF2-40B4-BE49-F238E27FC236}">
                  <a16:creationId xmlns="" xmlns:a16="http://schemas.microsoft.com/office/drawing/2014/main" id="{D60C3E7E-DE84-4415-89D4-2E38AF6062C3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7" name="Imagen 6">
                <a:extLst>
                  <a:ext uri="{FF2B5EF4-FFF2-40B4-BE49-F238E27FC236}">
                    <a16:creationId xmlns="" xmlns:a16="http://schemas.microsoft.com/office/drawing/2014/main" id="{53168168-7EC3-48C7-B46E-705F41A7B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Imagen 7">
                <a:extLst>
                  <a:ext uri="{FF2B5EF4-FFF2-40B4-BE49-F238E27FC236}">
                    <a16:creationId xmlns="" xmlns:a16="http://schemas.microsoft.com/office/drawing/2014/main" id="{A238530B-2214-418C-B292-14662AD4A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89B0B07A-3C6C-497B-8F8C-B00E5B049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17785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DCE3A3CC-6C30-45EA-877D-6DFFDE45052E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3" name="Grupo 2">
              <a:extLst>
                <a:ext uri="{FF2B5EF4-FFF2-40B4-BE49-F238E27FC236}">
                  <a16:creationId xmlns="" xmlns:a16="http://schemas.microsoft.com/office/drawing/2014/main" id="{2FFE8784-6684-43B4-ADCF-86C628B8252E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5" name="Imagen 4">
                <a:extLst>
                  <a:ext uri="{FF2B5EF4-FFF2-40B4-BE49-F238E27FC236}">
                    <a16:creationId xmlns="" xmlns:a16="http://schemas.microsoft.com/office/drawing/2014/main" id="{20684F30-CBFA-4D59-BF5D-DD878597E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Imagen 5">
                <a:extLst>
                  <a:ext uri="{FF2B5EF4-FFF2-40B4-BE49-F238E27FC236}">
                    <a16:creationId xmlns="" xmlns:a16="http://schemas.microsoft.com/office/drawing/2014/main" id="{EF1DDD29-C3F4-4CDE-A813-58E35EADD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C3832271-2521-481B-9C78-439A66F4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8" name="Rectángulo: esquinas superiores cortadas 7">
            <a:extLst>
              <a:ext uri="{FF2B5EF4-FFF2-40B4-BE49-F238E27FC236}">
                <a16:creationId xmlns="" xmlns:a16="http://schemas.microsoft.com/office/drawing/2014/main" id="{4CAFDEF1-3243-41AE-B0B6-88A11656A018}"/>
              </a:ext>
            </a:extLst>
          </p:cNvPr>
          <p:cNvSpPr/>
          <p:nvPr/>
        </p:nvSpPr>
        <p:spPr>
          <a:xfrm>
            <a:off x="3847887" y="420914"/>
            <a:ext cx="3815655" cy="43633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DIRECCIÓN DE  ESTUDIOS</a:t>
            </a:r>
          </a:p>
        </p:txBody>
      </p:sp>
      <p:pic>
        <p:nvPicPr>
          <p:cNvPr id="13" name="Imagen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EDDD1C09-2F26-493F-B2BA-7F5BB3A80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450" y="1069327"/>
            <a:ext cx="8577604" cy="55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21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DCE3A3CC-6C30-45EA-877D-6DFFDE45052E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3" name="Grupo 2">
              <a:extLst>
                <a:ext uri="{FF2B5EF4-FFF2-40B4-BE49-F238E27FC236}">
                  <a16:creationId xmlns="" xmlns:a16="http://schemas.microsoft.com/office/drawing/2014/main" id="{2FFE8784-6684-43B4-ADCF-86C628B8252E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5" name="Imagen 4">
                <a:extLst>
                  <a:ext uri="{FF2B5EF4-FFF2-40B4-BE49-F238E27FC236}">
                    <a16:creationId xmlns="" xmlns:a16="http://schemas.microsoft.com/office/drawing/2014/main" id="{20684F30-CBFA-4D59-BF5D-DD878597E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Imagen 5">
                <a:extLst>
                  <a:ext uri="{FF2B5EF4-FFF2-40B4-BE49-F238E27FC236}">
                    <a16:creationId xmlns="" xmlns:a16="http://schemas.microsoft.com/office/drawing/2014/main" id="{EF1DDD29-C3F4-4CDE-A813-58E35EADD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C3832271-2521-481B-9C78-439A66F4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8" name="Rectángulo: esquinas superiores cortadas 7">
            <a:extLst>
              <a:ext uri="{FF2B5EF4-FFF2-40B4-BE49-F238E27FC236}">
                <a16:creationId xmlns="" xmlns:a16="http://schemas.microsoft.com/office/drawing/2014/main" id="{4CAFDEF1-3243-41AE-B0B6-88A11656A018}"/>
              </a:ext>
            </a:extLst>
          </p:cNvPr>
          <p:cNvSpPr/>
          <p:nvPr/>
        </p:nvSpPr>
        <p:spPr>
          <a:xfrm>
            <a:off x="3847887" y="420914"/>
            <a:ext cx="3815655" cy="43633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DIRECCIÓN DE  ESTUDIOS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6C70511-1C1C-47F4-99D5-886E1BAF4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851" y="1265183"/>
            <a:ext cx="8260589" cy="54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386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547E4922-93B3-42D9-8531-BD721ECC54BC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3" name="Grupo 2">
              <a:extLst>
                <a:ext uri="{FF2B5EF4-FFF2-40B4-BE49-F238E27FC236}">
                  <a16:creationId xmlns="" xmlns:a16="http://schemas.microsoft.com/office/drawing/2014/main" id="{29CE0D7B-44C8-4AD3-813B-79F0102006B1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5" name="Imagen 4">
                <a:extLst>
                  <a:ext uri="{FF2B5EF4-FFF2-40B4-BE49-F238E27FC236}">
                    <a16:creationId xmlns="" xmlns:a16="http://schemas.microsoft.com/office/drawing/2014/main" id="{F2B64796-A793-4D98-BBEC-17D7DE9C9F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Imagen 5">
                <a:extLst>
                  <a:ext uri="{FF2B5EF4-FFF2-40B4-BE49-F238E27FC236}">
                    <a16:creationId xmlns="" xmlns:a16="http://schemas.microsoft.com/office/drawing/2014/main" id="{1BF54E53-E91D-4F98-AAC2-7674A0FF7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E6F9A763-2117-45EB-B0A1-0A3734218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8" name="Rectángulo: esquinas superiores cortadas 7">
            <a:extLst>
              <a:ext uri="{FF2B5EF4-FFF2-40B4-BE49-F238E27FC236}">
                <a16:creationId xmlns="" xmlns:a16="http://schemas.microsoft.com/office/drawing/2014/main" id="{263FAEF2-1D08-4FD0-827A-E6ED3BFB063E}"/>
              </a:ext>
            </a:extLst>
          </p:cNvPr>
          <p:cNvSpPr/>
          <p:nvPr/>
        </p:nvSpPr>
        <p:spPr>
          <a:xfrm>
            <a:off x="3847887" y="420914"/>
            <a:ext cx="4033370" cy="43633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DIRECCIÓN DE COMUNICACIONES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B7ECE8C-C5E1-426B-9217-E6E8A8304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694" y="1438137"/>
            <a:ext cx="8260589" cy="52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276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13ABCB78-8157-4B46-AC03-F0D6598C1E40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3" name="Grupo 2">
              <a:extLst>
                <a:ext uri="{FF2B5EF4-FFF2-40B4-BE49-F238E27FC236}">
                  <a16:creationId xmlns="" xmlns:a16="http://schemas.microsoft.com/office/drawing/2014/main" id="{9DE2F988-F2EC-45EA-BA59-4580BE9E7364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5" name="Imagen 4">
                <a:extLst>
                  <a:ext uri="{FF2B5EF4-FFF2-40B4-BE49-F238E27FC236}">
                    <a16:creationId xmlns="" xmlns:a16="http://schemas.microsoft.com/office/drawing/2014/main" id="{44D5441E-244D-4658-90FB-13F09C138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Imagen 5">
                <a:extLst>
                  <a:ext uri="{FF2B5EF4-FFF2-40B4-BE49-F238E27FC236}">
                    <a16:creationId xmlns="" xmlns:a16="http://schemas.microsoft.com/office/drawing/2014/main" id="{52453C1D-9C6D-4CA9-B3C2-CF5386859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E1DCE690-81E5-4EE5-89E6-2C64EABA9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7" name="Rectángulo: esquinas superiores cortadas 6">
            <a:extLst>
              <a:ext uri="{FF2B5EF4-FFF2-40B4-BE49-F238E27FC236}">
                <a16:creationId xmlns="" xmlns:a16="http://schemas.microsoft.com/office/drawing/2014/main" id="{585F770B-9AAE-4D18-ABEE-DEF534B5E69E}"/>
              </a:ext>
            </a:extLst>
          </p:cNvPr>
          <p:cNvSpPr/>
          <p:nvPr/>
        </p:nvSpPr>
        <p:spPr>
          <a:xfrm>
            <a:off x="3847887" y="420914"/>
            <a:ext cx="4033370" cy="43633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DIRECCIÓN DE COMUNICACIONES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24C2E67A-BC30-4B6B-A225-2F53EAB133F9}"/>
              </a:ext>
            </a:extLst>
          </p:cNvPr>
          <p:cNvGrpSpPr/>
          <p:nvPr/>
        </p:nvGrpSpPr>
        <p:grpSpPr>
          <a:xfrm>
            <a:off x="2009248" y="1384679"/>
            <a:ext cx="8260589" cy="4728978"/>
            <a:chOff x="2009248" y="1384679"/>
            <a:chExt cx="8260589" cy="4728978"/>
          </a:xfrm>
        </p:grpSpPr>
        <p:pic>
          <p:nvPicPr>
            <p:cNvPr id="9" name="Imagen 8">
              <a:extLst>
                <a:ext uri="{FF2B5EF4-FFF2-40B4-BE49-F238E27FC236}">
                  <a16:creationId xmlns="" xmlns:a16="http://schemas.microsoft.com/office/drawing/2014/main" id="{AB0C4BE1-BFBF-4B58-9F67-25841D0C5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9248" y="1674394"/>
              <a:ext cx="8260589" cy="443926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AFC1232D-3AC9-4043-8D55-C6060F39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9248" y="1384679"/>
              <a:ext cx="8260589" cy="579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31473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E8CDC84-88F5-4180-BC7A-026B59CDEF35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3" name="Grupo 2">
              <a:extLst>
                <a:ext uri="{FF2B5EF4-FFF2-40B4-BE49-F238E27FC236}">
                  <a16:creationId xmlns="" xmlns:a16="http://schemas.microsoft.com/office/drawing/2014/main" id="{B8B54596-CBD5-45B6-B828-C50DDF098666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5" name="Imagen 4">
                <a:extLst>
                  <a:ext uri="{FF2B5EF4-FFF2-40B4-BE49-F238E27FC236}">
                    <a16:creationId xmlns="" xmlns:a16="http://schemas.microsoft.com/office/drawing/2014/main" id="{860AF301-FDC6-4466-9B80-EE7B7A5E4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Imagen 5">
                <a:extLst>
                  <a:ext uri="{FF2B5EF4-FFF2-40B4-BE49-F238E27FC236}">
                    <a16:creationId xmlns="" xmlns:a16="http://schemas.microsoft.com/office/drawing/2014/main" id="{7C568487-52F7-411D-9DB4-16B5B8F31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B2DF2314-65A5-4F79-A9D5-1B2D4BA54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7" name="Rectángulo: esquinas superiores cortadas 6">
            <a:extLst>
              <a:ext uri="{FF2B5EF4-FFF2-40B4-BE49-F238E27FC236}">
                <a16:creationId xmlns="" xmlns:a16="http://schemas.microsoft.com/office/drawing/2014/main" id="{13D09783-1A40-4543-8FB1-1007D13D77A2}"/>
              </a:ext>
            </a:extLst>
          </p:cNvPr>
          <p:cNvSpPr/>
          <p:nvPr/>
        </p:nvSpPr>
        <p:spPr>
          <a:xfrm>
            <a:off x="3847887" y="420914"/>
            <a:ext cx="3815655" cy="43633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DIRECCIÓN DE BIBLIOTECAS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90120E3-07A1-484B-BD3A-5AFF007DA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301" y="1213786"/>
            <a:ext cx="8800525" cy="55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856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9D5C20-9726-4248-9D2B-22AE0EDE73B6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3" name="Grupo 2">
              <a:extLst>
                <a:ext uri="{FF2B5EF4-FFF2-40B4-BE49-F238E27FC236}">
                  <a16:creationId xmlns="" xmlns:a16="http://schemas.microsoft.com/office/drawing/2014/main" id="{805EED15-4E3C-4C31-ABCB-01BEC57C998C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5" name="Imagen 4">
                <a:extLst>
                  <a:ext uri="{FF2B5EF4-FFF2-40B4-BE49-F238E27FC236}">
                    <a16:creationId xmlns="" xmlns:a16="http://schemas.microsoft.com/office/drawing/2014/main" id="{D6FAD18F-4E8F-46FA-8AFE-38126A79CD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Imagen 5">
                <a:extLst>
                  <a:ext uri="{FF2B5EF4-FFF2-40B4-BE49-F238E27FC236}">
                    <a16:creationId xmlns="" xmlns:a16="http://schemas.microsoft.com/office/drawing/2014/main" id="{5E040979-1C8D-4A33-989B-C9EAAC7CD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9B6DC0FF-D4D6-4F6F-AF2C-45D03AB23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9" name="Rectángulo: esquinas superiores cortadas 8">
            <a:extLst>
              <a:ext uri="{FF2B5EF4-FFF2-40B4-BE49-F238E27FC236}">
                <a16:creationId xmlns="" xmlns:a16="http://schemas.microsoft.com/office/drawing/2014/main" id="{AE4444D6-C5CE-4328-9E40-21AD2A3928F1}"/>
              </a:ext>
            </a:extLst>
          </p:cNvPr>
          <p:cNvSpPr/>
          <p:nvPr/>
        </p:nvSpPr>
        <p:spPr>
          <a:xfrm>
            <a:off x="3847887" y="420914"/>
            <a:ext cx="5171422" cy="43633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DIRECCIÓN DE ASUNTOS INTERNACIONALES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CA91442-ABAA-4E1A-AA29-CAB708D07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669" y="1246133"/>
            <a:ext cx="8260589" cy="55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43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1A231DC-D747-4663-9346-CD54ABD7B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31109"/>
            <a:ext cx="10515600" cy="4760705"/>
          </a:xfrm>
        </p:spPr>
        <p:txBody>
          <a:bodyPr>
            <a:noAutofit/>
          </a:bodyPr>
          <a:lstStyle/>
          <a:p>
            <a:pPr algn="just"/>
            <a:r>
              <a:rPr lang="es-CL" sz="2400" dirty="0"/>
              <a:t>En la primera etapa, consistente en el levantamiento preliminar de información acerca de la estructura organizacional de la Corte, se han utilizado las siguientes fuentes de información oficial:</a:t>
            </a:r>
          </a:p>
          <a:p>
            <a:pPr lvl="1" algn="just"/>
            <a:r>
              <a:rPr lang="es-CL" dirty="0"/>
              <a:t>Memorias anuales del Poder Judicial años 2013, 2014, 2015.</a:t>
            </a:r>
          </a:p>
          <a:p>
            <a:pPr lvl="1" algn="just"/>
            <a:r>
              <a:rPr lang="es-CL" dirty="0"/>
              <a:t>Archivo Excel con dotación efectiva del Poder Judicial al 29 de mayo del presente año, elaborado por el Departamento de Recursos Humanos.</a:t>
            </a:r>
          </a:p>
          <a:p>
            <a:pPr lvl="1" algn="just"/>
            <a:r>
              <a:rPr lang="es-CL" dirty="0"/>
              <a:t>Información entregada por las distintas unidades, como también publicaciones en la página del Poder Judicial de las Direcciones de Estudios y de Asuntos Internacionales.</a:t>
            </a:r>
          </a:p>
          <a:p>
            <a:pPr lvl="1" algn="just"/>
            <a:r>
              <a:rPr lang="es-CL" dirty="0"/>
              <a:t>Autos acordados.</a:t>
            </a:r>
          </a:p>
          <a:p>
            <a:pPr algn="just"/>
            <a:r>
              <a:rPr lang="es-CL" sz="2400" dirty="0"/>
              <a:t>En este levantamiento no se considera la Fiscalía de la Corte Suprema.</a:t>
            </a:r>
          </a:p>
          <a:p>
            <a:pPr algn="just"/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261D0405-21F9-4060-88B1-0604903D4CED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7" name="Grupo 6">
              <a:extLst>
                <a:ext uri="{FF2B5EF4-FFF2-40B4-BE49-F238E27FC236}">
                  <a16:creationId xmlns="" xmlns:a16="http://schemas.microsoft.com/office/drawing/2014/main" id="{3506B33E-0D1D-4E89-9C71-B29E735236EE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9" name="Imagen 8">
                <a:extLst>
                  <a:ext uri="{FF2B5EF4-FFF2-40B4-BE49-F238E27FC236}">
                    <a16:creationId xmlns="" xmlns:a16="http://schemas.microsoft.com/office/drawing/2014/main" id="{50096267-F011-4A48-936D-633D43078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Imagen 9">
                <a:extLst>
                  <a:ext uri="{FF2B5EF4-FFF2-40B4-BE49-F238E27FC236}">
                    <a16:creationId xmlns="" xmlns:a16="http://schemas.microsoft.com/office/drawing/2014/main" id="{A75811AC-37D4-4803-B307-0486A7A6F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68006161-76E6-4DFC-8F38-A38919018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11" name="Rectángulo: esquinas superiores cortadas 10">
            <a:extLst>
              <a:ext uri="{FF2B5EF4-FFF2-40B4-BE49-F238E27FC236}">
                <a16:creationId xmlns="" xmlns:a16="http://schemas.microsoft.com/office/drawing/2014/main" id="{45680032-2E36-49BB-AFB8-7DBB19CE341F}"/>
              </a:ext>
            </a:extLst>
          </p:cNvPr>
          <p:cNvSpPr/>
          <p:nvPr/>
        </p:nvSpPr>
        <p:spPr>
          <a:xfrm>
            <a:off x="3861800" y="449943"/>
            <a:ext cx="3700143" cy="39778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ORGANIGRAMA</a:t>
            </a:r>
            <a:r>
              <a:rPr lang="es-CL" sz="2000" b="1" baseline="0" dirty="0"/>
              <a:t> Y DOTACÍÓN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7162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1A231DC-D747-4663-9346-CD54ABD7B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83" y="1026309"/>
            <a:ext cx="10515600" cy="705509"/>
          </a:xfrm>
        </p:spPr>
        <p:txBody>
          <a:bodyPr>
            <a:noAutofit/>
          </a:bodyPr>
          <a:lstStyle/>
          <a:p>
            <a:pPr algn="just"/>
            <a:r>
              <a:rPr lang="es-CL" sz="2000" dirty="0"/>
              <a:t>Las Secretarías, Oficinas, Unidades y Direcciones se pueden agruparse en tres tipos de procesos: Jurisdiccionales (Tramitación de causas), Administrativos y de Apoyo Técnico. </a:t>
            </a:r>
          </a:p>
          <a:p>
            <a:pPr algn="just"/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261D0405-21F9-4060-88B1-0604903D4CED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7" name="Grupo 6">
              <a:extLst>
                <a:ext uri="{FF2B5EF4-FFF2-40B4-BE49-F238E27FC236}">
                  <a16:creationId xmlns="" xmlns:a16="http://schemas.microsoft.com/office/drawing/2014/main" id="{3506B33E-0D1D-4E89-9C71-B29E735236EE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9" name="Imagen 8">
                <a:extLst>
                  <a:ext uri="{FF2B5EF4-FFF2-40B4-BE49-F238E27FC236}">
                    <a16:creationId xmlns="" xmlns:a16="http://schemas.microsoft.com/office/drawing/2014/main" id="{50096267-F011-4A48-936D-633D43078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Imagen 9">
                <a:extLst>
                  <a:ext uri="{FF2B5EF4-FFF2-40B4-BE49-F238E27FC236}">
                    <a16:creationId xmlns="" xmlns:a16="http://schemas.microsoft.com/office/drawing/2014/main" id="{A75811AC-37D4-4803-B307-0486A7A6F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68006161-76E6-4DFC-8F38-A38919018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11" name="Rectángulo: esquinas superiores cortadas 10">
            <a:extLst>
              <a:ext uri="{FF2B5EF4-FFF2-40B4-BE49-F238E27FC236}">
                <a16:creationId xmlns="" xmlns:a16="http://schemas.microsoft.com/office/drawing/2014/main" id="{45680032-2E36-49BB-AFB8-7DBB19CE341F}"/>
              </a:ext>
            </a:extLst>
          </p:cNvPr>
          <p:cNvSpPr/>
          <p:nvPr/>
        </p:nvSpPr>
        <p:spPr>
          <a:xfrm>
            <a:off x="3861800" y="449943"/>
            <a:ext cx="3700143" cy="39778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ORGANIGRAMA</a:t>
            </a:r>
            <a:r>
              <a:rPr lang="es-CL" sz="2000" b="1" baseline="0" dirty="0"/>
              <a:t> Y DOTACIÓN</a:t>
            </a:r>
            <a:endParaRPr lang="es-CL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BB6A2C0-B645-4855-A6A3-76D1D58ED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153" y="1731818"/>
            <a:ext cx="9945038" cy="49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85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538AF73-4940-4782-933A-21084B09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268" y="449943"/>
            <a:ext cx="8663167" cy="629161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2D8EF1BB-8C4C-4D69-8CCE-91E3E48D85A0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933369DD-F9EB-4556-965E-295B412D343F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="" xmlns:a16="http://schemas.microsoft.com/office/drawing/2014/main" id="{063B1A9B-55E5-4E58-BFC4-64CF3E908F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Imagen 11">
                <a:extLst>
                  <a:ext uri="{FF2B5EF4-FFF2-40B4-BE49-F238E27FC236}">
                    <a16:creationId xmlns="" xmlns:a16="http://schemas.microsoft.com/office/drawing/2014/main" id="{D0822877-0012-45CD-B9D1-27BBBC7B5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B65B9BF9-DE95-4269-9964-A15C98FB7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C8329F01-8D1D-41B1-878B-159A50B63D7A}"/>
              </a:ext>
            </a:extLst>
          </p:cNvPr>
          <p:cNvGrpSpPr/>
          <p:nvPr/>
        </p:nvGrpSpPr>
        <p:grpSpPr>
          <a:xfrm>
            <a:off x="6070934" y="2130183"/>
            <a:ext cx="531090" cy="3172691"/>
            <a:chOff x="5932384" y="2119745"/>
            <a:chExt cx="531090" cy="3172691"/>
          </a:xfrm>
        </p:grpSpPr>
        <p:cxnSp>
          <p:nvCxnSpPr>
            <p:cNvPr id="15" name="Conector recto 14">
              <a:extLst>
                <a:ext uri="{FF2B5EF4-FFF2-40B4-BE49-F238E27FC236}">
                  <a16:creationId xmlns="" xmlns:a16="http://schemas.microsoft.com/office/drawing/2014/main" id="{6CD6EE50-B8A3-45FA-AC05-E6D6A6060721}"/>
                </a:ext>
              </a:extLst>
            </p:cNvPr>
            <p:cNvCxnSpPr/>
            <p:nvPr/>
          </p:nvCxnSpPr>
          <p:spPr>
            <a:xfrm flipV="1">
              <a:off x="6264893" y="2119745"/>
              <a:ext cx="0" cy="163483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="" xmlns:a16="http://schemas.microsoft.com/office/drawing/2014/main" id="{3A82ED2D-DB86-4175-AC31-E67C3ADBF8E2}"/>
                </a:ext>
              </a:extLst>
            </p:cNvPr>
            <p:cNvCxnSpPr/>
            <p:nvPr/>
          </p:nvCxnSpPr>
          <p:spPr>
            <a:xfrm flipV="1">
              <a:off x="5932384" y="3754582"/>
              <a:ext cx="332509" cy="15378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48FCC74A-2440-4B5C-9549-4D2873A81193}"/>
                </a:ext>
              </a:extLst>
            </p:cNvPr>
            <p:cNvSpPr/>
            <p:nvPr/>
          </p:nvSpPr>
          <p:spPr>
            <a:xfrm>
              <a:off x="6066311" y="3507840"/>
              <a:ext cx="397163" cy="4207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192EC6CF-2483-40B1-89C0-C5E9EF21DB9A}"/>
              </a:ext>
            </a:extLst>
          </p:cNvPr>
          <p:cNvSpPr txBox="1"/>
          <p:nvPr/>
        </p:nvSpPr>
        <p:spPr>
          <a:xfrm>
            <a:off x="141934" y="1052948"/>
            <a:ext cx="3297841" cy="42473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La dotación de 259 personas se distribuye en cada una de las unidades de acuerdo al  siguiente gráfico.</a:t>
            </a:r>
          </a:p>
          <a:p>
            <a:endParaRPr lang="es-CL" b="1" dirty="0"/>
          </a:p>
          <a:p>
            <a:r>
              <a:rPr lang="es-CL" b="1" dirty="0"/>
              <a:t>Según las áreas de procesos se tiene:</a:t>
            </a:r>
          </a:p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❶</a:t>
            </a:r>
            <a:r>
              <a:rPr lang="es-CL" b="1" dirty="0"/>
              <a:t>  Procesos Jurisdiccionales : 79 personas (30%).</a:t>
            </a:r>
          </a:p>
          <a:p>
            <a:endParaRPr lang="es-CL" b="1" dirty="0"/>
          </a:p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❷ </a:t>
            </a:r>
            <a:r>
              <a:rPr lang="es-CL" b="1" dirty="0"/>
              <a:t>Procesos Administrativos: 69 personas (26%).</a:t>
            </a:r>
          </a:p>
          <a:p>
            <a:endParaRPr lang="es-CL" b="1" dirty="0"/>
          </a:p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❸ </a:t>
            </a:r>
            <a:r>
              <a:rPr lang="es-CL" b="1" dirty="0"/>
              <a:t>Procesos Apoyo Técnico:  113 personas (44%).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5BB184C0-8A1F-438C-9F85-70D910F89A32}"/>
              </a:ext>
            </a:extLst>
          </p:cNvPr>
          <p:cNvSpPr txBox="1"/>
          <p:nvPr/>
        </p:nvSpPr>
        <p:spPr>
          <a:xfrm>
            <a:off x="141934" y="5635073"/>
            <a:ext cx="3297841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Cabe señalar que la dotación total de las Direcciones es de 121 PERSONAS (46,7%)</a:t>
            </a:r>
          </a:p>
        </p:txBody>
      </p:sp>
      <p:sp>
        <p:nvSpPr>
          <p:cNvPr id="19" name="Rectángulo: esquinas superiores cortadas 18">
            <a:extLst>
              <a:ext uri="{FF2B5EF4-FFF2-40B4-BE49-F238E27FC236}">
                <a16:creationId xmlns="" xmlns:a16="http://schemas.microsoft.com/office/drawing/2014/main" id="{D427EADF-5AB6-4A1C-BCB8-40CC07D8312D}"/>
              </a:ext>
            </a:extLst>
          </p:cNvPr>
          <p:cNvSpPr/>
          <p:nvPr/>
        </p:nvSpPr>
        <p:spPr>
          <a:xfrm>
            <a:off x="3861800" y="449943"/>
            <a:ext cx="3700143" cy="39778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ORGANIGRAMA</a:t>
            </a:r>
            <a:r>
              <a:rPr lang="es-CL" sz="2000" b="1" baseline="0" dirty="0"/>
              <a:t> Y DOTACIÓN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351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1A231DC-D747-4663-9346-CD54ABD7B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29" y="1026309"/>
            <a:ext cx="11506198" cy="5194382"/>
          </a:xfrm>
        </p:spPr>
        <p:txBody>
          <a:bodyPr>
            <a:noAutofit/>
          </a:bodyPr>
          <a:lstStyle/>
          <a:p>
            <a:pPr algn="just"/>
            <a:r>
              <a:rPr lang="es-CL" sz="2400" dirty="0"/>
              <a:t>Se ha elaborado una maqueta mediante un aplicativo en </a:t>
            </a:r>
            <a:r>
              <a:rPr lang="es-CL" sz="2400" dirty="0" err="1"/>
              <a:t>excel</a:t>
            </a:r>
            <a:r>
              <a:rPr lang="es-CL" sz="2400" dirty="0"/>
              <a:t>, totalmente funcional, que contiene información detallada de cada una de las unidades en los siguientes ámbitos:</a:t>
            </a:r>
          </a:p>
          <a:p>
            <a:pPr lvl="1" algn="just"/>
            <a:r>
              <a:rPr lang="es-CL" dirty="0"/>
              <a:t>Descripción de funciones</a:t>
            </a:r>
          </a:p>
          <a:p>
            <a:pPr lvl="1" algn="just"/>
            <a:r>
              <a:rPr lang="es-CL" dirty="0"/>
              <a:t>Normativa que las rige y sus documentos</a:t>
            </a:r>
          </a:p>
          <a:p>
            <a:pPr lvl="1" algn="just"/>
            <a:r>
              <a:rPr lang="es-CL" dirty="0"/>
              <a:t>Dotación asociada en detalle</a:t>
            </a:r>
          </a:p>
          <a:p>
            <a:pPr lvl="1" algn="just"/>
            <a:r>
              <a:rPr lang="es-CL" dirty="0"/>
              <a:t>Servicios y Productos</a:t>
            </a:r>
          </a:p>
          <a:p>
            <a:pPr lvl="1" algn="just"/>
            <a:r>
              <a:rPr lang="es-CL" dirty="0"/>
              <a:t>Planificación, que incluye:</a:t>
            </a:r>
          </a:p>
          <a:p>
            <a:pPr lvl="2" algn="just"/>
            <a:r>
              <a:rPr lang="es-CL" sz="2400" dirty="0"/>
              <a:t>Fichas de proyectos presentadas en el ejercicio presupuestario del año 2016</a:t>
            </a:r>
          </a:p>
          <a:p>
            <a:pPr lvl="2" algn="just"/>
            <a:r>
              <a:rPr lang="es-CL" sz="2400" dirty="0"/>
              <a:t>Presupuesto año 2017 y su ejecución</a:t>
            </a:r>
          </a:p>
          <a:p>
            <a:pPr lvl="1" algn="just"/>
            <a:r>
              <a:rPr lang="es-CL" dirty="0"/>
              <a:t>Cuentas anuales de los tres últimos años</a:t>
            </a:r>
          </a:p>
          <a:p>
            <a:pPr algn="just"/>
            <a:r>
              <a:rPr lang="es-CL" sz="2400" dirty="0"/>
              <a:t>La descripción de cada uno de los cargos de los funcionarios de la Corte esta siendo realizada por el Departamento de Recursos Humanos y cuya entrega se hará en el mes de noviembre del presente año.</a:t>
            </a:r>
          </a:p>
          <a:p>
            <a:endParaRPr lang="es-CL" sz="2400" dirty="0"/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261D0405-21F9-4060-88B1-0604903D4CED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7" name="Grupo 6">
              <a:extLst>
                <a:ext uri="{FF2B5EF4-FFF2-40B4-BE49-F238E27FC236}">
                  <a16:creationId xmlns="" xmlns:a16="http://schemas.microsoft.com/office/drawing/2014/main" id="{3506B33E-0D1D-4E89-9C71-B29E735236EE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9" name="Imagen 8">
                <a:extLst>
                  <a:ext uri="{FF2B5EF4-FFF2-40B4-BE49-F238E27FC236}">
                    <a16:creationId xmlns="" xmlns:a16="http://schemas.microsoft.com/office/drawing/2014/main" id="{50096267-F011-4A48-936D-633D43078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Imagen 9">
                <a:extLst>
                  <a:ext uri="{FF2B5EF4-FFF2-40B4-BE49-F238E27FC236}">
                    <a16:creationId xmlns="" xmlns:a16="http://schemas.microsoft.com/office/drawing/2014/main" id="{A75811AC-37D4-4803-B307-0486A7A6F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68006161-76E6-4DFC-8F38-A38919018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11" name="Rectángulo: esquinas superiores cortadas 10">
            <a:extLst>
              <a:ext uri="{FF2B5EF4-FFF2-40B4-BE49-F238E27FC236}">
                <a16:creationId xmlns="" xmlns:a16="http://schemas.microsoft.com/office/drawing/2014/main" id="{45680032-2E36-49BB-AFB8-7DBB19CE341F}"/>
              </a:ext>
            </a:extLst>
          </p:cNvPr>
          <p:cNvSpPr/>
          <p:nvPr/>
        </p:nvSpPr>
        <p:spPr>
          <a:xfrm>
            <a:off x="3861800" y="449943"/>
            <a:ext cx="3700143" cy="39778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ORGANIGRAMA</a:t>
            </a:r>
            <a:r>
              <a:rPr lang="es-CL" sz="2000" b="1" baseline="0" dirty="0"/>
              <a:t> Y DOTACIÓN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xmlns="" val="62009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261D0405-21F9-4060-88B1-0604903D4CED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7" name="Grupo 6">
              <a:extLst>
                <a:ext uri="{FF2B5EF4-FFF2-40B4-BE49-F238E27FC236}">
                  <a16:creationId xmlns="" xmlns:a16="http://schemas.microsoft.com/office/drawing/2014/main" id="{3506B33E-0D1D-4E89-9C71-B29E735236EE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9" name="Imagen 8">
                <a:extLst>
                  <a:ext uri="{FF2B5EF4-FFF2-40B4-BE49-F238E27FC236}">
                    <a16:creationId xmlns="" xmlns:a16="http://schemas.microsoft.com/office/drawing/2014/main" id="{50096267-F011-4A48-936D-633D43078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Imagen 9">
                <a:extLst>
                  <a:ext uri="{FF2B5EF4-FFF2-40B4-BE49-F238E27FC236}">
                    <a16:creationId xmlns="" xmlns:a16="http://schemas.microsoft.com/office/drawing/2014/main" id="{A75811AC-37D4-4803-B307-0486A7A6F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68006161-76E6-4DFC-8F38-A38919018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11" name="Rectángulo: esquinas superiores cortadas 10">
            <a:extLst>
              <a:ext uri="{FF2B5EF4-FFF2-40B4-BE49-F238E27FC236}">
                <a16:creationId xmlns="" xmlns:a16="http://schemas.microsoft.com/office/drawing/2014/main" id="{45680032-2E36-49BB-AFB8-7DBB19CE341F}"/>
              </a:ext>
            </a:extLst>
          </p:cNvPr>
          <p:cNvSpPr/>
          <p:nvPr/>
        </p:nvSpPr>
        <p:spPr>
          <a:xfrm>
            <a:off x="3861800" y="449943"/>
            <a:ext cx="3700143" cy="39778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ORGANIGRAMA</a:t>
            </a:r>
            <a:r>
              <a:rPr lang="es-CL" sz="2000" b="1" baseline="0" dirty="0"/>
              <a:t> Y DOTACIÓN</a:t>
            </a:r>
            <a:endParaRPr lang="es-CL" sz="2000" b="1" dirty="0"/>
          </a:p>
        </p:txBody>
      </p:sp>
      <p:pic>
        <p:nvPicPr>
          <p:cNvPr id="12" name="Imagen 13">
            <a:extLst>
              <a:ext uri="{FF2B5EF4-FFF2-40B4-BE49-F238E27FC236}">
                <a16:creationId xmlns="" xmlns:a16="http://schemas.microsoft.com/office/drawing/2014/main" id="{834F0EC9-3548-4BDD-9291-1D53D7A48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996" y="1457758"/>
            <a:ext cx="103536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4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ECB715B-6990-403C-9C71-782F4C1A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204" y="2002208"/>
            <a:ext cx="4063600" cy="37303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09A1CDC-F6B8-497B-B09C-D1DC8B309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204" y="2696582"/>
            <a:ext cx="4063600" cy="5514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3BCE7CF-B926-4F4F-86C0-B78E5161E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204" y="3569363"/>
            <a:ext cx="4063600" cy="7298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4DECB93-A3A1-4920-B449-9BFF4D409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204" y="6101242"/>
            <a:ext cx="4063600" cy="37303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5EC0FABB-96A5-4609-B2CC-B87A11A12ECE}"/>
              </a:ext>
            </a:extLst>
          </p:cNvPr>
          <p:cNvGrpSpPr/>
          <p:nvPr/>
        </p:nvGrpSpPr>
        <p:grpSpPr>
          <a:xfrm>
            <a:off x="16023" y="0"/>
            <a:ext cx="12175977" cy="879756"/>
            <a:chOff x="0" y="0"/>
            <a:chExt cx="12166452" cy="879756"/>
          </a:xfrm>
        </p:grpSpPr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94090E85-ECE1-4159-94C7-9DFB8F5405CA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="" xmlns:a16="http://schemas.microsoft.com/office/drawing/2014/main" id="{D355CB43-1EEB-4565-A09B-52812D0672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Imagen 11">
                <a:extLst>
                  <a:ext uri="{FF2B5EF4-FFF2-40B4-BE49-F238E27FC236}">
                    <a16:creationId xmlns="" xmlns:a16="http://schemas.microsoft.com/office/drawing/2014/main" id="{256898B3-055D-487E-B719-828737632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357BCF29-8DAD-4899-8A43-A0C416D70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CAB968BE-B8CE-4BA8-9EBB-946FDC0BD16C}"/>
              </a:ext>
            </a:extLst>
          </p:cNvPr>
          <p:cNvSpPr txBox="1"/>
          <p:nvPr/>
        </p:nvSpPr>
        <p:spPr>
          <a:xfrm>
            <a:off x="628926" y="1195050"/>
            <a:ext cx="1073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</a:rPr>
              <a:t>ALGUNOS HALLAZGOS RESPECTO DE LAS FUNCIONES EJERCIDAS POR LOS FUNCIONARIOS DE LAS DIRECCIONES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6354A11A-4CA1-4F21-A04F-813C3C6C651C}"/>
              </a:ext>
            </a:extLst>
          </p:cNvPr>
          <p:cNvCxnSpPr/>
          <p:nvPr/>
        </p:nvCxnSpPr>
        <p:spPr>
          <a:xfrm>
            <a:off x="5762171" y="1886857"/>
            <a:ext cx="0" cy="4601029"/>
          </a:xfrm>
          <a:prstGeom prst="line">
            <a:avLst/>
          </a:prstGeom>
          <a:ln w="104775" cmpd="tri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: esquinas superiores cortadas 19">
            <a:extLst>
              <a:ext uri="{FF2B5EF4-FFF2-40B4-BE49-F238E27FC236}">
                <a16:creationId xmlns="" xmlns:a16="http://schemas.microsoft.com/office/drawing/2014/main" id="{01498642-EAED-49D1-AF09-1BCB0609943B}"/>
              </a:ext>
            </a:extLst>
          </p:cNvPr>
          <p:cNvSpPr/>
          <p:nvPr/>
        </p:nvSpPr>
        <p:spPr>
          <a:xfrm>
            <a:off x="3861800" y="449943"/>
            <a:ext cx="3700143" cy="39778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ORGANIGRAMA</a:t>
            </a:r>
            <a:r>
              <a:rPr lang="es-CL" sz="2000" b="1" baseline="0" dirty="0"/>
              <a:t> Y DOTACIÓN</a:t>
            </a:r>
            <a:endParaRPr lang="es-CL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70A1B7DB-7C20-41E1-AC17-07D8CAD43C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160" y="1928668"/>
            <a:ext cx="4299761" cy="23355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01DB1F2-32D2-480F-BAEC-5162D2633DF3}"/>
              </a:ext>
            </a:extLst>
          </p:cNvPr>
          <p:cNvSpPr txBox="1"/>
          <p:nvPr/>
        </p:nvSpPr>
        <p:spPr>
          <a:xfrm>
            <a:off x="10438375" y="2002208"/>
            <a:ext cx="58984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DIB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E129F629-8592-40C4-BBAD-6CF5A1497049}"/>
              </a:ext>
            </a:extLst>
          </p:cNvPr>
          <p:cNvSpPr txBox="1"/>
          <p:nvPr/>
        </p:nvSpPr>
        <p:spPr>
          <a:xfrm>
            <a:off x="10430425" y="3907536"/>
            <a:ext cx="700679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DECS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208241A5-CA4C-41ED-AEE2-13518D6B1C74}"/>
              </a:ext>
            </a:extLst>
          </p:cNvPr>
          <p:cNvSpPr txBox="1"/>
          <p:nvPr/>
        </p:nvSpPr>
        <p:spPr>
          <a:xfrm>
            <a:off x="10434038" y="4625757"/>
            <a:ext cx="700679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STIG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049577B7-8E4D-45AD-AE77-2B9F291102B2}"/>
              </a:ext>
            </a:extLst>
          </p:cNvPr>
          <p:cNvSpPr txBox="1"/>
          <p:nvPr/>
        </p:nvSpPr>
        <p:spPr>
          <a:xfrm>
            <a:off x="10430425" y="3546424"/>
            <a:ext cx="91624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DIRCOM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DBD4876D-0212-4FEB-9F5E-155278C17EF1}"/>
              </a:ext>
            </a:extLst>
          </p:cNvPr>
          <p:cNvSpPr txBox="1"/>
          <p:nvPr/>
        </p:nvSpPr>
        <p:spPr>
          <a:xfrm>
            <a:off x="10430425" y="4264688"/>
            <a:ext cx="58984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DAI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C7E8009D-FC85-42EB-A101-FCC89E1ED92D}"/>
              </a:ext>
            </a:extLst>
          </p:cNvPr>
          <p:cNvSpPr txBox="1"/>
          <p:nvPr/>
        </p:nvSpPr>
        <p:spPr>
          <a:xfrm>
            <a:off x="10438368" y="2604319"/>
            <a:ext cx="700679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DECS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D350A05E-BD83-4EB4-A2A8-883E1AF30DD2}"/>
              </a:ext>
            </a:extLst>
          </p:cNvPr>
          <p:cNvSpPr txBox="1"/>
          <p:nvPr/>
        </p:nvSpPr>
        <p:spPr>
          <a:xfrm>
            <a:off x="10438368" y="2965431"/>
            <a:ext cx="700679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STIG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E1A32848-52DD-4065-ACF2-3BB436E1C70A}"/>
              </a:ext>
            </a:extLst>
          </p:cNvPr>
          <p:cNvSpPr txBox="1"/>
          <p:nvPr/>
        </p:nvSpPr>
        <p:spPr>
          <a:xfrm>
            <a:off x="10430424" y="5322153"/>
            <a:ext cx="700679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DECS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800009E9-1110-4B76-BA75-80EB897B7854}"/>
              </a:ext>
            </a:extLst>
          </p:cNvPr>
          <p:cNvSpPr txBox="1"/>
          <p:nvPr/>
        </p:nvSpPr>
        <p:spPr>
          <a:xfrm>
            <a:off x="10434396" y="6077590"/>
            <a:ext cx="58984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DAI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3B15B02-DD0E-4F5E-9F6C-B56479766C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7884" y="5280483"/>
            <a:ext cx="4063600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47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C4A7C8CD-9B83-4BA2-AFB3-FED588A90FDF}"/>
              </a:ext>
            </a:extLst>
          </p:cNvPr>
          <p:cNvGrpSpPr/>
          <p:nvPr/>
        </p:nvGrpSpPr>
        <p:grpSpPr>
          <a:xfrm>
            <a:off x="0" y="0"/>
            <a:ext cx="12175977" cy="879756"/>
            <a:chOff x="0" y="0"/>
            <a:chExt cx="12166452" cy="879756"/>
          </a:xfrm>
        </p:grpSpPr>
        <p:grpSp>
          <p:nvGrpSpPr>
            <p:cNvPr id="21" name="Grupo 20">
              <a:extLst>
                <a:ext uri="{FF2B5EF4-FFF2-40B4-BE49-F238E27FC236}">
                  <a16:creationId xmlns="" xmlns:a16="http://schemas.microsoft.com/office/drawing/2014/main" id="{41B1B3B8-87B9-4715-967B-DA1953B873EE}"/>
                </a:ext>
              </a:extLst>
            </p:cNvPr>
            <p:cNvGrpSpPr/>
            <p:nvPr/>
          </p:nvGrpSpPr>
          <p:grpSpPr>
            <a:xfrm>
              <a:off x="0" y="0"/>
              <a:ext cx="10494815" cy="866775"/>
              <a:chOff x="0" y="0"/>
              <a:chExt cx="10494815" cy="866775"/>
            </a:xfrm>
          </p:grpSpPr>
          <p:pic>
            <p:nvPicPr>
              <p:cNvPr id="23" name="Imagen 22">
                <a:extLst>
                  <a:ext uri="{FF2B5EF4-FFF2-40B4-BE49-F238E27FC236}">
                    <a16:creationId xmlns="" xmlns:a16="http://schemas.microsoft.com/office/drawing/2014/main" id="{7D27F581-E5BD-4CAF-A0D7-7D4BC1663F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39000" cy="857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Imagen 23">
                <a:extLst>
                  <a:ext uri="{FF2B5EF4-FFF2-40B4-BE49-F238E27FC236}">
                    <a16:creationId xmlns="" xmlns:a16="http://schemas.microsoft.com/office/drawing/2014/main" id="{6C78ED01-65BC-4F33-9714-F0EEAA304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265" y="12981"/>
                <a:ext cx="3257550" cy="853794"/>
              </a:xfrm>
              <a:prstGeom prst="rect">
                <a:avLst/>
              </a:prstGeom>
            </p:spPr>
          </p:pic>
        </p:grpSp>
        <p:pic>
          <p:nvPicPr>
            <p:cNvPr id="22" name="Imagen 21">
              <a:extLst>
                <a:ext uri="{FF2B5EF4-FFF2-40B4-BE49-F238E27FC236}">
                  <a16:creationId xmlns="" xmlns:a16="http://schemas.microsoft.com/office/drawing/2014/main" id="{E3708900-1393-47A3-9C87-53C9F2B92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177" y="32031"/>
              <a:ext cx="3343275" cy="847725"/>
            </a:xfrm>
            <a:prstGeom prst="rect">
              <a:avLst/>
            </a:prstGeom>
          </p:spPr>
        </p:pic>
      </p:grpSp>
      <p:sp>
        <p:nvSpPr>
          <p:cNvPr id="26" name="Rectángulo: esquinas superiores cortadas 25">
            <a:extLst>
              <a:ext uri="{FF2B5EF4-FFF2-40B4-BE49-F238E27FC236}">
                <a16:creationId xmlns="" xmlns:a16="http://schemas.microsoft.com/office/drawing/2014/main" id="{F54DD9B8-92A4-4B71-8476-DEA6D7A1CE9B}"/>
              </a:ext>
            </a:extLst>
          </p:cNvPr>
          <p:cNvSpPr/>
          <p:nvPr/>
        </p:nvSpPr>
        <p:spPr>
          <a:xfrm>
            <a:off x="3847886" y="464457"/>
            <a:ext cx="5406949" cy="392793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b="1" dirty="0"/>
              <a:t>DEPENDENCIA FUNCIONAL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4209E4D-F087-4B97-93CA-6E90A4AAB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950" y="2114821"/>
            <a:ext cx="7444396" cy="432699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C2570244-E0A2-403F-8F4C-16EF83BF3644}"/>
              </a:ext>
            </a:extLst>
          </p:cNvPr>
          <p:cNvSpPr txBox="1"/>
          <p:nvPr/>
        </p:nvSpPr>
        <p:spPr>
          <a:xfrm>
            <a:off x="366846" y="1094506"/>
            <a:ext cx="114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Por otra parte, a través del Acta 56 – 2014, que crea los Comités  de Modernización, de Comunicaciones y de Personas se produce explicita e implícitamente una dependencia funcional de estos.  </a:t>
            </a:r>
          </a:p>
        </p:txBody>
      </p:sp>
    </p:spTree>
    <p:extLst>
      <p:ext uri="{BB962C8B-B14F-4D97-AF65-F5344CB8AC3E}">
        <p14:creationId xmlns:p14="http://schemas.microsoft.com/office/powerpoint/2010/main" xmlns="" val="3540920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1056</Words>
  <Application>Microsoft Office PowerPoint</Application>
  <PresentationFormat>Personalizado</PresentationFormat>
  <Paragraphs>106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 “ESTRUCTURA, ORGANIZACIÓN Y FUNCIONAMIENTO DE LOS SERVICIOS ADMINISTRATIVOS DE LA CORTE SUPREMA, INCLUIDO LO RELATIVO AL PERSONAL Y LA SECRETARÍA DE LA CORTE”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SEGUNDA ETAPA: LEVANTAMIENTO DE INFORMACIÓN DETALLADA DE LOS SERVICIOS Y PRODUCTOS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LEVANTAMIENTO ESTRUCTURA ORGANIZACIONAL CORTE SUPREMA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HERRERA MARCHANT</dc:creator>
  <cp:lastModifiedBy>Daniel</cp:lastModifiedBy>
  <cp:revision>88</cp:revision>
  <dcterms:created xsi:type="dcterms:W3CDTF">2017-08-14T17:05:59Z</dcterms:created>
  <dcterms:modified xsi:type="dcterms:W3CDTF">2018-02-01T02:53:05Z</dcterms:modified>
</cp:coreProperties>
</file>