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60" r:id="rId2"/>
    <p:sldId id="261" r:id="rId3"/>
    <p:sldId id="262" r:id="rId4"/>
    <p:sldId id="263" r:id="rId5"/>
    <p:sldId id="291" r:id="rId6"/>
    <p:sldId id="292" r:id="rId7"/>
    <p:sldId id="290" r:id="rId8"/>
    <p:sldId id="264" r:id="rId9"/>
    <p:sldId id="269" r:id="rId10"/>
    <p:sldId id="293" r:id="rId11"/>
    <p:sldId id="296" r:id="rId12"/>
    <p:sldId id="265" r:id="rId13"/>
    <p:sldId id="267" r:id="rId14"/>
    <p:sldId id="266" r:id="rId15"/>
    <p:sldId id="302" r:id="rId16"/>
    <p:sldId id="303" r:id="rId17"/>
    <p:sldId id="304" r:id="rId18"/>
    <p:sldId id="305" r:id="rId19"/>
    <p:sldId id="270" r:id="rId20"/>
    <p:sldId id="271" r:id="rId21"/>
    <p:sldId id="273" r:id="rId22"/>
    <p:sldId id="272" r:id="rId23"/>
    <p:sldId id="278" r:id="rId24"/>
    <p:sldId id="279" r:id="rId25"/>
    <p:sldId id="280" r:id="rId26"/>
    <p:sldId id="306" r:id="rId27"/>
    <p:sldId id="294" r:id="rId28"/>
    <p:sldId id="299" r:id="rId29"/>
    <p:sldId id="287" r:id="rId30"/>
    <p:sldId id="297" r:id="rId31"/>
    <p:sldId id="28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5F7"/>
    <a:srgbClr val="860000"/>
    <a:srgbClr val="B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5" d="100"/>
          <a:sy n="65" d="100"/>
        </p:scale>
        <p:origin x="96" y="168"/>
      </p:cViewPr>
      <p:guideLst/>
    </p:cSldViewPr>
  </p:slideViewPr>
  <p:notesTextViewPr>
    <p:cViewPr>
      <p:scale>
        <a:sx n="1" d="1"/>
        <a:sy n="1" d="1"/>
      </p:scale>
      <p:origin x="0" y="0"/>
    </p:cViewPr>
  </p:notesTextViewPr>
  <p:sorterViewPr>
    <p:cViewPr>
      <p:scale>
        <a:sx n="92" d="100"/>
        <a:sy n="92" d="100"/>
      </p:scale>
      <p:origin x="0" y="-38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CF703-1DAF-42AD-B44E-43D2A8D6E187}" type="doc">
      <dgm:prSet loTypeId="urn:microsoft.com/office/officeart/2005/8/layout/vList3" loCatId="list" qsTypeId="urn:microsoft.com/office/officeart/2005/8/quickstyle/simple1" qsCatId="simple" csTypeId="urn:microsoft.com/office/officeart/2005/8/colors/accent2_3" csCatId="accent2" phldr="1"/>
      <dgm:spPr/>
    </dgm:pt>
    <dgm:pt modelId="{2B278DBC-D8B2-4DDF-B424-474236E051D5}">
      <dgm:prSet phldrT="[Texto]" custT="1"/>
      <dgm:spPr>
        <a:noFill/>
        <a:ln>
          <a:solidFill>
            <a:schemeClr val="tx2"/>
          </a:solidFill>
        </a:ln>
      </dgm:spPr>
      <dgm:t>
        <a:bodyPr/>
        <a:lstStyle/>
        <a:p>
          <a:r>
            <a:rPr lang="es-419" sz="2400" smtClean="0">
              <a:solidFill>
                <a:schemeClr val="tx1"/>
              </a:solidFill>
            </a:rPr>
            <a:t>Instancias de Participación</a:t>
          </a:r>
          <a:endParaRPr lang="es-ES" sz="2400" dirty="0">
            <a:solidFill>
              <a:schemeClr val="tx1"/>
            </a:solidFill>
          </a:endParaRPr>
        </a:p>
      </dgm:t>
    </dgm:pt>
    <dgm:pt modelId="{5D150470-3E83-42BC-8674-69DD5FDA252B}" type="parTrans" cxnId="{AB5C5522-8653-423A-8067-571ADE46ED40}">
      <dgm:prSet/>
      <dgm:spPr/>
      <dgm:t>
        <a:bodyPr/>
        <a:lstStyle/>
        <a:p>
          <a:endParaRPr lang="es-ES"/>
        </a:p>
      </dgm:t>
    </dgm:pt>
    <dgm:pt modelId="{1AB9B866-D351-438C-BBCF-1D6A6543677D}" type="sibTrans" cxnId="{AB5C5522-8653-423A-8067-571ADE46ED40}">
      <dgm:prSet/>
      <dgm:spPr/>
      <dgm:t>
        <a:bodyPr/>
        <a:lstStyle/>
        <a:p>
          <a:endParaRPr lang="es-ES"/>
        </a:p>
      </dgm:t>
    </dgm:pt>
    <dgm:pt modelId="{62585A6D-C903-424C-BDBC-B282684F299C}">
      <dgm:prSet phldrT="[Texto]" custT="1"/>
      <dgm:spPr>
        <a:noFill/>
        <a:ln>
          <a:solidFill>
            <a:srgbClr val="860000"/>
          </a:solidFill>
        </a:ln>
      </dgm:spPr>
      <dgm:t>
        <a:bodyPr/>
        <a:lstStyle/>
        <a:p>
          <a:r>
            <a:rPr lang="es-ES" sz="2400" smtClean="0">
              <a:solidFill>
                <a:schemeClr val="tx1"/>
              </a:solidFill>
            </a:rPr>
            <a:t>Estructura Organizacional y Dotación </a:t>
          </a:r>
          <a:endParaRPr lang="es-ES" sz="2400" dirty="0">
            <a:solidFill>
              <a:schemeClr val="tx1"/>
            </a:solidFill>
          </a:endParaRPr>
        </a:p>
      </dgm:t>
    </dgm:pt>
    <dgm:pt modelId="{17FBD59F-B79D-47DB-9BC9-61A8830D862F}" type="parTrans" cxnId="{BB6BB9D2-9C61-40B9-B9AF-110F6040C640}">
      <dgm:prSet/>
      <dgm:spPr/>
      <dgm:t>
        <a:bodyPr/>
        <a:lstStyle/>
        <a:p>
          <a:endParaRPr lang="es-ES"/>
        </a:p>
      </dgm:t>
    </dgm:pt>
    <dgm:pt modelId="{373C7D08-1B7D-4AA0-A263-8516E8E0A970}" type="sibTrans" cxnId="{BB6BB9D2-9C61-40B9-B9AF-110F6040C640}">
      <dgm:prSet/>
      <dgm:spPr/>
      <dgm:t>
        <a:bodyPr/>
        <a:lstStyle/>
        <a:p>
          <a:endParaRPr lang="es-ES"/>
        </a:p>
      </dgm:t>
    </dgm:pt>
    <dgm:pt modelId="{1739DD66-F4F3-481B-8E6F-8BADC2352860}">
      <dgm:prSet phldrT="[Texto]" custT="1"/>
      <dgm:spPr>
        <a:noFill/>
        <a:ln>
          <a:solidFill>
            <a:srgbClr val="860000"/>
          </a:solidFill>
        </a:ln>
      </dgm:spPr>
      <dgm:t>
        <a:bodyPr/>
        <a:lstStyle/>
        <a:p>
          <a:r>
            <a:rPr lang="es-419" sz="2400" dirty="0" smtClean="0">
              <a:solidFill>
                <a:schemeClr val="tx1"/>
              </a:solidFill>
            </a:rPr>
            <a:t>Perfiles de Cargo y Competencias</a:t>
          </a:r>
          <a:endParaRPr lang="es-ES" sz="2400" dirty="0">
            <a:solidFill>
              <a:schemeClr val="tx1"/>
            </a:solidFill>
          </a:endParaRPr>
        </a:p>
      </dgm:t>
    </dgm:pt>
    <dgm:pt modelId="{4233E3AA-FD7D-4CB6-81A1-E88C2D7C0A1E}" type="parTrans" cxnId="{F5A0E97E-E177-4782-B983-2A55FC376A78}">
      <dgm:prSet/>
      <dgm:spPr/>
      <dgm:t>
        <a:bodyPr/>
        <a:lstStyle/>
        <a:p>
          <a:endParaRPr lang="es-ES"/>
        </a:p>
      </dgm:t>
    </dgm:pt>
    <dgm:pt modelId="{811EDB5D-F301-436F-AA47-782FA9D82E57}" type="sibTrans" cxnId="{F5A0E97E-E177-4782-B983-2A55FC376A78}">
      <dgm:prSet/>
      <dgm:spPr/>
      <dgm:t>
        <a:bodyPr/>
        <a:lstStyle/>
        <a:p>
          <a:endParaRPr lang="es-ES"/>
        </a:p>
      </dgm:t>
    </dgm:pt>
    <dgm:pt modelId="{7C4DDFDD-AC01-45EF-B83E-DCB16E627EB2}">
      <dgm:prSet custT="1"/>
      <dgm:spPr>
        <a:solidFill>
          <a:schemeClr val="bg1"/>
        </a:solidFill>
        <a:ln>
          <a:solidFill>
            <a:srgbClr val="860000"/>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419" sz="2400" dirty="0" smtClean="0">
              <a:solidFill>
                <a:schemeClr val="tx1"/>
              </a:solidFill>
            </a:rPr>
            <a:t>Propuestas de ANEJUD para la RPC</a:t>
          </a:r>
          <a:endParaRPr lang="es-ES" sz="2200" dirty="0"/>
        </a:p>
      </dgm:t>
    </dgm:pt>
    <dgm:pt modelId="{1C76282A-C139-48EF-B532-A93FB60F48E0}" type="parTrans" cxnId="{A9418BA1-54BB-4EF7-8CE4-6B543C37B6FA}">
      <dgm:prSet/>
      <dgm:spPr/>
      <dgm:t>
        <a:bodyPr/>
        <a:lstStyle/>
        <a:p>
          <a:endParaRPr lang="es-ES"/>
        </a:p>
      </dgm:t>
    </dgm:pt>
    <dgm:pt modelId="{6AB3862E-F437-4C66-908B-4AC083AF01F7}" type="sibTrans" cxnId="{A9418BA1-54BB-4EF7-8CE4-6B543C37B6FA}">
      <dgm:prSet/>
      <dgm:spPr/>
      <dgm:t>
        <a:bodyPr/>
        <a:lstStyle/>
        <a:p>
          <a:endParaRPr lang="es-ES"/>
        </a:p>
      </dgm:t>
    </dgm:pt>
    <dgm:pt modelId="{73758672-00DD-4F8F-893D-218C858EFC94}" type="pres">
      <dgm:prSet presAssocID="{785CF703-1DAF-42AD-B44E-43D2A8D6E187}" presName="linearFlow" presStyleCnt="0">
        <dgm:presLayoutVars>
          <dgm:dir/>
          <dgm:resizeHandles val="exact"/>
        </dgm:presLayoutVars>
      </dgm:prSet>
      <dgm:spPr/>
    </dgm:pt>
    <dgm:pt modelId="{2794932B-067C-4DDF-99B1-9CE3A0B20271}" type="pres">
      <dgm:prSet presAssocID="{2B278DBC-D8B2-4DDF-B424-474236E051D5}" presName="composite" presStyleCnt="0"/>
      <dgm:spPr/>
    </dgm:pt>
    <dgm:pt modelId="{480E9E30-27BE-4868-BA83-52D2D45CCF98}" type="pres">
      <dgm:prSet presAssocID="{2B278DBC-D8B2-4DDF-B424-474236E051D5}"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a:solidFill>
            <a:schemeClr val="accent5">
              <a:lumMod val="50000"/>
            </a:schemeClr>
          </a:solidFill>
        </a:ln>
      </dgm:spPr>
    </dgm:pt>
    <dgm:pt modelId="{7B3B880C-5886-4C2E-808F-14616F8E16F7}" type="pres">
      <dgm:prSet presAssocID="{2B278DBC-D8B2-4DDF-B424-474236E051D5}" presName="txShp" presStyleLbl="node1" presStyleIdx="0" presStyleCnt="4" custScaleY="100162">
        <dgm:presLayoutVars>
          <dgm:bulletEnabled val="1"/>
        </dgm:presLayoutVars>
      </dgm:prSet>
      <dgm:spPr/>
      <dgm:t>
        <a:bodyPr/>
        <a:lstStyle/>
        <a:p>
          <a:endParaRPr lang="es-ES"/>
        </a:p>
      </dgm:t>
    </dgm:pt>
    <dgm:pt modelId="{AA9CAC10-6BC4-4D1D-8856-DFAC9FE99B7A}" type="pres">
      <dgm:prSet presAssocID="{1AB9B866-D351-438C-BBCF-1D6A6543677D}" presName="spacing" presStyleCnt="0"/>
      <dgm:spPr/>
    </dgm:pt>
    <dgm:pt modelId="{80B2F2A6-F153-40CF-A84C-AAEC4776F202}" type="pres">
      <dgm:prSet presAssocID="{62585A6D-C903-424C-BDBC-B282684F299C}" presName="composite" presStyleCnt="0"/>
      <dgm:spPr/>
    </dgm:pt>
    <dgm:pt modelId="{FE7E1475-934C-48CA-B078-4AA92B83C8B5}" type="pres">
      <dgm:prSet presAssocID="{62585A6D-C903-424C-BDBC-B282684F299C}"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a:ln>
          <a:solidFill>
            <a:schemeClr val="accent5">
              <a:lumMod val="50000"/>
            </a:schemeClr>
          </a:solidFill>
        </a:ln>
      </dgm:spPr>
    </dgm:pt>
    <dgm:pt modelId="{8072E575-7870-463B-B852-DC940BAF0433}" type="pres">
      <dgm:prSet presAssocID="{62585A6D-C903-424C-BDBC-B282684F299C}" presName="txShp" presStyleLbl="node1" presStyleIdx="1" presStyleCnt="4">
        <dgm:presLayoutVars>
          <dgm:bulletEnabled val="1"/>
        </dgm:presLayoutVars>
      </dgm:prSet>
      <dgm:spPr/>
      <dgm:t>
        <a:bodyPr/>
        <a:lstStyle/>
        <a:p>
          <a:endParaRPr lang="es-ES"/>
        </a:p>
      </dgm:t>
    </dgm:pt>
    <dgm:pt modelId="{95D1BFE4-643A-4421-9652-B5AB1709C1C3}" type="pres">
      <dgm:prSet presAssocID="{373C7D08-1B7D-4AA0-A263-8516E8E0A970}" presName="spacing" presStyleCnt="0"/>
      <dgm:spPr/>
    </dgm:pt>
    <dgm:pt modelId="{2D2592E3-AF33-4A09-B7CC-CFEB3403E12F}" type="pres">
      <dgm:prSet presAssocID="{1739DD66-F4F3-481B-8E6F-8BADC2352860}" presName="composite" presStyleCnt="0"/>
      <dgm:spPr/>
    </dgm:pt>
    <dgm:pt modelId="{B6EBD8D6-4589-44CD-8330-7EE8D0E586DA}" type="pres">
      <dgm:prSet presAssocID="{1739DD66-F4F3-481B-8E6F-8BADC2352860}"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a:ln>
          <a:solidFill>
            <a:schemeClr val="accent5">
              <a:lumMod val="50000"/>
            </a:schemeClr>
          </a:solidFill>
        </a:ln>
      </dgm:spPr>
    </dgm:pt>
    <dgm:pt modelId="{B18E093F-9E1B-4B4E-AF6C-C5483781AF18}" type="pres">
      <dgm:prSet presAssocID="{1739DD66-F4F3-481B-8E6F-8BADC2352860}" presName="txShp" presStyleLbl="node1" presStyleIdx="2" presStyleCnt="4">
        <dgm:presLayoutVars>
          <dgm:bulletEnabled val="1"/>
        </dgm:presLayoutVars>
      </dgm:prSet>
      <dgm:spPr/>
      <dgm:t>
        <a:bodyPr/>
        <a:lstStyle/>
        <a:p>
          <a:endParaRPr lang="es-ES"/>
        </a:p>
      </dgm:t>
    </dgm:pt>
    <dgm:pt modelId="{A0ACC67C-B0CB-4E30-B6B6-B004C45F82F4}" type="pres">
      <dgm:prSet presAssocID="{811EDB5D-F301-436F-AA47-782FA9D82E57}" presName="spacing" presStyleCnt="0"/>
      <dgm:spPr/>
    </dgm:pt>
    <dgm:pt modelId="{946138E6-4AA9-45B0-AF6F-116DA479B668}" type="pres">
      <dgm:prSet presAssocID="{7C4DDFDD-AC01-45EF-B83E-DCB16E627EB2}" presName="composite" presStyleCnt="0"/>
      <dgm:spPr/>
    </dgm:pt>
    <dgm:pt modelId="{65D233DB-7166-43BB-87A3-623BBAD8C869}" type="pres">
      <dgm:prSet presAssocID="{7C4DDFDD-AC01-45EF-B83E-DCB16E627EB2}"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5000" r="-15000"/>
          </a:stretch>
        </a:blipFill>
        <a:ln>
          <a:solidFill>
            <a:schemeClr val="accent5">
              <a:lumMod val="50000"/>
            </a:schemeClr>
          </a:solidFill>
        </a:ln>
      </dgm:spPr>
    </dgm:pt>
    <dgm:pt modelId="{0BB5D5ED-6092-4BCD-B88F-2EB592B7791D}" type="pres">
      <dgm:prSet presAssocID="{7C4DDFDD-AC01-45EF-B83E-DCB16E627EB2}" presName="txShp" presStyleLbl="node1" presStyleIdx="3" presStyleCnt="4">
        <dgm:presLayoutVars>
          <dgm:bulletEnabled val="1"/>
        </dgm:presLayoutVars>
      </dgm:prSet>
      <dgm:spPr/>
      <dgm:t>
        <a:bodyPr/>
        <a:lstStyle/>
        <a:p>
          <a:endParaRPr lang="es-ES"/>
        </a:p>
      </dgm:t>
    </dgm:pt>
  </dgm:ptLst>
  <dgm:cxnLst>
    <dgm:cxn modelId="{10580DA2-2D8D-4FB5-B754-8179D235F50E}" type="presOf" srcId="{7C4DDFDD-AC01-45EF-B83E-DCB16E627EB2}" destId="{0BB5D5ED-6092-4BCD-B88F-2EB592B7791D}" srcOrd="0" destOrd="0" presId="urn:microsoft.com/office/officeart/2005/8/layout/vList3"/>
    <dgm:cxn modelId="{41823DE0-D61F-4BD5-9280-6441B54F540B}" type="presOf" srcId="{62585A6D-C903-424C-BDBC-B282684F299C}" destId="{8072E575-7870-463B-B852-DC940BAF0433}" srcOrd="0" destOrd="0" presId="urn:microsoft.com/office/officeart/2005/8/layout/vList3"/>
    <dgm:cxn modelId="{F5A0E97E-E177-4782-B983-2A55FC376A78}" srcId="{785CF703-1DAF-42AD-B44E-43D2A8D6E187}" destId="{1739DD66-F4F3-481B-8E6F-8BADC2352860}" srcOrd="2" destOrd="0" parTransId="{4233E3AA-FD7D-4CB6-81A1-E88C2D7C0A1E}" sibTransId="{811EDB5D-F301-436F-AA47-782FA9D82E57}"/>
    <dgm:cxn modelId="{BB6BB9D2-9C61-40B9-B9AF-110F6040C640}" srcId="{785CF703-1DAF-42AD-B44E-43D2A8D6E187}" destId="{62585A6D-C903-424C-BDBC-B282684F299C}" srcOrd="1" destOrd="0" parTransId="{17FBD59F-B79D-47DB-9BC9-61A8830D862F}" sibTransId="{373C7D08-1B7D-4AA0-A263-8516E8E0A970}"/>
    <dgm:cxn modelId="{AB5C5522-8653-423A-8067-571ADE46ED40}" srcId="{785CF703-1DAF-42AD-B44E-43D2A8D6E187}" destId="{2B278DBC-D8B2-4DDF-B424-474236E051D5}" srcOrd="0" destOrd="0" parTransId="{5D150470-3E83-42BC-8674-69DD5FDA252B}" sibTransId="{1AB9B866-D351-438C-BBCF-1D6A6543677D}"/>
    <dgm:cxn modelId="{58E3E440-6C3B-4D55-8134-BB20580EC0E6}" type="presOf" srcId="{1739DD66-F4F3-481B-8E6F-8BADC2352860}" destId="{B18E093F-9E1B-4B4E-AF6C-C5483781AF18}" srcOrd="0" destOrd="0" presId="urn:microsoft.com/office/officeart/2005/8/layout/vList3"/>
    <dgm:cxn modelId="{E558990C-FA26-461A-A543-A3A935ED5B1E}" type="presOf" srcId="{2B278DBC-D8B2-4DDF-B424-474236E051D5}" destId="{7B3B880C-5886-4C2E-808F-14616F8E16F7}" srcOrd="0" destOrd="0" presId="urn:microsoft.com/office/officeart/2005/8/layout/vList3"/>
    <dgm:cxn modelId="{A9418BA1-54BB-4EF7-8CE4-6B543C37B6FA}" srcId="{785CF703-1DAF-42AD-B44E-43D2A8D6E187}" destId="{7C4DDFDD-AC01-45EF-B83E-DCB16E627EB2}" srcOrd="3" destOrd="0" parTransId="{1C76282A-C139-48EF-B532-A93FB60F48E0}" sibTransId="{6AB3862E-F437-4C66-908B-4AC083AF01F7}"/>
    <dgm:cxn modelId="{73CCAD69-2163-46CD-85A6-B8ADF6684263}" type="presOf" srcId="{785CF703-1DAF-42AD-B44E-43D2A8D6E187}" destId="{73758672-00DD-4F8F-893D-218C858EFC94}" srcOrd="0" destOrd="0" presId="urn:microsoft.com/office/officeart/2005/8/layout/vList3"/>
    <dgm:cxn modelId="{677F3110-A33E-4C05-BC82-A236B883F66F}" type="presParOf" srcId="{73758672-00DD-4F8F-893D-218C858EFC94}" destId="{2794932B-067C-4DDF-99B1-9CE3A0B20271}" srcOrd="0" destOrd="0" presId="urn:microsoft.com/office/officeart/2005/8/layout/vList3"/>
    <dgm:cxn modelId="{DB7C0F86-DFCA-4981-BA7B-D2F082A8BE04}" type="presParOf" srcId="{2794932B-067C-4DDF-99B1-9CE3A0B20271}" destId="{480E9E30-27BE-4868-BA83-52D2D45CCF98}" srcOrd="0" destOrd="0" presId="urn:microsoft.com/office/officeart/2005/8/layout/vList3"/>
    <dgm:cxn modelId="{5EB31F26-00D2-4CC6-8948-C1B8FA2AD687}" type="presParOf" srcId="{2794932B-067C-4DDF-99B1-9CE3A0B20271}" destId="{7B3B880C-5886-4C2E-808F-14616F8E16F7}" srcOrd="1" destOrd="0" presId="urn:microsoft.com/office/officeart/2005/8/layout/vList3"/>
    <dgm:cxn modelId="{71956938-E948-4430-9498-6E4E695C5F48}" type="presParOf" srcId="{73758672-00DD-4F8F-893D-218C858EFC94}" destId="{AA9CAC10-6BC4-4D1D-8856-DFAC9FE99B7A}" srcOrd="1" destOrd="0" presId="urn:microsoft.com/office/officeart/2005/8/layout/vList3"/>
    <dgm:cxn modelId="{C41DB874-75F2-4676-9452-8A1522559C68}" type="presParOf" srcId="{73758672-00DD-4F8F-893D-218C858EFC94}" destId="{80B2F2A6-F153-40CF-A84C-AAEC4776F202}" srcOrd="2" destOrd="0" presId="urn:microsoft.com/office/officeart/2005/8/layout/vList3"/>
    <dgm:cxn modelId="{5C7B7555-F9F2-4564-B86D-DFA065024BF7}" type="presParOf" srcId="{80B2F2A6-F153-40CF-A84C-AAEC4776F202}" destId="{FE7E1475-934C-48CA-B078-4AA92B83C8B5}" srcOrd="0" destOrd="0" presId="urn:microsoft.com/office/officeart/2005/8/layout/vList3"/>
    <dgm:cxn modelId="{5F485848-0C71-4D03-A4D2-D9E6BD6ADD94}" type="presParOf" srcId="{80B2F2A6-F153-40CF-A84C-AAEC4776F202}" destId="{8072E575-7870-463B-B852-DC940BAF0433}" srcOrd="1" destOrd="0" presId="urn:microsoft.com/office/officeart/2005/8/layout/vList3"/>
    <dgm:cxn modelId="{80A0966F-589C-42AE-B53A-9B8416A27F0C}" type="presParOf" srcId="{73758672-00DD-4F8F-893D-218C858EFC94}" destId="{95D1BFE4-643A-4421-9652-B5AB1709C1C3}" srcOrd="3" destOrd="0" presId="urn:microsoft.com/office/officeart/2005/8/layout/vList3"/>
    <dgm:cxn modelId="{5DB48389-EAF2-40CC-88A4-438EE15214EC}" type="presParOf" srcId="{73758672-00DD-4F8F-893D-218C858EFC94}" destId="{2D2592E3-AF33-4A09-B7CC-CFEB3403E12F}" srcOrd="4" destOrd="0" presId="urn:microsoft.com/office/officeart/2005/8/layout/vList3"/>
    <dgm:cxn modelId="{B0FD4DAA-FD54-4163-AB06-B5F588A37DB0}" type="presParOf" srcId="{2D2592E3-AF33-4A09-B7CC-CFEB3403E12F}" destId="{B6EBD8D6-4589-44CD-8330-7EE8D0E586DA}" srcOrd="0" destOrd="0" presId="urn:microsoft.com/office/officeart/2005/8/layout/vList3"/>
    <dgm:cxn modelId="{D334065F-825B-4E60-9753-9591EDC71DB3}" type="presParOf" srcId="{2D2592E3-AF33-4A09-B7CC-CFEB3403E12F}" destId="{B18E093F-9E1B-4B4E-AF6C-C5483781AF18}" srcOrd="1" destOrd="0" presId="urn:microsoft.com/office/officeart/2005/8/layout/vList3"/>
    <dgm:cxn modelId="{EAE10B1B-B256-472B-91DF-5366353AB35D}" type="presParOf" srcId="{73758672-00DD-4F8F-893D-218C858EFC94}" destId="{A0ACC67C-B0CB-4E30-B6B6-B004C45F82F4}" srcOrd="5" destOrd="0" presId="urn:microsoft.com/office/officeart/2005/8/layout/vList3"/>
    <dgm:cxn modelId="{9DC49F4A-AAC8-4759-AF64-37128EB453A8}" type="presParOf" srcId="{73758672-00DD-4F8F-893D-218C858EFC94}" destId="{946138E6-4AA9-45B0-AF6F-116DA479B668}" srcOrd="6" destOrd="0" presId="urn:microsoft.com/office/officeart/2005/8/layout/vList3"/>
    <dgm:cxn modelId="{063D9707-6484-4646-AA2A-802F679EF572}" type="presParOf" srcId="{946138E6-4AA9-45B0-AF6F-116DA479B668}" destId="{65D233DB-7166-43BB-87A3-623BBAD8C869}" srcOrd="0" destOrd="0" presId="urn:microsoft.com/office/officeart/2005/8/layout/vList3"/>
    <dgm:cxn modelId="{84DAC4FA-1D82-467B-A6A6-0CBDE622BF53}" type="presParOf" srcId="{946138E6-4AA9-45B0-AF6F-116DA479B668}" destId="{0BB5D5ED-6092-4BCD-B88F-2EB592B7791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B880C-5886-4C2E-808F-14616F8E16F7}">
      <dsp:nvSpPr>
        <dsp:cNvPr id="0" name=""/>
        <dsp:cNvSpPr/>
      </dsp:nvSpPr>
      <dsp:spPr>
        <a:xfrm rot="10800000">
          <a:off x="1234695" y="366"/>
          <a:ext cx="3923071" cy="987809"/>
        </a:xfrm>
        <a:prstGeom prst="homePlate">
          <a:avLst/>
        </a:prstGeom>
        <a:noFill/>
        <a:ln w="34925" cap="flat" cmpd="sng" algn="in">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892" tIns="91440" rIns="170688" bIns="91440" numCol="1" spcCol="1270" anchor="ctr" anchorCtr="0">
          <a:noAutofit/>
        </a:bodyPr>
        <a:lstStyle/>
        <a:p>
          <a:pPr lvl="0" algn="ctr" defTabSz="1066800">
            <a:lnSpc>
              <a:spcPct val="90000"/>
            </a:lnSpc>
            <a:spcBef>
              <a:spcPct val="0"/>
            </a:spcBef>
            <a:spcAft>
              <a:spcPct val="35000"/>
            </a:spcAft>
          </a:pPr>
          <a:r>
            <a:rPr lang="es-419" sz="2400" kern="1200" smtClean="0">
              <a:solidFill>
                <a:schemeClr val="tx1"/>
              </a:solidFill>
            </a:rPr>
            <a:t>Instancias de Participación</a:t>
          </a:r>
          <a:endParaRPr lang="es-ES" sz="2400" kern="1200" dirty="0">
            <a:solidFill>
              <a:schemeClr val="tx1"/>
            </a:solidFill>
          </a:endParaRPr>
        </a:p>
      </dsp:txBody>
      <dsp:txXfrm rot="10800000">
        <a:off x="1481647" y="366"/>
        <a:ext cx="3676119" cy="987809"/>
      </dsp:txXfrm>
    </dsp:sp>
    <dsp:sp modelId="{480E9E30-27BE-4868-BA83-52D2D45CCF98}">
      <dsp:nvSpPr>
        <dsp:cNvPr id="0" name=""/>
        <dsp:cNvSpPr/>
      </dsp:nvSpPr>
      <dsp:spPr>
        <a:xfrm>
          <a:off x="741589" y="1165"/>
          <a:ext cx="986212" cy="9862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34925" cap="flat" cmpd="sng" algn="in">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sp>
    <dsp:sp modelId="{8072E575-7870-463B-B852-DC940BAF0433}">
      <dsp:nvSpPr>
        <dsp:cNvPr id="0" name=""/>
        <dsp:cNvSpPr/>
      </dsp:nvSpPr>
      <dsp:spPr>
        <a:xfrm rot="10800000">
          <a:off x="1234695" y="1282567"/>
          <a:ext cx="3923071" cy="986212"/>
        </a:xfrm>
        <a:prstGeom prst="homePlate">
          <a:avLst/>
        </a:prstGeom>
        <a:noFill/>
        <a:ln w="34925" cap="flat" cmpd="sng" algn="in">
          <a:solidFill>
            <a:srgbClr val="86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892" tIns="91440" rIns="170688" bIns="91440" numCol="1" spcCol="1270" anchor="ctr" anchorCtr="0">
          <a:noAutofit/>
        </a:bodyPr>
        <a:lstStyle/>
        <a:p>
          <a:pPr lvl="0" algn="ctr" defTabSz="1066800">
            <a:lnSpc>
              <a:spcPct val="90000"/>
            </a:lnSpc>
            <a:spcBef>
              <a:spcPct val="0"/>
            </a:spcBef>
            <a:spcAft>
              <a:spcPct val="35000"/>
            </a:spcAft>
          </a:pPr>
          <a:r>
            <a:rPr lang="es-ES" sz="2400" kern="1200" smtClean="0">
              <a:solidFill>
                <a:schemeClr val="tx1"/>
              </a:solidFill>
            </a:rPr>
            <a:t>Estructura Organizacional y Dotación </a:t>
          </a:r>
          <a:endParaRPr lang="es-ES" sz="2400" kern="1200" dirty="0">
            <a:solidFill>
              <a:schemeClr val="tx1"/>
            </a:solidFill>
          </a:endParaRPr>
        </a:p>
      </dsp:txBody>
      <dsp:txXfrm rot="10800000">
        <a:off x="1481248" y="1282567"/>
        <a:ext cx="3676518" cy="986212"/>
      </dsp:txXfrm>
    </dsp:sp>
    <dsp:sp modelId="{FE7E1475-934C-48CA-B078-4AA92B83C8B5}">
      <dsp:nvSpPr>
        <dsp:cNvPr id="0" name=""/>
        <dsp:cNvSpPr/>
      </dsp:nvSpPr>
      <dsp:spPr>
        <a:xfrm>
          <a:off x="741589" y="1282567"/>
          <a:ext cx="986212" cy="9862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a:ln w="34925" cap="flat" cmpd="sng" algn="in">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sp>
    <dsp:sp modelId="{B18E093F-9E1B-4B4E-AF6C-C5483781AF18}">
      <dsp:nvSpPr>
        <dsp:cNvPr id="0" name=""/>
        <dsp:cNvSpPr/>
      </dsp:nvSpPr>
      <dsp:spPr>
        <a:xfrm rot="10800000">
          <a:off x="1234695" y="2563171"/>
          <a:ext cx="3923071" cy="986212"/>
        </a:xfrm>
        <a:prstGeom prst="homePlate">
          <a:avLst/>
        </a:prstGeom>
        <a:noFill/>
        <a:ln w="34925" cap="flat" cmpd="sng" algn="in">
          <a:solidFill>
            <a:srgbClr val="86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892" tIns="91440" rIns="170688" bIns="91440" numCol="1" spcCol="1270" anchor="ctr" anchorCtr="0">
          <a:noAutofit/>
        </a:bodyPr>
        <a:lstStyle/>
        <a:p>
          <a:pPr lvl="0" algn="ctr" defTabSz="1066800">
            <a:lnSpc>
              <a:spcPct val="90000"/>
            </a:lnSpc>
            <a:spcBef>
              <a:spcPct val="0"/>
            </a:spcBef>
            <a:spcAft>
              <a:spcPct val="35000"/>
            </a:spcAft>
          </a:pPr>
          <a:r>
            <a:rPr lang="es-419" sz="2400" kern="1200" dirty="0" smtClean="0">
              <a:solidFill>
                <a:schemeClr val="tx1"/>
              </a:solidFill>
            </a:rPr>
            <a:t>Perfiles de Cargo y Competencias</a:t>
          </a:r>
          <a:endParaRPr lang="es-ES" sz="2400" kern="1200" dirty="0">
            <a:solidFill>
              <a:schemeClr val="tx1"/>
            </a:solidFill>
          </a:endParaRPr>
        </a:p>
      </dsp:txBody>
      <dsp:txXfrm rot="10800000">
        <a:off x="1481248" y="2563171"/>
        <a:ext cx="3676518" cy="986212"/>
      </dsp:txXfrm>
    </dsp:sp>
    <dsp:sp modelId="{B6EBD8D6-4589-44CD-8330-7EE8D0E586DA}">
      <dsp:nvSpPr>
        <dsp:cNvPr id="0" name=""/>
        <dsp:cNvSpPr/>
      </dsp:nvSpPr>
      <dsp:spPr>
        <a:xfrm>
          <a:off x="741589" y="2563171"/>
          <a:ext cx="986212" cy="9862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a:ln w="34925" cap="flat" cmpd="sng" algn="in">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sp>
    <dsp:sp modelId="{0BB5D5ED-6092-4BCD-B88F-2EB592B7791D}">
      <dsp:nvSpPr>
        <dsp:cNvPr id="0" name=""/>
        <dsp:cNvSpPr/>
      </dsp:nvSpPr>
      <dsp:spPr>
        <a:xfrm rot="10800000">
          <a:off x="1234695" y="3843775"/>
          <a:ext cx="3923071" cy="986212"/>
        </a:xfrm>
        <a:prstGeom prst="homePlate">
          <a:avLst/>
        </a:prstGeom>
        <a:solidFill>
          <a:schemeClr val="bg1"/>
        </a:solidFill>
        <a:ln w="34925" cap="flat" cmpd="sng" algn="in">
          <a:solidFill>
            <a:srgbClr val="86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4892" tIns="91440" rIns="170688"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419" sz="2400" kern="1200" dirty="0" smtClean="0">
              <a:solidFill>
                <a:schemeClr val="tx1"/>
              </a:solidFill>
            </a:rPr>
            <a:t>Propuestas de ANEJUD para la RPC</a:t>
          </a:r>
          <a:endParaRPr lang="es-ES" sz="2200" kern="1200" dirty="0"/>
        </a:p>
      </dsp:txBody>
      <dsp:txXfrm rot="10800000">
        <a:off x="1481248" y="3843775"/>
        <a:ext cx="3676518" cy="986212"/>
      </dsp:txXfrm>
    </dsp:sp>
    <dsp:sp modelId="{65D233DB-7166-43BB-87A3-623BBAD8C869}">
      <dsp:nvSpPr>
        <dsp:cNvPr id="0" name=""/>
        <dsp:cNvSpPr/>
      </dsp:nvSpPr>
      <dsp:spPr>
        <a:xfrm>
          <a:off x="741589" y="3843775"/>
          <a:ext cx="986212" cy="98621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5000" r="-15000"/>
          </a:stretch>
        </a:blipFill>
        <a:ln w="34925" cap="flat" cmpd="sng" algn="in">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5400" cap="all" baseline="0">
                <a:solidFill>
                  <a:schemeClr val="tx1"/>
                </a:solidFill>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2033966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12"/>
          </p:nvPr>
        </p:nvSpPr>
        <p:spPr>
          <a:xfrm>
            <a:off x="9649717" y="6291153"/>
            <a:ext cx="1596292" cy="404614"/>
          </a:xfrm>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05392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12"/>
          </p:nvPr>
        </p:nvSpPr>
        <p:spPr>
          <a:xfrm>
            <a:off x="9797200" y="6261657"/>
            <a:ext cx="1596292" cy="404614"/>
          </a:xfrm>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879699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76628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Autofit/>
          </a:bodyPr>
          <a:lstStyle>
            <a:lvl1pPr algn="ctr">
              <a:defRPr sz="6000" cap="all" baseline="0">
                <a:solidFill>
                  <a:schemeClr val="tx1"/>
                </a:solidFill>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Editar el estilo de texto del patrón</a:t>
            </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pic>
        <p:nvPicPr>
          <p:cNvPr id="8" name="Imagen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3054" y="5728593"/>
            <a:ext cx="323056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32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74069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1"/>
                </a:solidFill>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192077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786648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E57DC2-970A-4B3E-BB1C-7A09969E49DF}" type="slidenum">
              <a:rPr lang="en-US" smtClean="0"/>
              <a:t>‹Nº›</a:t>
            </a:fld>
            <a:endParaRPr lang="en-US" dirty="0"/>
          </a:p>
        </p:txBody>
      </p:sp>
    </p:spTree>
    <p:extLst>
      <p:ext uri="{BB962C8B-B14F-4D97-AF65-F5344CB8AC3E}">
        <p14:creationId xmlns:p14="http://schemas.microsoft.com/office/powerpoint/2010/main" val="3604236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1"/>
                </a:solidFill>
              </a:defRPr>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Editar el estilo de texto del patrón</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n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39234" y="6131557"/>
            <a:ext cx="2242881" cy="64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079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lvl1pPr>
          </a:lstStyle>
          <a:p>
            <a:r>
              <a:rPr lang="es-ES" dirty="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7" name="Slide Number Placeholder 6"/>
          <p:cNvSpPr>
            <a:spLocks noGrp="1"/>
          </p:cNvSpPr>
          <p:nvPr>
            <p:ph type="sldNum" sz="quarter" idx="12"/>
          </p:nvPr>
        </p:nvSpPr>
        <p:spPr>
          <a:xfrm>
            <a:off x="10074869" y="6244671"/>
            <a:ext cx="1596292" cy="404614"/>
          </a:xfrm>
        </p:spPr>
        <p:txBody>
          <a:bodyPr/>
          <a:lstStyle>
            <a:lvl1pPr>
              <a:defRPr>
                <a:solidFill>
                  <a:schemeClr val="tx2"/>
                </a:solidFill>
              </a:defRPr>
            </a:lvl1pPr>
          </a:lstStyle>
          <a:p>
            <a:fld id="{69E57DC2-970A-4B3E-BB1C-7A09969E49DF}"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n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6839" y="5966510"/>
            <a:ext cx="2401520" cy="68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41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n 3"/>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57519" y="5981700"/>
            <a:ext cx="2626339" cy="75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349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1"/>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1"/>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1"/>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1"/>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1"/>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1"/>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15128" y="1581976"/>
            <a:ext cx="8361229" cy="2098226"/>
          </a:xfrm>
        </p:spPr>
        <p:txBody>
          <a:bodyPr>
            <a:normAutofit/>
          </a:bodyPr>
          <a:lstStyle/>
          <a:p>
            <a:pPr>
              <a:defRPr/>
            </a:pPr>
            <a:r>
              <a:rPr lang="es-ES" sz="4400" b="1" dirty="0"/>
              <a:t>REFORMA PROCESAL CIVIL</a:t>
            </a:r>
            <a:br>
              <a:rPr lang="es-ES" sz="4400" b="1" dirty="0"/>
            </a:br>
            <a:r>
              <a:rPr lang="es-ES" sz="4400" dirty="0"/>
              <a:t>“HACIA LA GESTIÓN DEL CAMBIO”</a:t>
            </a:r>
          </a:p>
        </p:txBody>
      </p:sp>
      <p:sp>
        <p:nvSpPr>
          <p:cNvPr id="12291" name="Subtítulo 2"/>
          <p:cNvSpPr>
            <a:spLocks noGrp="1"/>
          </p:cNvSpPr>
          <p:nvPr>
            <p:ph type="subTitle" idx="1"/>
          </p:nvPr>
        </p:nvSpPr>
        <p:spPr>
          <a:xfrm>
            <a:off x="3580607" y="4071758"/>
            <a:ext cx="5919787" cy="1069975"/>
          </a:xfrm>
        </p:spPr>
        <p:txBody>
          <a:bodyPr/>
          <a:lstStyle/>
          <a:p>
            <a:pPr eaLnBrk="1" hangingPunct="1">
              <a:buFont typeface="Arial" panose="020B0604020202020204" pitchFamily="34" charset="0"/>
              <a:buNone/>
            </a:pPr>
            <a:r>
              <a:rPr lang="es-ES" altLang="es-CL" sz="2000" b="1" dirty="0"/>
              <a:t>Karin Mendoza Sepúlveda</a:t>
            </a:r>
          </a:p>
          <a:p>
            <a:pPr eaLnBrk="1" hangingPunct="1">
              <a:buFont typeface="Arial" panose="020B0604020202020204" pitchFamily="34" charset="0"/>
              <a:buNone/>
            </a:pPr>
            <a:r>
              <a:rPr lang="es-ES" altLang="es-CL" sz="2000" b="1" dirty="0"/>
              <a:t>Directora Nacional</a:t>
            </a:r>
            <a:endParaRPr lang="es-ES" altLang="es-CL" dirty="0"/>
          </a:p>
        </p:txBody>
      </p:sp>
      <p:pic>
        <p:nvPicPr>
          <p:cNvPr id="12292"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0160" y="5141733"/>
            <a:ext cx="3558968" cy="102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90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BA32E2F-C61A-490C-86AC-790AC304CCF5}"/>
              </a:ext>
            </a:extLst>
          </p:cNvPr>
          <p:cNvPicPr>
            <a:picLocks noChangeAspect="1"/>
          </p:cNvPicPr>
          <p:nvPr/>
        </p:nvPicPr>
        <p:blipFill>
          <a:blip r:embed="rId2"/>
          <a:stretch>
            <a:fillRect/>
          </a:stretch>
        </p:blipFill>
        <p:spPr>
          <a:xfrm>
            <a:off x="3652899" y="300251"/>
            <a:ext cx="8539101" cy="6414604"/>
          </a:xfrm>
          <a:prstGeom prst="rect">
            <a:avLst/>
          </a:prstGeom>
        </p:spPr>
      </p:pic>
      <p:sp>
        <p:nvSpPr>
          <p:cNvPr id="2" name="Título 1">
            <a:extLst>
              <a:ext uri="{FF2B5EF4-FFF2-40B4-BE49-F238E27FC236}">
                <a16:creationId xmlns:a16="http://schemas.microsoft.com/office/drawing/2014/main" id="{FF294C99-778D-4FCC-8CE7-068C970D9507}"/>
              </a:ext>
            </a:extLst>
          </p:cNvPr>
          <p:cNvSpPr>
            <a:spLocks noGrp="1"/>
          </p:cNvSpPr>
          <p:nvPr>
            <p:ph type="title"/>
          </p:nvPr>
        </p:nvSpPr>
        <p:spPr>
          <a:xfrm>
            <a:off x="1371600" y="685800"/>
            <a:ext cx="2182761" cy="1485900"/>
          </a:xfrm>
        </p:spPr>
        <p:txBody>
          <a:bodyPr>
            <a:normAutofit/>
          </a:bodyPr>
          <a:lstStyle/>
          <a:p>
            <a:r>
              <a:rPr lang="es-CL" sz="3600" dirty="0" smtClean="0"/>
              <a:t>Estructura actual</a:t>
            </a:r>
            <a:endParaRPr lang="es-CL" sz="3600" dirty="0"/>
          </a:p>
        </p:txBody>
      </p:sp>
    </p:spTree>
    <p:extLst>
      <p:ext uri="{BB962C8B-B14F-4D97-AF65-F5344CB8AC3E}">
        <p14:creationId xmlns:p14="http://schemas.microsoft.com/office/powerpoint/2010/main" val="1291089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294C99-778D-4FCC-8CE7-068C970D9507}"/>
              </a:ext>
            </a:extLst>
          </p:cNvPr>
          <p:cNvSpPr>
            <a:spLocks noGrp="1"/>
          </p:cNvSpPr>
          <p:nvPr>
            <p:ph type="title"/>
          </p:nvPr>
        </p:nvSpPr>
        <p:spPr>
          <a:xfrm>
            <a:off x="1371600" y="685800"/>
            <a:ext cx="2182761" cy="1485900"/>
          </a:xfrm>
        </p:spPr>
        <p:txBody>
          <a:bodyPr>
            <a:normAutofit/>
          </a:bodyPr>
          <a:lstStyle/>
          <a:p>
            <a:r>
              <a:rPr lang="es-CL" sz="3600" dirty="0" smtClean="0"/>
              <a:t>Estructura propuesta</a:t>
            </a:r>
            <a:endParaRPr lang="es-CL" sz="3600" dirty="0"/>
          </a:p>
        </p:txBody>
      </p:sp>
      <p:pic>
        <p:nvPicPr>
          <p:cNvPr id="5" name="Imagen 4"/>
          <p:cNvPicPr>
            <a:picLocks noChangeAspect="1"/>
          </p:cNvPicPr>
          <p:nvPr/>
        </p:nvPicPr>
        <p:blipFill>
          <a:blip r:embed="rId2"/>
          <a:stretch>
            <a:fillRect/>
          </a:stretch>
        </p:blipFill>
        <p:spPr>
          <a:xfrm>
            <a:off x="1179569" y="1961535"/>
            <a:ext cx="10661960" cy="3333136"/>
          </a:xfrm>
          <a:prstGeom prst="rect">
            <a:avLst/>
          </a:prstGeom>
        </p:spPr>
      </p:pic>
      <p:sp>
        <p:nvSpPr>
          <p:cNvPr id="3" name="CuadroTexto 2"/>
          <p:cNvSpPr txBox="1"/>
          <p:nvPr/>
        </p:nvSpPr>
        <p:spPr>
          <a:xfrm>
            <a:off x="6510549" y="5669355"/>
            <a:ext cx="5007941" cy="830997"/>
          </a:xfrm>
          <a:prstGeom prst="rect">
            <a:avLst/>
          </a:prstGeom>
          <a:noFill/>
        </p:spPr>
        <p:txBody>
          <a:bodyPr wrap="square" rtlCol="0">
            <a:spAutoFit/>
          </a:bodyPr>
          <a:lstStyle/>
          <a:p>
            <a:pPr algn="just" defTabSz="914378"/>
            <a:r>
              <a:rPr lang="es-419" sz="1600" dirty="0" smtClean="0"/>
              <a:t>Fuente: presentación </a:t>
            </a:r>
            <a:r>
              <a:rPr lang="es-CL" sz="1600" dirty="0"/>
              <a:t>Modelo </a:t>
            </a:r>
            <a:r>
              <a:rPr lang="es-CL" sz="1600" dirty="0" smtClean="0"/>
              <a:t>Orgánico Reforma </a:t>
            </a:r>
            <a:r>
              <a:rPr lang="es-CL" sz="1600" dirty="0"/>
              <a:t>Procesal </a:t>
            </a:r>
            <a:r>
              <a:rPr lang="es-CL" sz="1600" dirty="0"/>
              <a:t>Civil </a:t>
            </a:r>
            <a:r>
              <a:rPr lang="es-CL" sz="1600" dirty="0">
                <a:sym typeface="Calibri"/>
              </a:rPr>
              <a:t>Ministerio de Justicia y Derechos </a:t>
            </a:r>
            <a:r>
              <a:rPr lang="es-CL" sz="1600" dirty="0" smtClean="0">
                <a:sym typeface="Calibri"/>
              </a:rPr>
              <a:t>Humanos, 8 </a:t>
            </a:r>
            <a:r>
              <a:rPr lang="es-CL" sz="1600" dirty="0">
                <a:sym typeface="Calibri"/>
              </a:rPr>
              <a:t>de octubre </a:t>
            </a:r>
            <a:r>
              <a:rPr lang="es-CL" sz="1600" dirty="0" smtClean="0">
                <a:sym typeface="Calibri"/>
              </a:rPr>
              <a:t>2019.</a:t>
            </a:r>
            <a:endParaRPr lang="es-419" sz="1600" dirty="0"/>
          </a:p>
        </p:txBody>
      </p:sp>
    </p:spTree>
    <p:extLst>
      <p:ext uri="{BB962C8B-B14F-4D97-AF65-F5344CB8AC3E}">
        <p14:creationId xmlns:p14="http://schemas.microsoft.com/office/powerpoint/2010/main" val="323781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contenido 2"/>
          <p:cNvSpPr>
            <a:spLocks noGrp="1"/>
          </p:cNvSpPr>
          <p:nvPr>
            <p:ph idx="1"/>
          </p:nvPr>
        </p:nvSpPr>
        <p:spPr>
          <a:xfrm>
            <a:off x="1896753" y="1292482"/>
            <a:ext cx="8736833" cy="4680614"/>
          </a:xfrm>
        </p:spPr>
        <p:txBody>
          <a:bodyPr>
            <a:normAutofit/>
          </a:bodyPr>
          <a:lstStyle/>
          <a:p>
            <a:pPr algn="just"/>
            <a:r>
              <a:rPr lang="es-CL" altLang="es-CL" sz="1800" b="1" dirty="0">
                <a:ea typeface="Calibri" panose="020F0502020204030204" pitchFamily="34" charset="0"/>
                <a:cs typeface="Times New Roman" panose="02020603050405020304" pitchFamily="18" charset="0"/>
              </a:rPr>
              <a:t>Disenso en cuanto a la dotación proyectada </a:t>
            </a:r>
            <a:r>
              <a:rPr lang="es-CL" altLang="es-CL" sz="1800" dirty="0">
                <a:ea typeface="Calibri" panose="020F0502020204030204" pitchFamily="34" charset="0"/>
                <a:cs typeface="Times New Roman" panose="02020603050405020304" pitchFamily="18" charset="0"/>
              </a:rPr>
              <a:t>sin reforma y con reforma, dado que nuestra Asociación maneja cifras distintas </a:t>
            </a:r>
            <a:r>
              <a:rPr lang="es-ES" altLang="es-CL" sz="1800" dirty="0">
                <a:ea typeface="Calibri" panose="020F0502020204030204" pitchFamily="34" charset="0"/>
                <a:cs typeface="Times New Roman" panose="02020603050405020304" pitchFamily="18" charset="0"/>
              </a:rPr>
              <a:t>(sesión 4).</a:t>
            </a:r>
            <a:endParaRPr lang="es-CL" altLang="es-CL" sz="1800" dirty="0">
              <a:ea typeface="Calibri" panose="020F0502020204030204" pitchFamily="34" charset="0"/>
              <a:cs typeface="Times New Roman" panose="02020603050405020304" pitchFamily="18" charset="0"/>
            </a:endParaRPr>
          </a:p>
          <a:p>
            <a:pPr algn="just"/>
            <a:r>
              <a:rPr lang="es-CL" altLang="es-CL" sz="1800" b="1" dirty="0">
                <a:ea typeface="Calibri" panose="020F0502020204030204" pitchFamily="34" charset="0"/>
                <a:cs typeface="Times New Roman" panose="02020603050405020304" pitchFamily="18" charset="0"/>
              </a:rPr>
              <a:t>Falta de dotación en las funciones de administrativos/as de acta</a:t>
            </a:r>
            <a:r>
              <a:rPr lang="es-CL" altLang="es-CL" sz="1800" dirty="0">
                <a:ea typeface="Calibri" panose="020F0502020204030204" pitchFamily="34" charset="0"/>
                <a:cs typeface="Times New Roman" panose="02020603050405020304" pitchFamily="18" charset="0"/>
              </a:rPr>
              <a:t>, encargados/as de sala y audiencia que, según descripción de procedimientos de partición y mediación, se realizarán por audiencias </a:t>
            </a:r>
            <a:r>
              <a:rPr lang="es-ES" altLang="es-CL" sz="1800" dirty="0">
                <a:ea typeface="Calibri" panose="020F0502020204030204" pitchFamily="34" charset="0"/>
                <a:cs typeface="Times New Roman" panose="02020603050405020304" pitchFamily="18" charset="0"/>
              </a:rPr>
              <a:t>(sesión 3).</a:t>
            </a:r>
            <a:endParaRPr lang="es-CL" altLang="es-CL" sz="1800" dirty="0">
              <a:ea typeface="Calibri" panose="020F0502020204030204" pitchFamily="34" charset="0"/>
              <a:cs typeface="Times New Roman" panose="02020603050405020304" pitchFamily="18" charset="0"/>
            </a:endParaRPr>
          </a:p>
          <a:p>
            <a:pPr algn="just"/>
            <a:r>
              <a:rPr lang="es-CL" altLang="es-CL" sz="1800" b="1" dirty="0">
                <a:ea typeface="Calibri" panose="020F0502020204030204" pitchFamily="34" charset="0"/>
                <a:cs typeface="Times New Roman" panose="02020603050405020304" pitchFamily="18" charset="0"/>
              </a:rPr>
              <a:t>Fortalecer dotación de administrativos y encargados de acta y sala</a:t>
            </a:r>
            <a:r>
              <a:rPr lang="es-CL" altLang="es-CL" sz="1800" dirty="0">
                <a:ea typeface="Calibri" panose="020F0502020204030204" pitchFamily="34" charset="0"/>
                <a:cs typeface="Times New Roman" panose="02020603050405020304" pitchFamily="18" charset="0"/>
              </a:rPr>
              <a:t>. También evitar la transcripción íntegra de las audiencia en caso de recursos (acogido por el </a:t>
            </a:r>
            <a:r>
              <a:rPr lang="es-CL" altLang="es-CL" sz="1800" dirty="0" err="1">
                <a:ea typeface="Calibri" panose="020F0502020204030204" pitchFamily="34" charset="0"/>
                <a:cs typeface="Times New Roman" panose="02020603050405020304" pitchFamily="18" charset="0"/>
              </a:rPr>
              <a:t>Minjuddhh</a:t>
            </a:r>
            <a:r>
              <a:rPr lang="es-CL" altLang="es-CL" sz="1800" dirty="0">
                <a:ea typeface="Calibri" panose="020F0502020204030204" pitchFamily="34" charset="0"/>
                <a:cs typeface="Times New Roman" panose="02020603050405020304" pitchFamily="18" charset="0"/>
              </a:rPr>
              <a:t>, sosteniendo que en todo el diseño orgánico se contempla trabajar sobre “la buena práctica”) </a:t>
            </a:r>
            <a:r>
              <a:rPr lang="es-ES" altLang="es-CL" sz="1800" dirty="0">
                <a:ea typeface="Calibri" panose="020F0502020204030204" pitchFamily="34" charset="0"/>
                <a:cs typeface="Times New Roman" panose="02020603050405020304" pitchFamily="18" charset="0"/>
              </a:rPr>
              <a:t>(sesión 3).</a:t>
            </a:r>
            <a:endParaRPr lang="es-CL" altLang="es-CL" sz="1800" dirty="0">
              <a:ea typeface="Calibri" panose="020F0502020204030204" pitchFamily="34" charset="0"/>
              <a:cs typeface="Times New Roman" panose="02020603050405020304" pitchFamily="18" charset="0"/>
            </a:endParaRPr>
          </a:p>
          <a:p>
            <a:pPr algn="just"/>
            <a:r>
              <a:rPr lang="es-ES" altLang="es-CL" sz="1800" b="1" dirty="0">
                <a:ea typeface="Calibri" panose="020F0502020204030204" pitchFamily="34" charset="0"/>
                <a:cs typeface="Times New Roman" panose="02020603050405020304" pitchFamily="18" charset="0"/>
              </a:rPr>
              <a:t>Delimitar “zonas rojas o de peligro”</a:t>
            </a:r>
            <a:r>
              <a:rPr lang="es-ES" altLang="es-CL" sz="1800" dirty="0">
                <a:ea typeface="Calibri" panose="020F0502020204030204" pitchFamily="34" charset="0"/>
                <a:cs typeface="Times New Roman" panose="02020603050405020304" pitchFamily="18" charset="0"/>
              </a:rPr>
              <a:t> para los/as funcionarios/as judiciales, atendidas las experiencias negativas que se han presentado en los tribunales reformados con esta problemática (sesión 1).</a:t>
            </a:r>
            <a:endParaRPr lang="es-CL" altLang="es-CL" sz="1800" dirty="0">
              <a:ea typeface="Calibri" panose="020F0502020204030204" pitchFamily="34" charset="0"/>
              <a:cs typeface="Times New Roman" panose="02020603050405020304" pitchFamily="18" charset="0"/>
            </a:endParaRPr>
          </a:p>
          <a:p>
            <a:pPr algn="just">
              <a:lnSpc>
                <a:spcPct val="100000"/>
              </a:lnSpc>
              <a:spcBef>
                <a:spcPts val="600"/>
              </a:spcBef>
              <a:spcAft>
                <a:spcPts val="600"/>
              </a:spcAft>
            </a:pPr>
            <a:r>
              <a:rPr lang="es-CL" altLang="es-CL" sz="1800" b="1" dirty="0">
                <a:ea typeface="Calibri" panose="020F0502020204030204" pitchFamily="34" charset="0"/>
                <a:cs typeface="Times New Roman" panose="02020603050405020304" pitchFamily="18" charset="0"/>
              </a:rPr>
              <a:t>Pago de una tasa </a:t>
            </a:r>
            <a:r>
              <a:rPr lang="es-CL" altLang="es-CL" sz="1800" dirty="0">
                <a:ea typeface="Calibri" panose="020F0502020204030204" pitchFamily="34" charset="0"/>
                <a:cs typeface="Times New Roman" panose="02020603050405020304" pitchFamily="18" charset="0"/>
              </a:rPr>
              <a:t>para aquellos usuarios habituales del sistema, respecto de la actual situación de la OJV, en cuanto a que funciona en horario ininterrumpido 24/7 </a:t>
            </a:r>
            <a:r>
              <a:rPr lang="es-ES" altLang="es-CL" sz="1800" dirty="0">
                <a:ea typeface="Calibri" panose="020F0502020204030204" pitchFamily="34" charset="0"/>
                <a:cs typeface="Times New Roman" panose="02020603050405020304" pitchFamily="18" charset="0"/>
              </a:rPr>
              <a:t>(sesión 2</a:t>
            </a:r>
            <a:r>
              <a:rPr lang="es-ES" altLang="es-CL" sz="1800" dirty="0" smtClean="0">
                <a:ea typeface="Calibri" panose="020F0502020204030204" pitchFamily="34" charset="0"/>
                <a:cs typeface="Times New Roman" panose="02020603050405020304" pitchFamily="18" charset="0"/>
              </a:rPr>
              <a:t>).</a:t>
            </a:r>
            <a:endParaRPr lang="es-CL" altLang="es-CL" sz="1800" dirty="0">
              <a:ea typeface="Calibri" panose="020F0502020204030204" pitchFamily="34" charset="0"/>
              <a:cs typeface="Times New Roman" panose="02020603050405020304" pitchFamily="18" charset="0"/>
            </a:endParaRPr>
          </a:p>
        </p:txBody>
      </p:sp>
      <p:sp>
        <p:nvSpPr>
          <p:cNvPr id="4" name="Título 1"/>
          <p:cNvSpPr>
            <a:spLocks noGrp="1"/>
          </p:cNvSpPr>
          <p:nvPr>
            <p:ph type="title"/>
          </p:nvPr>
        </p:nvSpPr>
        <p:spPr>
          <a:xfrm>
            <a:off x="1896753" y="434567"/>
            <a:ext cx="7772400" cy="857915"/>
          </a:xfrm>
        </p:spPr>
        <p:txBody>
          <a:bodyPr>
            <a:normAutofit/>
          </a:bodyPr>
          <a:lstStyle/>
          <a:p>
            <a:pPr>
              <a:defRPr/>
            </a:pPr>
            <a:r>
              <a:rPr lang="x-none" sz="4000" dirty="0"/>
              <a:t>Dotación </a:t>
            </a:r>
            <a:r>
              <a:rPr lang="es-ES" sz="4000" dirty="0"/>
              <a:t>d</a:t>
            </a:r>
            <a:r>
              <a:rPr lang="x-none" sz="4000" dirty="0"/>
              <a:t>e Personas</a:t>
            </a:r>
          </a:p>
        </p:txBody>
      </p:sp>
    </p:spTree>
    <p:extLst>
      <p:ext uri="{BB962C8B-B14F-4D97-AF65-F5344CB8AC3E}">
        <p14:creationId xmlns:p14="http://schemas.microsoft.com/office/powerpoint/2010/main" val="388483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971282" y="498786"/>
            <a:ext cx="9612971" cy="1796682"/>
          </a:xfrm>
        </p:spPr>
        <p:txBody>
          <a:bodyPr/>
          <a:lstStyle/>
          <a:p>
            <a:pPr lvl="0"/>
            <a:r>
              <a:rPr lang="es-419" sz="4800" dirty="0"/>
              <a:t>Perfiles de Cargo y Competencias</a:t>
            </a:r>
            <a:endParaRPr lang="es-ES" sz="4800" dirty="0"/>
          </a:p>
        </p:txBody>
      </p:sp>
      <p:sp>
        <p:nvSpPr>
          <p:cNvPr id="19460" name="AutoShape 4" descr="Resultado de imagen para ANÁLISIS"/>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endParaRPr lang="es-CL" altLang="es-CL"/>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827" y="2645918"/>
            <a:ext cx="3797599" cy="23355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11452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96790" y="1393662"/>
            <a:ext cx="9030599" cy="4608932"/>
          </a:xfrm>
        </p:spPr>
        <p:txBody>
          <a:bodyPr>
            <a:normAutofit/>
          </a:bodyPr>
          <a:lstStyle/>
          <a:p>
            <a:pPr marL="0" indent="0" algn="just">
              <a:buNone/>
              <a:defRPr/>
            </a:pPr>
            <a:r>
              <a:rPr lang="es-419" altLang="x-none" sz="1800" dirty="0" smtClean="0"/>
              <a:t>El análisis realizado sobre perfiles y competencias se concentra en tres temas que nos parecen relevantes. Estos son: </a:t>
            </a:r>
          </a:p>
          <a:p>
            <a:pPr marL="0" indent="0" algn="just">
              <a:buNone/>
              <a:defRPr/>
            </a:pPr>
            <a:endParaRPr lang="es-419" altLang="x-none" sz="1800" b="1" dirty="0" smtClean="0"/>
          </a:p>
          <a:p>
            <a:pPr marL="342900" indent="-342900" algn="just">
              <a:buFont typeface="+mj-lt"/>
              <a:buAutoNum type="arabicPeriod"/>
              <a:defRPr/>
            </a:pPr>
            <a:r>
              <a:rPr lang="es-419" altLang="x-none" sz="1800" b="1" dirty="0" smtClean="0"/>
              <a:t>Perfiles de Cargo funcionales y por competencias</a:t>
            </a:r>
          </a:p>
          <a:p>
            <a:pPr marL="342900" indent="-342900" algn="just">
              <a:buFont typeface="+mj-lt"/>
              <a:buAutoNum type="arabicPeriod"/>
              <a:defRPr/>
            </a:pPr>
            <a:r>
              <a:rPr lang="es-419" altLang="x-none" sz="1800" b="1" dirty="0" smtClean="0"/>
              <a:t>Modelo </a:t>
            </a:r>
            <a:r>
              <a:rPr lang="es-419" altLang="x-none" sz="1800" b="1" dirty="0"/>
              <a:t>de </a:t>
            </a:r>
            <a:r>
              <a:rPr lang="es-419" altLang="x-none" sz="1800" b="1" dirty="0" smtClean="0"/>
              <a:t>competencias </a:t>
            </a:r>
          </a:p>
          <a:p>
            <a:pPr marL="342900" indent="-342900" algn="just">
              <a:buFont typeface="+mj-lt"/>
              <a:buAutoNum type="arabicPeriod"/>
              <a:defRPr/>
            </a:pPr>
            <a:r>
              <a:rPr lang="es-419" altLang="x-none" sz="1800" b="1" dirty="0" smtClean="0"/>
              <a:t>Listado de Prelación</a:t>
            </a:r>
            <a:endParaRPr lang="es-CL" sz="1800" b="1" dirty="0">
              <a:ea typeface="Calibri" panose="020F0502020204030204" pitchFamily="34" charset="0"/>
              <a:cs typeface="Times New Roman" panose="02020603050405020304" pitchFamily="18" charset="0"/>
            </a:endParaRPr>
          </a:p>
          <a:p>
            <a:pPr marL="342900" indent="-342900" algn="just">
              <a:buFont typeface="+mj-lt"/>
              <a:buAutoNum type="arabicPeriod"/>
              <a:defRPr/>
            </a:pPr>
            <a:r>
              <a:rPr lang="x-none" sz="1800" b="1" dirty="0" smtClean="0"/>
              <a:t>Traspaso </a:t>
            </a:r>
            <a:r>
              <a:rPr lang="es-419" sz="1800" b="1" dirty="0"/>
              <a:t>d</a:t>
            </a:r>
            <a:r>
              <a:rPr lang="x-none" sz="1800" b="1" dirty="0"/>
              <a:t>el Personal “Adscrito</a:t>
            </a:r>
            <a:r>
              <a:rPr lang="x-none" sz="1800" b="1" dirty="0" smtClean="0"/>
              <a:t>”</a:t>
            </a:r>
            <a:endParaRPr lang="es-419" sz="1800" b="1" dirty="0" smtClean="0"/>
          </a:p>
          <a:p>
            <a:pPr marL="342900" indent="-342900" algn="just">
              <a:buFont typeface="+mj-lt"/>
              <a:buAutoNum type="arabicPeriod"/>
              <a:defRPr/>
            </a:pPr>
            <a:r>
              <a:rPr lang="es-ES" altLang="x-none" sz="1800" b="1" dirty="0" smtClean="0"/>
              <a:t>Comentarios adicionales</a:t>
            </a:r>
          </a:p>
          <a:p>
            <a:pPr marL="342900" indent="-342900" algn="just">
              <a:buFont typeface="+mj-lt"/>
              <a:buAutoNum type="arabicPeriod"/>
              <a:defRPr/>
            </a:pPr>
            <a:endParaRPr lang="es-CL" altLang="x-none" sz="1800" dirty="0"/>
          </a:p>
          <a:p>
            <a:pPr marL="342900" indent="-342900" algn="just">
              <a:buFont typeface="+mj-lt"/>
              <a:buAutoNum type="arabicPeriod"/>
              <a:defRPr/>
            </a:pPr>
            <a:endParaRPr lang="es-419" altLang="x-none" sz="1800" dirty="0" smtClean="0"/>
          </a:p>
          <a:p>
            <a:pPr marL="0" indent="0" algn="just">
              <a:buNone/>
              <a:defRPr/>
            </a:pPr>
            <a:endParaRPr lang="es-CL" altLang="x-none" sz="1800" dirty="0">
              <a:ea typeface="Calibri" panose="020F0502020204030204" pitchFamily="34" charset="0"/>
              <a:cs typeface="Times New Roman" panose="02020603050405020304" pitchFamily="18" charset="0"/>
            </a:endParaRPr>
          </a:p>
          <a:p>
            <a:pPr marL="0" indent="0" algn="just">
              <a:buNone/>
              <a:defRPr/>
            </a:pPr>
            <a:endParaRPr lang="es-CL" sz="1800" dirty="0"/>
          </a:p>
          <a:p>
            <a:pPr algn="just">
              <a:defRPr/>
            </a:pPr>
            <a:endParaRPr lang="es-CL" sz="1800" dirty="0">
              <a:ea typeface="Calibri" panose="020F0502020204030204" pitchFamily="34" charset="0"/>
              <a:cs typeface="Times New Roman" panose="02020603050405020304" pitchFamily="18" charset="0"/>
            </a:endParaRPr>
          </a:p>
          <a:p>
            <a:pPr algn="just">
              <a:defRPr/>
            </a:pPr>
            <a:endParaRPr lang="es-CL" sz="1800" dirty="0">
              <a:ea typeface="Calibri" panose="020F0502020204030204" pitchFamily="34" charset="0"/>
              <a:cs typeface="Times New Roman" panose="02020603050405020304" pitchFamily="18" charset="0"/>
            </a:endParaRPr>
          </a:p>
        </p:txBody>
      </p:sp>
      <p:sp>
        <p:nvSpPr>
          <p:cNvPr id="4" name="Título 1"/>
          <p:cNvSpPr>
            <a:spLocks noGrp="1"/>
          </p:cNvSpPr>
          <p:nvPr>
            <p:ph type="title"/>
          </p:nvPr>
        </p:nvSpPr>
        <p:spPr>
          <a:xfrm>
            <a:off x="1259811" y="535747"/>
            <a:ext cx="9767579" cy="857915"/>
          </a:xfrm>
        </p:spPr>
        <p:txBody>
          <a:bodyPr>
            <a:normAutofit/>
          </a:bodyPr>
          <a:lstStyle/>
          <a:p>
            <a:pPr>
              <a:defRPr/>
            </a:pPr>
            <a:r>
              <a:rPr lang="es-419" sz="4000" dirty="0" smtClean="0"/>
              <a:t>Nuestras observaciones</a:t>
            </a:r>
            <a:endParaRPr lang="x-none" sz="4000" dirty="0"/>
          </a:p>
        </p:txBody>
      </p:sp>
      <p:pic>
        <p:nvPicPr>
          <p:cNvPr id="5"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73594" y="3002803"/>
            <a:ext cx="22129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193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4707" y="429598"/>
            <a:ext cx="8858535" cy="828675"/>
          </a:xfrm>
          <a:ln>
            <a:solidFill>
              <a:schemeClr val="tx2"/>
            </a:solidFill>
          </a:ln>
        </p:spPr>
        <p:txBody>
          <a:bodyPr vert="horz" lIns="91440" tIns="45720" rIns="91440" bIns="45720" rtlCol="0" anchor="ctr" anchorCtr="0">
            <a:normAutofit fontScale="90000"/>
          </a:bodyPr>
          <a:lstStyle/>
          <a:p>
            <a:r>
              <a:rPr lang="es-ES" altLang="x-none" sz="3200" dirty="0" smtClean="0"/>
              <a:t>1. Perfiles </a:t>
            </a:r>
            <a:r>
              <a:rPr lang="es-ES" altLang="x-none" sz="3200" dirty="0"/>
              <a:t>de cargos Funcionales y por Competencias</a:t>
            </a:r>
            <a:endParaRPr lang="x-none" sz="3200" dirty="0"/>
          </a:p>
        </p:txBody>
      </p:sp>
      <p:sp>
        <p:nvSpPr>
          <p:cNvPr id="35843" name="Rectángulo 2"/>
          <p:cNvSpPr>
            <a:spLocks noChangeArrowheads="1"/>
          </p:cNvSpPr>
          <p:nvPr/>
        </p:nvSpPr>
        <p:spPr bwMode="auto">
          <a:xfrm>
            <a:off x="2209800" y="1489075"/>
            <a:ext cx="8203442"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lgn="just">
              <a:spcBef>
                <a:spcPts val="600"/>
              </a:spcBef>
              <a:spcAft>
                <a:spcPts val="600"/>
              </a:spcAft>
            </a:pPr>
            <a:r>
              <a:rPr lang="es-CL" altLang="es-CL" sz="1900" i="1" dirty="0">
                <a:latin typeface="+mn-lt"/>
              </a:rPr>
              <a:t>“Un perfil es un documento que contiene una descripción de los elementos requeridos para desempeñarse adecuadamente en un puesto de trabajo (educación, experiencia y competencias).</a:t>
            </a:r>
          </a:p>
          <a:p>
            <a:pPr algn="just">
              <a:spcBef>
                <a:spcPts val="600"/>
              </a:spcBef>
              <a:spcAft>
                <a:spcPts val="600"/>
              </a:spcAft>
            </a:pPr>
            <a:r>
              <a:rPr lang="es-CL" altLang="es-CL" sz="1900" i="1" dirty="0">
                <a:latin typeface="+mn-lt"/>
              </a:rPr>
              <a:t>Entrega información válida y objetiva respecto de un cargo determinado y las características que se estima debiese tener una persona para desempeñarse adecuadamente en el mismo, permitiendo llegar a conclusiones sobre lo que se necesita en una organización, y específicamente, en los equipos de trabajo. De esta forma, los perfiles constituyen una herramienta útil que contribuyen a orientar y gestionar a gran parte de los subsistemas de recursos humanos”.</a:t>
            </a:r>
          </a:p>
          <a:p>
            <a:pPr algn="just">
              <a:spcBef>
                <a:spcPts val="600"/>
              </a:spcBef>
              <a:spcAft>
                <a:spcPts val="600"/>
              </a:spcAft>
            </a:pPr>
            <a:r>
              <a:rPr lang="es-CL" altLang="es-CL" sz="1400" dirty="0">
                <a:latin typeface="+mn-lt"/>
              </a:rPr>
              <a:t>En “Orientaciones Planificación y Gerenciamiento en Gestión De Personas: Caso Aplicado a Perfiles” Dirección Nacional del Servicio Civil; Diciembre </a:t>
            </a:r>
            <a:r>
              <a:rPr lang="es-CL" altLang="es-CL" sz="1400" dirty="0" smtClean="0">
                <a:latin typeface="+mn-lt"/>
              </a:rPr>
              <a:t>2010.</a:t>
            </a:r>
            <a:endParaRPr lang="es-CL" altLang="es-CL" sz="1400" dirty="0">
              <a:latin typeface="+mn-lt"/>
            </a:endParaRPr>
          </a:p>
          <a:p>
            <a:pPr algn="just">
              <a:spcBef>
                <a:spcPts val="600"/>
              </a:spcBef>
              <a:spcAft>
                <a:spcPts val="600"/>
              </a:spcAft>
            </a:pPr>
            <a:endParaRPr lang="es-CL" altLang="es-CL" dirty="0"/>
          </a:p>
        </p:txBody>
      </p:sp>
    </p:spTree>
    <p:extLst>
      <p:ext uri="{BB962C8B-B14F-4D97-AF65-F5344CB8AC3E}">
        <p14:creationId xmlns:p14="http://schemas.microsoft.com/office/powerpoint/2010/main" val="601232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7662" y="542926"/>
            <a:ext cx="7772400" cy="828675"/>
          </a:xfrm>
        </p:spPr>
        <p:txBody>
          <a:bodyPr/>
          <a:lstStyle/>
          <a:p>
            <a:pPr>
              <a:defRPr/>
            </a:pPr>
            <a:r>
              <a:rPr lang="es-ES" altLang="x-none" sz="2400" dirty="0" smtClean="0">
                <a:solidFill>
                  <a:schemeClr val="tx1">
                    <a:lumMod val="50000"/>
                    <a:lumOff val="50000"/>
                  </a:schemeClr>
                </a:solidFill>
              </a:rPr>
              <a:t>Perfiles </a:t>
            </a:r>
            <a:r>
              <a:rPr lang="es-ES" altLang="x-none" sz="2400" dirty="0">
                <a:solidFill>
                  <a:schemeClr val="tx1">
                    <a:lumMod val="50000"/>
                    <a:lumOff val="50000"/>
                  </a:schemeClr>
                </a:solidFill>
              </a:rPr>
              <a:t>de cargos Funcionales y por Competencias</a:t>
            </a:r>
            <a:endParaRPr lang="x-none" sz="2400" dirty="0">
              <a:solidFill>
                <a:schemeClr val="tx1">
                  <a:lumMod val="50000"/>
                  <a:lumOff val="50000"/>
                </a:schemeClr>
              </a:solidFill>
            </a:endParaRPr>
          </a:p>
        </p:txBody>
      </p:sp>
      <p:sp>
        <p:nvSpPr>
          <p:cNvPr id="36867" name="Rectángulo 2"/>
          <p:cNvSpPr>
            <a:spLocks noChangeArrowheads="1"/>
          </p:cNvSpPr>
          <p:nvPr/>
        </p:nvSpPr>
        <p:spPr bwMode="auto">
          <a:xfrm>
            <a:off x="2209799" y="1371601"/>
            <a:ext cx="8271681"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lgn="just">
              <a:spcBef>
                <a:spcPts val="600"/>
              </a:spcBef>
              <a:spcAft>
                <a:spcPts val="600"/>
              </a:spcAft>
            </a:pPr>
            <a:r>
              <a:rPr lang="es-CL" altLang="es-CL" sz="1900" dirty="0">
                <a:latin typeface="+mn-lt"/>
              </a:rPr>
              <a:t>Cuando hablamos de Perfil de Cargo Funcional, nos enfocamos en las funciones desempeñadas por cada cargo. Estas se encuentran detalladas en el Poder Judicial, en cuanto a las responsabilidades y tareas asociadas. Estas, además, se detallan en las bases </a:t>
            </a:r>
            <a:r>
              <a:rPr lang="pt-BR" altLang="es-CL" sz="1900" dirty="0">
                <a:latin typeface="+mn-lt"/>
              </a:rPr>
              <a:t>específicas para cada concursos internos o externos.  </a:t>
            </a:r>
            <a:r>
              <a:rPr lang="es-CL" altLang="es-CL" sz="1900" dirty="0">
                <a:latin typeface="+mn-lt"/>
              </a:rPr>
              <a:t> </a:t>
            </a:r>
          </a:p>
          <a:p>
            <a:pPr algn="just">
              <a:spcBef>
                <a:spcPts val="600"/>
              </a:spcBef>
              <a:spcAft>
                <a:spcPts val="600"/>
              </a:spcAft>
            </a:pPr>
            <a:r>
              <a:rPr lang="es-CL" altLang="es-CL" sz="1900" dirty="0">
                <a:latin typeface="+mn-lt"/>
              </a:rPr>
              <a:t>Por otra parte, l</a:t>
            </a:r>
            <a:r>
              <a:rPr lang="es-MX" altLang="es-CL" sz="1900" dirty="0">
                <a:latin typeface="+mn-lt"/>
              </a:rPr>
              <a:t>a información publicada en la página web del Poder Judicial refiere un modelo de competencias que </a:t>
            </a:r>
            <a:r>
              <a:rPr lang="es-CL" altLang="es-CL" sz="1900" dirty="0">
                <a:latin typeface="+mn-lt"/>
              </a:rPr>
              <a:t>se basa en la investigación científica de </a:t>
            </a:r>
            <a:r>
              <a:rPr lang="es-CL" altLang="es-CL" sz="1900" dirty="0" err="1">
                <a:latin typeface="+mn-lt"/>
              </a:rPr>
              <a:t>Cudeck</a:t>
            </a:r>
            <a:r>
              <a:rPr lang="es-CL" altLang="es-CL" sz="1900" dirty="0">
                <a:latin typeface="+mn-lt"/>
              </a:rPr>
              <a:t> y Campbell</a:t>
            </a:r>
            <a:r>
              <a:rPr lang="es-MX" altLang="es-CL" sz="1900" dirty="0">
                <a:latin typeface="+mn-lt"/>
              </a:rPr>
              <a:t>, definiendo ocho competencias, de las cuales cada perfil de cargo debe incorporar las cinco más relevantes, dentro de estas ocho.</a:t>
            </a:r>
          </a:p>
          <a:p>
            <a:pPr algn="just">
              <a:spcBef>
                <a:spcPts val="600"/>
              </a:spcBef>
              <a:spcAft>
                <a:spcPts val="600"/>
              </a:spcAft>
            </a:pPr>
            <a:r>
              <a:rPr lang="es-CL" altLang="es-CL" sz="1900" dirty="0">
                <a:latin typeface="+mn-lt"/>
              </a:rPr>
              <a:t>De acuerdo al documento, “el Modelo del Poder Judicial se funda en las teorías mas recientes sobre Competencias, las cuales se basan en investigación científica sobre determinantes del desempeño laboral”.</a:t>
            </a:r>
            <a:endParaRPr lang="es-MX" altLang="es-CL" sz="1900" dirty="0">
              <a:latin typeface="+mn-lt"/>
            </a:endParaRPr>
          </a:p>
          <a:p>
            <a:pPr algn="just" eaLnBrk="1" hangingPunct="1"/>
            <a:endParaRPr lang="es-MX" altLang="es-CL" sz="1900" dirty="0"/>
          </a:p>
          <a:p>
            <a:pPr algn="just" eaLnBrk="1" hangingPunct="1"/>
            <a:endParaRPr lang="es-MX" altLang="es-CL" sz="1900" dirty="0"/>
          </a:p>
        </p:txBody>
      </p:sp>
    </p:spTree>
    <p:extLst>
      <p:ext uri="{BB962C8B-B14F-4D97-AF65-F5344CB8AC3E}">
        <p14:creationId xmlns:p14="http://schemas.microsoft.com/office/powerpoint/2010/main" val="1746693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ángulo 2"/>
          <p:cNvSpPr>
            <a:spLocks noChangeArrowheads="1"/>
          </p:cNvSpPr>
          <p:nvPr/>
        </p:nvSpPr>
        <p:spPr bwMode="auto">
          <a:xfrm>
            <a:off x="1869743" y="1059171"/>
            <a:ext cx="8570794"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just">
              <a:spcBef>
                <a:spcPts val="600"/>
              </a:spcBef>
              <a:spcAft>
                <a:spcPts val="600"/>
              </a:spcAft>
              <a:defRPr/>
            </a:pPr>
            <a:r>
              <a:rPr lang="x-none" altLang="x-none" sz="1900" dirty="0" err="1">
                <a:latin typeface="+mn-lt"/>
              </a:rPr>
              <a:t>Anejud</a:t>
            </a:r>
            <a:r>
              <a:rPr lang="x-none" altLang="x-none" sz="1900" dirty="0">
                <a:latin typeface="+mn-lt"/>
              </a:rPr>
              <a:t> Chile adscribe el modelo de competencias, definido como una herramienta de gestión, que permite alinear bajo una misma estrategia a diferentes subsistemas de la organización.</a:t>
            </a:r>
          </a:p>
          <a:p>
            <a:pPr algn="just">
              <a:spcBef>
                <a:spcPts val="600"/>
              </a:spcBef>
              <a:spcAft>
                <a:spcPts val="600"/>
              </a:spcAft>
              <a:defRPr/>
            </a:pPr>
            <a:r>
              <a:rPr lang="x-none" altLang="x-none" sz="1900" dirty="0">
                <a:latin typeface="+mn-lt"/>
              </a:rPr>
              <a:t>Competencia es una “característica subyacente de un individuo, que está causalmente relacionada con un rendimiento efectivo de desempeño superior en un trabajo o situación”* </a:t>
            </a:r>
            <a:r>
              <a:rPr lang="es-MX" altLang="x-none" sz="1900" dirty="0">
                <a:latin typeface="+mn-lt"/>
              </a:rPr>
              <a:t>De esta forma, las competencias son conjuntos de características personales que han demostrado empíricamente ser causantes de elevados niveles de desempeño profesional.</a:t>
            </a:r>
          </a:p>
          <a:p>
            <a:pPr algn="just">
              <a:spcBef>
                <a:spcPts val="600"/>
              </a:spcBef>
              <a:spcAft>
                <a:spcPts val="600"/>
              </a:spcAft>
              <a:defRPr/>
            </a:pPr>
            <a:r>
              <a:rPr lang="es-MX" altLang="x-none" sz="1900" dirty="0">
                <a:latin typeface="+mn-lt"/>
              </a:rPr>
              <a:t>No obstante lo anterior, podemos constatar que el Modelo de Competencias no está siendo utilizado en el Poder Judicial, al revisar aleatoriamente distintos procesos de selección publicados en su sitio web. </a:t>
            </a:r>
            <a:r>
              <a:rPr lang="es-MX" altLang="x-none" sz="1900" b="1" dirty="0">
                <a:latin typeface="+mn-lt"/>
              </a:rPr>
              <a:t>Nos parece </a:t>
            </a:r>
            <a:r>
              <a:rPr lang="es-MX" altLang="x-none" sz="1900" b="1" dirty="0" smtClean="0">
                <a:latin typeface="+mn-lt"/>
              </a:rPr>
              <a:t>necesario </a:t>
            </a:r>
            <a:r>
              <a:rPr lang="es-MX" altLang="x-none" sz="1900" b="1" dirty="0">
                <a:latin typeface="+mn-lt"/>
              </a:rPr>
              <a:t>que la Reforma contenga perfiles elaborados en base a un diccionario de competencias y que este se utilice en los distintos procesos de gestión de personas.</a:t>
            </a:r>
            <a:r>
              <a:rPr lang="x-none" altLang="x-none" sz="1900" b="1" dirty="0">
                <a:latin typeface="+mn-lt"/>
              </a:rPr>
              <a:t> </a:t>
            </a:r>
          </a:p>
          <a:p>
            <a:pPr algn="r">
              <a:spcBef>
                <a:spcPts val="600"/>
              </a:spcBef>
              <a:spcAft>
                <a:spcPts val="600"/>
              </a:spcAft>
              <a:defRPr/>
            </a:pPr>
            <a:r>
              <a:rPr lang="x-none" altLang="x-none" sz="1400" dirty="0"/>
              <a:t>*(Spencer, L. y Spencer, S. “Competente at </a:t>
            </a:r>
            <a:r>
              <a:rPr lang="x-none" altLang="x-none" sz="1400" dirty="0" err="1"/>
              <a:t>work</a:t>
            </a:r>
            <a:r>
              <a:rPr lang="x-none" altLang="x-none" sz="1400" dirty="0"/>
              <a:t>. </a:t>
            </a:r>
            <a:r>
              <a:rPr lang="x-none" altLang="x-none" sz="1400" dirty="0" err="1"/>
              <a:t>Models</a:t>
            </a:r>
            <a:r>
              <a:rPr lang="x-none" altLang="x-none" sz="1400" dirty="0"/>
              <a:t> </a:t>
            </a:r>
            <a:r>
              <a:rPr lang="x-none" altLang="x-none" sz="1400" dirty="0" err="1"/>
              <a:t>for</a:t>
            </a:r>
            <a:r>
              <a:rPr lang="x-none" altLang="x-none" sz="1400" dirty="0"/>
              <a:t> superior performance. 1993 New York. John </a:t>
            </a:r>
            <a:r>
              <a:rPr lang="x-none" altLang="x-none" sz="1400" dirty="0" err="1"/>
              <a:t>Wiley</a:t>
            </a:r>
            <a:r>
              <a:rPr lang="x-none" altLang="x-none" sz="1400" dirty="0"/>
              <a:t> &amp; </a:t>
            </a:r>
            <a:r>
              <a:rPr lang="x-none" altLang="x-none" sz="1400" dirty="0" err="1"/>
              <a:t>Sons</a:t>
            </a:r>
            <a:r>
              <a:rPr lang="x-none" altLang="x-none" sz="1400" dirty="0"/>
              <a:t>.).</a:t>
            </a:r>
            <a:endParaRPr lang="es-MX" altLang="x-none" sz="1400" dirty="0"/>
          </a:p>
        </p:txBody>
      </p:sp>
      <p:sp>
        <p:nvSpPr>
          <p:cNvPr id="4" name="Título 1"/>
          <p:cNvSpPr>
            <a:spLocks noGrp="1"/>
          </p:cNvSpPr>
          <p:nvPr>
            <p:ph type="title"/>
          </p:nvPr>
        </p:nvSpPr>
        <p:spPr>
          <a:xfrm>
            <a:off x="1712913" y="368300"/>
            <a:ext cx="7772400" cy="690563"/>
          </a:xfrm>
          <a:ln>
            <a:solidFill>
              <a:schemeClr val="tx2"/>
            </a:solidFill>
          </a:ln>
        </p:spPr>
        <p:txBody>
          <a:bodyPr anchor="ctr" anchorCtr="0"/>
          <a:lstStyle/>
          <a:p>
            <a:pPr eaLnBrk="1" hangingPunct="1">
              <a:defRPr/>
            </a:pPr>
            <a:r>
              <a:rPr lang="es-419" sz="3200" dirty="0" smtClean="0"/>
              <a:t>2. </a:t>
            </a:r>
            <a:r>
              <a:rPr lang="es-419" sz="2900" dirty="0"/>
              <a:t>Modelo de Competencias </a:t>
            </a:r>
            <a:endParaRPr lang="x-none" sz="2900" dirty="0"/>
          </a:p>
        </p:txBody>
      </p:sp>
    </p:spTree>
    <p:extLst>
      <p:ext uri="{BB962C8B-B14F-4D97-AF65-F5344CB8AC3E}">
        <p14:creationId xmlns:p14="http://schemas.microsoft.com/office/powerpoint/2010/main" val="1304678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4719" y="307651"/>
            <a:ext cx="7772400" cy="1609344"/>
          </a:xfrm>
        </p:spPr>
        <p:txBody>
          <a:bodyPr/>
          <a:lstStyle/>
          <a:p>
            <a:pPr>
              <a:defRPr/>
            </a:pPr>
            <a:r>
              <a:rPr lang="es-ES" altLang="x-none" sz="2800" dirty="0" smtClean="0">
                <a:solidFill>
                  <a:schemeClr val="tx1">
                    <a:lumMod val="50000"/>
                    <a:lumOff val="50000"/>
                  </a:schemeClr>
                </a:solidFill>
              </a:rPr>
              <a:t>Competencias </a:t>
            </a:r>
            <a:r>
              <a:rPr lang="es-ES" altLang="x-none" sz="2800" dirty="0">
                <a:solidFill>
                  <a:schemeClr val="tx1">
                    <a:lumMod val="50000"/>
                    <a:lumOff val="50000"/>
                  </a:schemeClr>
                </a:solidFill>
              </a:rPr>
              <a:t>Corporativas o Transversales para el personal/dotación civil del Poder Judicial</a:t>
            </a:r>
            <a:r>
              <a:rPr lang="es-CL" altLang="x-none" dirty="0"/>
              <a:t/>
            </a:r>
            <a:br>
              <a:rPr lang="es-CL" altLang="x-none" dirty="0"/>
            </a:br>
            <a:endParaRPr lang="x-none" dirty="0"/>
          </a:p>
        </p:txBody>
      </p:sp>
      <p:sp>
        <p:nvSpPr>
          <p:cNvPr id="38915" name="Rectángulo 2"/>
          <p:cNvSpPr>
            <a:spLocks noChangeArrowheads="1"/>
          </p:cNvSpPr>
          <p:nvPr/>
        </p:nvSpPr>
        <p:spPr bwMode="auto">
          <a:xfrm>
            <a:off x="2195514" y="1333500"/>
            <a:ext cx="8053955"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lgn="just">
              <a:spcBef>
                <a:spcPts val="600"/>
              </a:spcBef>
              <a:spcAft>
                <a:spcPts val="600"/>
              </a:spcAft>
            </a:pPr>
            <a:r>
              <a:rPr lang="es-ES" altLang="es-CL" sz="1900" dirty="0">
                <a:latin typeface="+mn-lt"/>
              </a:rPr>
              <a:t>Llamamos competencias transversales o institucionales a las que sirven para todos los cargos. Son aquellas competencias genéricas, comunes a todas las personas que se desempeñan en la institución, independiente del cargo ejercido, y que se relacionan con la puesta en práctica integrada de aptitudes, rasgos de personalidad, conocimientos y valores adquiridos.</a:t>
            </a:r>
          </a:p>
          <a:p>
            <a:pPr algn="just">
              <a:spcBef>
                <a:spcPts val="600"/>
              </a:spcBef>
              <a:spcAft>
                <a:spcPts val="600"/>
              </a:spcAft>
            </a:pPr>
            <a:r>
              <a:rPr lang="es-CL" altLang="es-CL" sz="1900" dirty="0">
                <a:latin typeface="+mn-lt"/>
              </a:rPr>
              <a:t>Estas competencias deben estar presentes en todos los funcionarios y funcionarias del Poder Judicial y son fundamentales para lograr sus objetivos estratégicos, independientemente del nivel del cargo o de la jerarquía de éste. Por lo mismo, suelen tener componentes valóricos, alineándose con los valores institucionales.</a:t>
            </a:r>
          </a:p>
          <a:p>
            <a:pPr algn="just">
              <a:spcBef>
                <a:spcPts val="600"/>
              </a:spcBef>
              <a:spcAft>
                <a:spcPts val="600"/>
              </a:spcAft>
            </a:pPr>
            <a:r>
              <a:rPr lang="es-CL" altLang="es-CL" sz="1900" b="1" dirty="0">
                <a:latin typeface="+mn-lt"/>
              </a:rPr>
              <a:t>Al respecto, también se pudo constatar la ausencia de competencias transversales en los concursos publicados.</a:t>
            </a:r>
          </a:p>
        </p:txBody>
      </p:sp>
    </p:spTree>
    <p:extLst>
      <p:ext uri="{BB962C8B-B14F-4D97-AF65-F5344CB8AC3E}">
        <p14:creationId xmlns:p14="http://schemas.microsoft.com/office/powerpoint/2010/main" val="1645554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2160" y="511483"/>
            <a:ext cx="7772400" cy="593986"/>
          </a:xfrm>
        </p:spPr>
        <p:txBody>
          <a:bodyPr vert="horz" lIns="91440" tIns="45720" rIns="91440" bIns="45720" rtlCol="0" anchor="t">
            <a:normAutofit/>
          </a:bodyPr>
          <a:lstStyle/>
          <a:p>
            <a:r>
              <a:rPr lang="es-419" sz="2800" dirty="0" smtClean="0"/>
              <a:t>Modelo </a:t>
            </a:r>
            <a:r>
              <a:rPr lang="es-419" sz="2800" dirty="0"/>
              <a:t>de </a:t>
            </a:r>
            <a:r>
              <a:rPr lang="es-419" sz="2800" dirty="0" smtClean="0"/>
              <a:t>Competencias en el Poder Judicial </a:t>
            </a:r>
            <a:endParaRPr lang="x-none" sz="2800" dirty="0"/>
          </a:p>
        </p:txBody>
      </p:sp>
      <p:sp>
        <p:nvSpPr>
          <p:cNvPr id="33795" name="Marcador de contenido 2"/>
          <p:cNvSpPr>
            <a:spLocks noGrp="1"/>
          </p:cNvSpPr>
          <p:nvPr>
            <p:ph idx="1"/>
          </p:nvPr>
        </p:nvSpPr>
        <p:spPr>
          <a:xfrm>
            <a:off x="2209799" y="1236663"/>
            <a:ext cx="8276303" cy="4545012"/>
          </a:xfrm>
        </p:spPr>
        <p:txBody>
          <a:bodyPr>
            <a:normAutofit lnSpcReduction="10000"/>
          </a:bodyPr>
          <a:lstStyle/>
          <a:p>
            <a:pPr marL="0" indent="0" algn="just">
              <a:buNone/>
              <a:defRPr/>
            </a:pPr>
            <a:r>
              <a:rPr lang="x-none" altLang="x-none" sz="1900" dirty="0"/>
              <a:t>Al indagar sobre los perfiles vigentes en el Poder Judicial, nos preocupa la existencia de dos modelos de competencias. Uno de ellos se encuentra publicado en la página web del Poder Judicial. El otro es la propuesta de perfiles para la RPC, hecha por la UCV. </a:t>
            </a:r>
          </a:p>
          <a:p>
            <a:pPr marL="0" indent="0" algn="just">
              <a:buNone/>
              <a:defRPr/>
            </a:pPr>
            <a:r>
              <a:rPr lang="x-none" altLang="x-none" sz="1900" dirty="0"/>
              <a:t>En referencia a estos dos estudios que detallan competencias para distintos cargos, podemos señalar  algunas preocupaciones básicas:</a:t>
            </a:r>
          </a:p>
          <a:p>
            <a:pPr marL="457200" indent="-457200" algn="just">
              <a:buFont typeface="+mj-lt"/>
              <a:buAutoNum type="arabicPeriod"/>
              <a:defRPr/>
            </a:pPr>
            <a:r>
              <a:rPr lang="x-none" altLang="x-none" sz="1900" dirty="0"/>
              <a:t>El modelo de competencias que se encuentra publicado resulta de difícil comprensión para quienes postulen a concursos, al no asociar competencias conductuales que puedan ser asociables a desempeños superiores. </a:t>
            </a:r>
          </a:p>
          <a:p>
            <a:pPr marL="457200" indent="-457200" algn="just">
              <a:buFont typeface="+mj-lt"/>
              <a:buAutoNum type="arabicPeriod"/>
              <a:defRPr/>
            </a:pPr>
            <a:r>
              <a:rPr lang="x-none" altLang="x-none" sz="1900" dirty="0"/>
              <a:t>Dicho modelo no indica forma de asociar las competencias a otros procesos de gestión de personas, tales como inducción, capacitación y desarrollo organizacional.</a:t>
            </a:r>
          </a:p>
          <a:p>
            <a:pPr marL="457200" indent="-457200" algn="just">
              <a:buFont typeface="+mj-lt"/>
              <a:buAutoNum type="arabicPeriod"/>
              <a:defRPr/>
            </a:pPr>
            <a:r>
              <a:rPr lang="x-none" altLang="x-none" sz="1900" dirty="0"/>
              <a:t>Dicho modelo no se aplica actualmente en los procesos de selección, como se puede apreciar en el ejemplo expuesto a continuación.</a:t>
            </a:r>
          </a:p>
        </p:txBody>
      </p:sp>
    </p:spTree>
    <p:extLst>
      <p:ext uri="{BB962C8B-B14F-4D97-AF65-F5344CB8AC3E}">
        <p14:creationId xmlns:p14="http://schemas.microsoft.com/office/powerpoint/2010/main" val="2749815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519378085"/>
              </p:ext>
            </p:extLst>
          </p:nvPr>
        </p:nvGraphicFramePr>
        <p:xfrm>
          <a:off x="5869858" y="781665"/>
          <a:ext cx="5899356" cy="4830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texto 5"/>
          <p:cNvSpPr>
            <a:spLocks noGrp="1"/>
          </p:cNvSpPr>
          <p:nvPr>
            <p:ph type="body" sz="half" idx="2"/>
          </p:nvPr>
        </p:nvSpPr>
        <p:spPr>
          <a:xfrm>
            <a:off x="987527" y="2731884"/>
            <a:ext cx="3449330" cy="2400555"/>
          </a:xfrm>
        </p:spPr>
        <p:txBody>
          <a:bodyPr>
            <a:normAutofit/>
          </a:bodyPr>
          <a:lstStyle/>
          <a:p>
            <a:pPr marL="285750" indent="-285750">
              <a:buFont typeface="Wingdings" panose="05000000000000000000" pitchFamily="2" charset="2"/>
              <a:buChar char="ü"/>
              <a:defRPr/>
            </a:pPr>
            <a:r>
              <a:rPr lang="x-none" sz="2200" dirty="0"/>
              <a:t>Nuestra participación</a:t>
            </a:r>
          </a:p>
          <a:p>
            <a:pPr marL="285750" indent="-285750">
              <a:buFont typeface="Wingdings" panose="05000000000000000000" pitchFamily="2" charset="2"/>
              <a:buChar char="ü"/>
              <a:defRPr/>
            </a:pPr>
            <a:r>
              <a:rPr lang="x-none" sz="2200" dirty="0"/>
              <a:t>Nuestro análisis</a:t>
            </a:r>
          </a:p>
          <a:p>
            <a:pPr marL="285750" indent="-285750">
              <a:buFont typeface="Wingdings" panose="05000000000000000000" pitchFamily="2" charset="2"/>
              <a:buChar char="ü"/>
              <a:defRPr/>
            </a:pPr>
            <a:r>
              <a:rPr lang="x-none" sz="2200" dirty="0"/>
              <a:t>Nuestras propuestas</a:t>
            </a:r>
          </a:p>
          <a:p>
            <a:pPr marL="285750" indent="-285750">
              <a:buFont typeface="Wingdings" panose="05000000000000000000" pitchFamily="2" charset="2"/>
              <a:buChar char="ü"/>
              <a:defRPr/>
            </a:pPr>
            <a:endParaRPr lang="x-none" dirty="0"/>
          </a:p>
          <a:p>
            <a:pPr>
              <a:defRPr/>
            </a:pPr>
            <a:endParaRPr lang="x-none" dirty="0"/>
          </a:p>
        </p:txBody>
      </p:sp>
      <p:sp>
        <p:nvSpPr>
          <p:cNvPr id="8" name="Título 3"/>
          <p:cNvSpPr txBox="1">
            <a:spLocks/>
          </p:cNvSpPr>
          <p:nvPr/>
        </p:nvSpPr>
        <p:spPr>
          <a:xfrm>
            <a:off x="7935913" y="627064"/>
            <a:ext cx="2400300" cy="1736725"/>
          </a:xfrm>
          <a:prstGeom prst="rect">
            <a:avLst/>
          </a:prstGeom>
        </p:spPr>
        <p:txBody>
          <a:bodyPr anchor="b">
            <a:normAutofit/>
          </a:bodyPr>
          <a:lstStyle>
            <a:lvl1pPr algn="l" rtl="0" eaLnBrk="0" fontAlgn="base" hangingPunct="0">
              <a:lnSpc>
                <a:spcPct val="90000"/>
              </a:lnSpc>
              <a:spcBef>
                <a:spcPct val="0"/>
              </a:spcBef>
              <a:spcAft>
                <a:spcPct val="0"/>
              </a:spcAft>
              <a:defRPr sz="2800" b="0" kern="1200" cap="all">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2pPr>
            <a:lvl3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3pPr>
            <a:lvl4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4pPr>
            <a:lvl5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5pPr>
            <a:lvl6pPr marL="457200" algn="l" rtl="0" fontAlgn="base">
              <a:lnSpc>
                <a:spcPct val="90000"/>
              </a:lnSpc>
              <a:spcBef>
                <a:spcPct val="0"/>
              </a:spcBef>
              <a:spcAft>
                <a:spcPct val="0"/>
              </a:spcAft>
              <a:defRPr sz="4200">
                <a:solidFill>
                  <a:schemeClr val="tx1"/>
                </a:solidFill>
                <a:latin typeface="Rockwell Condensed" panose="02060603050405020104" pitchFamily="18" charset="0"/>
              </a:defRPr>
            </a:lvl6pPr>
            <a:lvl7pPr marL="914400" algn="l" rtl="0" fontAlgn="base">
              <a:lnSpc>
                <a:spcPct val="90000"/>
              </a:lnSpc>
              <a:spcBef>
                <a:spcPct val="0"/>
              </a:spcBef>
              <a:spcAft>
                <a:spcPct val="0"/>
              </a:spcAft>
              <a:defRPr sz="4200">
                <a:solidFill>
                  <a:schemeClr val="tx1"/>
                </a:solidFill>
                <a:latin typeface="Rockwell Condensed" panose="02060603050405020104" pitchFamily="18" charset="0"/>
              </a:defRPr>
            </a:lvl7pPr>
            <a:lvl8pPr marL="1371600" algn="l" rtl="0" fontAlgn="base">
              <a:lnSpc>
                <a:spcPct val="90000"/>
              </a:lnSpc>
              <a:spcBef>
                <a:spcPct val="0"/>
              </a:spcBef>
              <a:spcAft>
                <a:spcPct val="0"/>
              </a:spcAft>
              <a:defRPr sz="4200">
                <a:solidFill>
                  <a:schemeClr val="tx1"/>
                </a:solidFill>
                <a:latin typeface="Rockwell Condensed" panose="02060603050405020104" pitchFamily="18" charset="0"/>
              </a:defRPr>
            </a:lvl8pPr>
            <a:lvl9pPr marL="1828800" algn="l" rtl="0" fontAlgn="base">
              <a:lnSpc>
                <a:spcPct val="90000"/>
              </a:lnSpc>
              <a:spcBef>
                <a:spcPct val="0"/>
              </a:spcBef>
              <a:spcAft>
                <a:spcPct val="0"/>
              </a:spcAft>
              <a:defRPr sz="4200">
                <a:solidFill>
                  <a:schemeClr val="tx1"/>
                </a:solidFill>
                <a:latin typeface="Rockwell Condensed" panose="02060603050405020104" pitchFamily="18" charset="0"/>
              </a:defRPr>
            </a:lvl9pPr>
          </a:lstStyle>
          <a:p>
            <a:pPr defTabSz="914400">
              <a:defRPr/>
            </a:pPr>
            <a:endParaRPr lang="x-none" dirty="0"/>
          </a:p>
        </p:txBody>
      </p:sp>
      <p:sp>
        <p:nvSpPr>
          <p:cNvPr id="9" name="Título 3"/>
          <p:cNvSpPr txBox="1">
            <a:spLocks/>
          </p:cNvSpPr>
          <p:nvPr/>
        </p:nvSpPr>
        <p:spPr>
          <a:xfrm>
            <a:off x="987527" y="421441"/>
            <a:ext cx="3449330" cy="1687578"/>
          </a:xfrm>
          <a:prstGeom prst="rect">
            <a:avLst/>
          </a:prstGeom>
        </p:spPr>
        <p:txBody>
          <a:bodyPr anchor="b">
            <a:noAutofit/>
          </a:bodyPr>
          <a:lstStyle>
            <a:lvl1pPr algn="l" rtl="0" eaLnBrk="0" fontAlgn="base" hangingPunct="0">
              <a:lnSpc>
                <a:spcPct val="90000"/>
              </a:lnSpc>
              <a:spcBef>
                <a:spcPct val="0"/>
              </a:spcBef>
              <a:spcAft>
                <a:spcPct val="0"/>
              </a:spcAft>
              <a:defRPr sz="2800" b="0" kern="1200" cap="all">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2pPr>
            <a:lvl3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3pPr>
            <a:lvl4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4pPr>
            <a:lvl5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5pPr>
            <a:lvl6pPr marL="457200" algn="l" rtl="0" fontAlgn="base">
              <a:lnSpc>
                <a:spcPct val="90000"/>
              </a:lnSpc>
              <a:spcBef>
                <a:spcPct val="0"/>
              </a:spcBef>
              <a:spcAft>
                <a:spcPct val="0"/>
              </a:spcAft>
              <a:defRPr sz="4200">
                <a:solidFill>
                  <a:schemeClr val="tx1"/>
                </a:solidFill>
                <a:latin typeface="Rockwell Condensed" panose="02060603050405020104" pitchFamily="18" charset="0"/>
              </a:defRPr>
            </a:lvl6pPr>
            <a:lvl7pPr marL="914400" algn="l" rtl="0" fontAlgn="base">
              <a:lnSpc>
                <a:spcPct val="90000"/>
              </a:lnSpc>
              <a:spcBef>
                <a:spcPct val="0"/>
              </a:spcBef>
              <a:spcAft>
                <a:spcPct val="0"/>
              </a:spcAft>
              <a:defRPr sz="4200">
                <a:solidFill>
                  <a:schemeClr val="tx1"/>
                </a:solidFill>
                <a:latin typeface="Rockwell Condensed" panose="02060603050405020104" pitchFamily="18" charset="0"/>
              </a:defRPr>
            </a:lvl7pPr>
            <a:lvl8pPr marL="1371600" algn="l" rtl="0" fontAlgn="base">
              <a:lnSpc>
                <a:spcPct val="90000"/>
              </a:lnSpc>
              <a:spcBef>
                <a:spcPct val="0"/>
              </a:spcBef>
              <a:spcAft>
                <a:spcPct val="0"/>
              </a:spcAft>
              <a:defRPr sz="4200">
                <a:solidFill>
                  <a:schemeClr val="tx1"/>
                </a:solidFill>
                <a:latin typeface="Rockwell Condensed" panose="02060603050405020104" pitchFamily="18" charset="0"/>
              </a:defRPr>
            </a:lvl8pPr>
            <a:lvl9pPr marL="1828800" algn="l" rtl="0" fontAlgn="base">
              <a:lnSpc>
                <a:spcPct val="90000"/>
              </a:lnSpc>
              <a:spcBef>
                <a:spcPct val="0"/>
              </a:spcBef>
              <a:spcAft>
                <a:spcPct val="0"/>
              </a:spcAft>
              <a:defRPr sz="4200">
                <a:solidFill>
                  <a:schemeClr val="tx1"/>
                </a:solidFill>
                <a:latin typeface="Rockwell Condensed" panose="02060603050405020104" pitchFamily="18" charset="0"/>
              </a:defRPr>
            </a:lvl9pPr>
          </a:lstStyle>
          <a:p>
            <a:pPr defTabSz="914400">
              <a:defRPr/>
            </a:pPr>
            <a:r>
              <a:rPr lang="x-none" sz="3200" b="1" dirty="0">
                <a:solidFill>
                  <a:schemeClr val="tx1"/>
                </a:solidFill>
              </a:rPr>
              <a:t>CONTENIDOS DE LA PRESENTACIÓN</a:t>
            </a:r>
          </a:p>
        </p:txBody>
      </p:sp>
    </p:spTree>
    <p:extLst>
      <p:ext uri="{BB962C8B-B14F-4D97-AF65-F5344CB8AC3E}">
        <p14:creationId xmlns:p14="http://schemas.microsoft.com/office/powerpoint/2010/main" val="1012597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6165" y="481889"/>
            <a:ext cx="7772400" cy="723900"/>
          </a:xfrm>
        </p:spPr>
        <p:txBody>
          <a:bodyPr/>
          <a:lstStyle/>
          <a:p>
            <a:pPr eaLnBrk="1" hangingPunct="1">
              <a:defRPr/>
            </a:pPr>
            <a:r>
              <a:rPr lang="es-419" sz="2800" dirty="0" smtClean="0"/>
              <a:t>Modelo de competencias en concurso publicado</a:t>
            </a:r>
            <a:endParaRPr lang="x-none" sz="2800" dirty="0"/>
          </a:p>
        </p:txBody>
      </p:sp>
      <p:sp>
        <p:nvSpPr>
          <p:cNvPr id="23555" name="Marcador de contenido 2"/>
          <p:cNvSpPr>
            <a:spLocks noGrp="1"/>
          </p:cNvSpPr>
          <p:nvPr>
            <p:ph idx="1"/>
          </p:nvPr>
        </p:nvSpPr>
        <p:spPr>
          <a:xfrm>
            <a:off x="1669245" y="1205789"/>
            <a:ext cx="9494624" cy="4812874"/>
          </a:xfrm>
        </p:spPr>
        <p:txBody>
          <a:bodyPr/>
          <a:lstStyle/>
          <a:p>
            <a:pPr marL="0" indent="0" algn="just">
              <a:buNone/>
            </a:pPr>
            <a:r>
              <a:rPr lang="es-CL" altLang="es-CL" sz="1900" dirty="0"/>
              <a:t>En cuanto a la propuesta de perfiles para la RPC, hecha por la UCV, estamos en desacuerdo con los requisitos asociados a algunos perfiles de cargo, así como algunas de las competencias asociadas.</a:t>
            </a:r>
          </a:p>
          <a:p>
            <a:pPr marL="0" indent="0" algn="just">
              <a:lnSpc>
                <a:spcPct val="100000"/>
              </a:lnSpc>
              <a:spcBef>
                <a:spcPts val="600"/>
              </a:spcBef>
              <a:buNone/>
            </a:pPr>
            <a:r>
              <a:rPr lang="es-CL" altLang="es-CL" sz="1900" dirty="0"/>
              <a:t>A modo de ejemplo presentamos el cargo “Administrativo Tercero”, comparando los modelos señalados con lo que indican las bases.</a:t>
            </a:r>
          </a:p>
          <a:p>
            <a:pPr marL="0" indent="0" algn="just">
              <a:lnSpc>
                <a:spcPct val="100000"/>
              </a:lnSpc>
              <a:spcBef>
                <a:spcPts val="600"/>
              </a:spcBef>
              <a:buNone/>
            </a:pPr>
            <a:endParaRPr lang="es-CL" altLang="es-CL" sz="800" dirty="0"/>
          </a:p>
          <a:p>
            <a:pPr marL="0" indent="0" algn="just">
              <a:lnSpc>
                <a:spcPct val="100000"/>
              </a:lnSpc>
              <a:spcBef>
                <a:spcPts val="600"/>
              </a:spcBef>
              <a:buNone/>
            </a:pPr>
            <a:r>
              <a:rPr lang="es-CL" altLang="es-CL" sz="1900" b="1" u="sng" dirty="0"/>
              <a:t>Análisis de un cargo publicado en un proceso de selección: </a:t>
            </a:r>
          </a:p>
          <a:p>
            <a:pPr marL="0" indent="0" algn="just">
              <a:lnSpc>
                <a:spcPct val="100000"/>
              </a:lnSpc>
              <a:spcBef>
                <a:spcPts val="600"/>
              </a:spcBef>
              <a:buNone/>
            </a:pPr>
            <a:r>
              <a:rPr lang="es-CL" altLang="es-CL" sz="1900" dirty="0"/>
              <a:t>Se trata de la publicación del Concurso Externo N°10.453, correspondiente a un Administrativo 3°, Titular, Juzgado de Garantía de Concepción. Habiendo revisado, al menos veinte procesos más, los perfiles publicados </a:t>
            </a:r>
            <a:r>
              <a:rPr lang="es-CL" altLang="es-CL" sz="1900" b="1" dirty="0"/>
              <a:t>no indican competencias</a:t>
            </a:r>
            <a:r>
              <a:rPr lang="es-CL" altLang="es-CL" sz="1900" dirty="0"/>
              <a:t>, más allá de señalar, en forma ambigua, que: “</a:t>
            </a:r>
            <a:r>
              <a:rPr lang="es-ES" altLang="es-CL" sz="1800" dirty="0"/>
              <a:t>Se evaluarán algunas de las siguientes competencias de acuerdo al perfil de cargo en postulación: Apoyar y Cooperar; Organizar e Implementar; Apego a Normas y Procedimientos, Orientación al Servicio; Trabajo en Equipo; Interactuar y Presentar y/o Analizar e Interpretar</a:t>
            </a:r>
            <a:r>
              <a:rPr lang="es-CL" altLang="es-CL" sz="1900" dirty="0"/>
              <a:t>”, sin llegar a precisar cuáles serán evaluadas, con qué ponderación ni en qué nivel. </a:t>
            </a:r>
            <a:r>
              <a:rPr lang="es-CL" altLang="es-CL" sz="1900" b="1" dirty="0"/>
              <a:t>Resulta indispensable saber la conducta esperada para cada nivel.</a:t>
            </a:r>
            <a:r>
              <a:rPr lang="es-CL" altLang="es-CL" sz="1900" dirty="0"/>
              <a:t> </a:t>
            </a:r>
            <a:endParaRPr lang="es-CL" altLang="es-CL" sz="1900" b="1" dirty="0"/>
          </a:p>
        </p:txBody>
      </p:sp>
    </p:spTree>
    <p:extLst>
      <p:ext uri="{BB962C8B-B14F-4D97-AF65-F5344CB8AC3E}">
        <p14:creationId xmlns:p14="http://schemas.microsoft.com/office/powerpoint/2010/main" val="2947178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contenido 2"/>
          <p:cNvSpPr>
            <a:spLocks noGrp="1"/>
          </p:cNvSpPr>
          <p:nvPr>
            <p:ph idx="1"/>
          </p:nvPr>
        </p:nvSpPr>
        <p:spPr>
          <a:xfrm>
            <a:off x="2209801" y="877888"/>
            <a:ext cx="7942263" cy="1143000"/>
          </a:xfrm>
        </p:spPr>
        <p:txBody>
          <a:bodyPr>
            <a:normAutofit lnSpcReduction="10000"/>
          </a:bodyPr>
          <a:lstStyle/>
          <a:p>
            <a:pPr marL="0" indent="0" algn="just">
              <a:buNone/>
            </a:pPr>
            <a:r>
              <a:rPr lang="es-CL" altLang="es-CL" sz="1900"/>
              <a:t>Como se puede observar, la publicación del concurso recoge, en parte, el modelo de competencias que el Poder Judicial declara en uso, al estar publicado en Transparencia; Estructura Orgánica; sección “Organización y Funciones”.</a:t>
            </a:r>
          </a:p>
        </p:txBody>
      </p:sp>
      <p:sp>
        <p:nvSpPr>
          <p:cNvPr id="4" name="Título 1"/>
          <p:cNvSpPr>
            <a:spLocks noGrp="1"/>
          </p:cNvSpPr>
          <p:nvPr>
            <p:ph type="title"/>
          </p:nvPr>
        </p:nvSpPr>
        <p:spPr>
          <a:xfrm>
            <a:off x="1636594" y="225426"/>
            <a:ext cx="7772400" cy="652462"/>
          </a:xfrm>
        </p:spPr>
        <p:txBody>
          <a:bodyPr/>
          <a:lstStyle/>
          <a:p>
            <a:pPr eaLnBrk="1" hangingPunct="1">
              <a:defRPr/>
            </a:pPr>
            <a:r>
              <a:rPr lang="es-419" sz="2800" dirty="0" smtClean="0"/>
              <a:t>C</a:t>
            </a:r>
            <a:r>
              <a:rPr lang="x-none" sz="2800" dirty="0" smtClean="0"/>
              <a:t>oncurso </a:t>
            </a:r>
            <a:r>
              <a:rPr lang="x-none" sz="2800" dirty="0"/>
              <a:t>publicado v/s modelo de competencias</a:t>
            </a:r>
          </a:p>
        </p:txBody>
      </p:sp>
      <p:sp>
        <p:nvSpPr>
          <p:cNvPr id="6" name="Marcador de contenido 2"/>
          <p:cNvSpPr txBox="1">
            <a:spLocks/>
          </p:cNvSpPr>
          <p:nvPr/>
        </p:nvSpPr>
        <p:spPr bwMode="auto">
          <a:xfrm>
            <a:off x="2209800" y="2020889"/>
            <a:ext cx="8059738"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lgn="l" rtl="0" eaLnBrk="0" fontAlgn="base" hangingPunct="0">
              <a:lnSpc>
                <a:spcPct val="90000"/>
              </a:lnSpc>
              <a:spcBef>
                <a:spcPts val="1200"/>
              </a:spcBef>
              <a:spcAft>
                <a:spcPct val="0"/>
              </a:spcAft>
              <a:buClr>
                <a:srgbClr val="9E3611"/>
              </a:buClr>
              <a:buSzPct val="85000"/>
              <a:buFont typeface="Wingdings" panose="05000000000000000000" pitchFamily="2" charset="2"/>
              <a:buChar char="§"/>
              <a:defRPr sz="2000" kern="1200">
                <a:solidFill>
                  <a:schemeClr val="tx1"/>
                </a:solidFill>
                <a:latin typeface="+mn-lt"/>
                <a:ea typeface="+mn-ea"/>
                <a:cs typeface="+mn-cs"/>
              </a:defRPr>
            </a:lvl1pPr>
            <a:lvl2pPr marL="457200"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kern="1200">
                <a:solidFill>
                  <a:schemeClr val="tx1"/>
                </a:solidFill>
                <a:latin typeface="+mn-lt"/>
                <a:ea typeface="+mn-ea"/>
                <a:cs typeface="+mn-cs"/>
              </a:defRPr>
            </a:lvl2pPr>
            <a:lvl3pPr marL="730250"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3pPr>
            <a:lvl4pPr marL="1004888"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4pPr>
            <a:lvl5pPr marL="1279525"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defTabSz="914400">
              <a:spcBef>
                <a:spcPts val="600"/>
              </a:spcBef>
              <a:buNone/>
              <a:defRPr/>
            </a:pPr>
            <a:r>
              <a:rPr lang="x-none" sz="1900" dirty="0"/>
              <a:t>La publicación hace mención a las dos competencias que el modelo indica para el cargo, agregando cuatro más y dando la posibilidad de evaluar una séptima, al indicar que “y/o” será incluida en el proceso.</a:t>
            </a:r>
          </a:p>
          <a:p>
            <a:pPr defTabSz="914400">
              <a:spcBef>
                <a:spcPts val="600"/>
              </a:spcBef>
              <a:defRPr/>
            </a:pPr>
            <a:r>
              <a:rPr lang="x-none" sz="1900" dirty="0"/>
              <a:t>Hay coincidencia en “</a:t>
            </a:r>
            <a:r>
              <a:rPr lang="x-none" sz="1900" dirty="0">
                <a:solidFill>
                  <a:srgbClr val="0070C0"/>
                </a:solidFill>
              </a:rPr>
              <a:t>Apoyar y Cooperar</a:t>
            </a:r>
            <a:r>
              <a:rPr lang="x-none" sz="1900" dirty="0"/>
              <a:t>”, considerado en los dos modelos, aunque en la propuesta de la UCV indica “Colaboración” como transversal y “Apoyo a los compañeros” como específica</a:t>
            </a:r>
          </a:p>
          <a:p>
            <a:pPr defTabSz="914400">
              <a:spcBef>
                <a:spcPts val="600"/>
              </a:spcBef>
              <a:defRPr/>
            </a:pPr>
            <a:r>
              <a:rPr lang="x-none" sz="1900" dirty="0"/>
              <a:t>También la hay en “</a:t>
            </a:r>
            <a:r>
              <a:rPr lang="x-none" sz="1900" dirty="0">
                <a:solidFill>
                  <a:schemeClr val="accent2"/>
                </a:solidFill>
              </a:rPr>
              <a:t>Organizar e Implementar</a:t>
            </a:r>
            <a:r>
              <a:rPr lang="x-none" sz="1900" dirty="0"/>
              <a:t>, sin coincidir con la propuesta de la UCV.  Esta última se analizó asociando el cargo al de “Proveedor”, así como al de “administrativo de Atención de Público”.</a:t>
            </a:r>
          </a:p>
          <a:p>
            <a:pPr marL="0" indent="0" defTabSz="914400">
              <a:spcBef>
                <a:spcPts val="600"/>
              </a:spcBef>
              <a:buNone/>
              <a:defRPr/>
            </a:pPr>
            <a:r>
              <a:rPr lang="x-none" sz="1900" dirty="0"/>
              <a:t>Por otra parte, quien postula no tiene modo de saber cuáles son los descriptores y niveles de las competencias esperadas.</a:t>
            </a:r>
          </a:p>
          <a:p>
            <a:pPr marL="0" indent="0" algn="just" defTabSz="914400">
              <a:spcBef>
                <a:spcPts val="600"/>
              </a:spcBef>
              <a:buNone/>
              <a:defRPr/>
            </a:pPr>
            <a:r>
              <a:rPr lang="x-none" sz="1900" b="1" dirty="0"/>
              <a:t>En general, los concursos no recogen las orientaciones de la Dirección Nacional del Servicio Civil</a:t>
            </a:r>
            <a:r>
              <a:rPr lang="x-none" sz="1900" dirty="0"/>
              <a:t>.</a:t>
            </a:r>
          </a:p>
        </p:txBody>
      </p:sp>
    </p:spTree>
    <p:extLst>
      <p:ext uri="{BB962C8B-B14F-4D97-AF65-F5344CB8AC3E}">
        <p14:creationId xmlns:p14="http://schemas.microsoft.com/office/powerpoint/2010/main" val="1893181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987986453"/>
              </p:ext>
            </p:extLst>
          </p:nvPr>
        </p:nvGraphicFramePr>
        <p:xfrm>
          <a:off x="1583142" y="642630"/>
          <a:ext cx="9703557" cy="5480411"/>
        </p:xfrm>
        <a:graphic>
          <a:graphicData uri="http://schemas.openxmlformats.org/drawingml/2006/table">
            <a:tbl>
              <a:tblPr firstRow="1" bandRow="1">
                <a:tableStyleId>{7DF18680-E054-41AD-8BC1-D1AEF772440D}</a:tableStyleId>
              </a:tblPr>
              <a:tblGrid>
                <a:gridCol w="2346828">
                  <a:extLst>
                    <a:ext uri="{9D8B030D-6E8A-4147-A177-3AD203B41FA5}">
                      <a16:colId xmlns:a16="http://schemas.microsoft.com/office/drawing/2014/main" val="20000"/>
                    </a:ext>
                  </a:extLst>
                </a:gridCol>
                <a:gridCol w="4152035">
                  <a:extLst>
                    <a:ext uri="{9D8B030D-6E8A-4147-A177-3AD203B41FA5}">
                      <a16:colId xmlns:a16="http://schemas.microsoft.com/office/drawing/2014/main" val="20001"/>
                    </a:ext>
                  </a:extLst>
                </a:gridCol>
                <a:gridCol w="3204694">
                  <a:extLst>
                    <a:ext uri="{9D8B030D-6E8A-4147-A177-3AD203B41FA5}">
                      <a16:colId xmlns:a16="http://schemas.microsoft.com/office/drawing/2014/main" val="20002"/>
                    </a:ext>
                  </a:extLst>
                </a:gridCol>
              </a:tblGrid>
              <a:tr h="556628">
                <a:tc>
                  <a:txBody>
                    <a:bodyPr/>
                    <a:lstStyle/>
                    <a:p>
                      <a:r>
                        <a:rPr lang="x-none" sz="1600" dirty="0">
                          <a:solidFill>
                            <a:schemeClr val="tx1"/>
                          </a:solidFill>
                        </a:rPr>
                        <a:t>Competencias</a:t>
                      </a:r>
                      <a:r>
                        <a:rPr lang="x-none" sz="1600" baseline="0" dirty="0">
                          <a:solidFill>
                            <a:schemeClr val="tx1"/>
                          </a:solidFill>
                        </a:rPr>
                        <a:t> publicadas</a:t>
                      </a:r>
                      <a:endParaRPr lang="x-none" sz="1600" dirty="0">
                        <a:solidFill>
                          <a:schemeClr val="tx1"/>
                        </a:solidFill>
                      </a:endParaRPr>
                    </a:p>
                  </a:txBody>
                  <a:tcPr marL="91439" marR="91439"/>
                </a:tc>
                <a:tc>
                  <a:txBody>
                    <a:bodyPr/>
                    <a:lstStyle/>
                    <a:p>
                      <a:r>
                        <a:rPr lang="x-none" sz="1600" dirty="0">
                          <a:solidFill>
                            <a:schemeClr val="tx1"/>
                          </a:solidFill>
                        </a:rPr>
                        <a:t>Competencias</a:t>
                      </a:r>
                      <a:r>
                        <a:rPr lang="x-none" sz="1600" baseline="0" dirty="0">
                          <a:solidFill>
                            <a:schemeClr val="tx1"/>
                          </a:solidFill>
                        </a:rPr>
                        <a:t> según modelo del Poder Judicial</a:t>
                      </a:r>
                      <a:endParaRPr lang="x-none" sz="1600" dirty="0">
                        <a:solidFill>
                          <a:schemeClr val="tx1"/>
                        </a:solidFill>
                      </a:endParaRPr>
                    </a:p>
                  </a:txBody>
                  <a:tcPr marL="91439" marR="91439"/>
                </a:tc>
                <a:tc>
                  <a:txBody>
                    <a:bodyPr/>
                    <a:lstStyle/>
                    <a:p>
                      <a:r>
                        <a:rPr lang="x-none" sz="1600" dirty="0">
                          <a:solidFill>
                            <a:schemeClr val="tx1"/>
                          </a:solidFill>
                        </a:rPr>
                        <a:t>Propuesta</a:t>
                      </a:r>
                      <a:r>
                        <a:rPr lang="x-none" sz="1600" baseline="0" dirty="0">
                          <a:solidFill>
                            <a:schemeClr val="tx1"/>
                          </a:solidFill>
                        </a:rPr>
                        <a:t> Universidad Católica de Valparaíso</a:t>
                      </a:r>
                      <a:endParaRPr lang="x-none" sz="1600" dirty="0">
                        <a:solidFill>
                          <a:schemeClr val="tx1"/>
                        </a:solidFill>
                      </a:endParaRPr>
                    </a:p>
                  </a:txBody>
                  <a:tcPr marL="91439" marR="91439"/>
                </a:tc>
                <a:extLst>
                  <a:ext uri="{0D108BD9-81ED-4DB2-BD59-A6C34878D82A}">
                    <a16:rowId xmlns:a16="http://schemas.microsoft.com/office/drawing/2014/main" val="10000"/>
                  </a:ext>
                </a:extLst>
              </a:tr>
              <a:tr h="4901291">
                <a:tc>
                  <a:txBody>
                    <a:bodyPr/>
                    <a:lstStyle/>
                    <a:p>
                      <a:pPr marL="0" indent="0">
                        <a:buFont typeface="Arial" panose="020B0604020202020204" pitchFamily="34" charset="0"/>
                        <a:buNone/>
                      </a:pPr>
                      <a:r>
                        <a:rPr lang="es-CL" sz="1600" kern="1200" dirty="0">
                          <a:effectLst/>
                        </a:rPr>
                        <a:t>“</a:t>
                      </a:r>
                      <a:r>
                        <a:rPr lang="es-ES" sz="1600" dirty="0"/>
                        <a:t>Se evaluarán algunas de las siguientes competencias de acuerdo al perfil de cargo en postulación: </a:t>
                      </a:r>
                    </a:p>
                    <a:p>
                      <a:pPr marL="265113" indent="-265113">
                        <a:buFont typeface="+mj-lt"/>
                        <a:buAutoNum type="arabicPeriod"/>
                      </a:pPr>
                      <a:r>
                        <a:rPr lang="es-ES" sz="1600" dirty="0"/>
                        <a:t>Apoyar y Cooperar; </a:t>
                      </a:r>
                    </a:p>
                    <a:p>
                      <a:pPr marL="265113" indent="-265113">
                        <a:buFont typeface="+mj-lt"/>
                        <a:buAutoNum type="arabicPeriod"/>
                      </a:pPr>
                      <a:r>
                        <a:rPr lang="es-ES" sz="1600" kern="1200" dirty="0"/>
                        <a:t>Organizar</a:t>
                      </a:r>
                      <a:r>
                        <a:rPr lang="es-ES" sz="1600" dirty="0"/>
                        <a:t> e Implementar;</a:t>
                      </a:r>
                    </a:p>
                    <a:p>
                      <a:pPr marL="265113" indent="-265113">
                        <a:buFont typeface="+mj-lt"/>
                        <a:buAutoNum type="arabicPeriod"/>
                      </a:pPr>
                      <a:r>
                        <a:rPr lang="es-ES" sz="1500" dirty="0"/>
                        <a:t>Apego a Normas y Procedimientos, </a:t>
                      </a:r>
                    </a:p>
                    <a:p>
                      <a:pPr marL="265113" indent="-265113">
                        <a:buFont typeface="+mj-lt"/>
                        <a:buAutoNum type="arabicPeriod"/>
                      </a:pPr>
                      <a:r>
                        <a:rPr lang="es-ES" sz="1500" dirty="0"/>
                        <a:t>Orientación al Servicio; </a:t>
                      </a:r>
                    </a:p>
                    <a:p>
                      <a:pPr marL="265113" indent="-265113">
                        <a:buFont typeface="+mj-lt"/>
                        <a:buAutoNum type="arabicPeriod"/>
                      </a:pPr>
                      <a:r>
                        <a:rPr lang="es-ES" sz="1500" dirty="0"/>
                        <a:t>Trabajo en Equipo; </a:t>
                      </a:r>
                    </a:p>
                    <a:p>
                      <a:pPr marL="265113" indent="-265113">
                        <a:buFont typeface="+mj-lt"/>
                        <a:buAutoNum type="arabicPeriod"/>
                      </a:pPr>
                      <a:r>
                        <a:rPr lang="es-ES" sz="1500" dirty="0"/>
                        <a:t>Interactuar y Presentar y/o</a:t>
                      </a:r>
                    </a:p>
                    <a:p>
                      <a:pPr marL="265113" indent="-265113">
                        <a:buFont typeface="+mj-lt"/>
                        <a:buAutoNum type="arabicPeriod"/>
                      </a:pPr>
                      <a:r>
                        <a:rPr lang="es-ES" sz="1500" dirty="0"/>
                        <a:t>Analizar e Interpretar</a:t>
                      </a:r>
                      <a:endParaRPr lang="x-none" sz="1500" dirty="0"/>
                    </a:p>
                  </a:txBody>
                  <a:tcPr marL="91439" marR="91439"/>
                </a:tc>
                <a:tc>
                  <a:txBody>
                    <a:bodyPr/>
                    <a:lstStyle/>
                    <a:p>
                      <a:pPr marL="0" indent="0">
                        <a:buFont typeface="+mj-lt"/>
                        <a:buNone/>
                      </a:pPr>
                      <a:r>
                        <a:rPr lang="x-none" sz="1600" dirty="0"/>
                        <a:t>Dos competencias</a:t>
                      </a:r>
                      <a:r>
                        <a:rPr lang="x-none" sz="1600" baseline="0" dirty="0"/>
                        <a:t> asociadas al r</a:t>
                      </a:r>
                      <a:r>
                        <a:rPr lang="x-none" sz="1600" dirty="0"/>
                        <a:t>ol de Proveedor:</a:t>
                      </a:r>
                    </a:p>
                    <a:p>
                      <a:pPr marL="265113" indent="-265113">
                        <a:buFont typeface="+mj-lt"/>
                        <a:buAutoNum type="arabicPeriod"/>
                      </a:pPr>
                      <a:r>
                        <a:rPr lang="x-none" sz="1600" kern="1200" baseline="0" dirty="0"/>
                        <a:t>Apoyar y Cooperar </a:t>
                      </a:r>
                      <a:r>
                        <a:rPr lang="x-none" sz="1600" baseline="0" dirty="0"/>
                        <a:t>(nivel 2)</a:t>
                      </a:r>
                    </a:p>
                    <a:p>
                      <a:pPr marL="88900" indent="0">
                        <a:buFont typeface="Arial" panose="020B0604020202020204" pitchFamily="34" charset="0"/>
                        <a:buNone/>
                      </a:pPr>
                      <a:r>
                        <a:rPr lang="x-none" sz="1500" u="sng" kern="1200" dirty="0"/>
                        <a:t>Valores y Creencias</a:t>
                      </a:r>
                      <a:r>
                        <a:rPr lang="x-none" sz="1500" kern="1200" dirty="0"/>
                        <a:t>:</a:t>
                      </a:r>
                    </a:p>
                    <a:p>
                      <a:pPr marL="176213" indent="-176213">
                        <a:buFont typeface="Arial" panose="020B0604020202020204" pitchFamily="34" charset="0"/>
                        <a:buChar char="•"/>
                      </a:pPr>
                      <a:r>
                        <a:rPr lang="x-none" sz="1500" kern="1200" dirty="0"/>
                        <a:t>Las relaciones interpersonales facilitan el acceso a información con otras áreas y organizaciones. </a:t>
                      </a:r>
                    </a:p>
                    <a:p>
                      <a:pPr marL="176213" indent="-176213">
                        <a:buFont typeface="Arial" panose="020B0604020202020204" pitchFamily="34" charset="0"/>
                        <a:buChar char="•"/>
                      </a:pPr>
                      <a:r>
                        <a:rPr lang="x-none" sz="1500" kern="1200" dirty="0"/>
                        <a:t>Es mejor preguntar si no sabe</a:t>
                      </a:r>
                    </a:p>
                    <a:p>
                      <a:pPr marL="176213" indent="-176213">
                        <a:buFont typeface="Arial" panose="020B0604020202020204" pitchFamily="34" charset="0"/>
                        <a:buChar char="•"/>
                      </a:pPr>
                      <a:endParaRPr lang="x-none" sz="400" kern="1200" dirty="0"/>
                    </a:p>
                    <a:p>
                      <a:pPr marL="265113" indent="-265113">
                        <a:buFont typeface="+mj-lt"/>
                        <a:buAutoNum type="arabicPeriod" startAt="2"/>
                        <a:tabLst>
                          <a:tab pos="3230563" algn="l"/>
                        </a:tabLst>
                      </a:pPr>
                      <a:r>
                        <a:rPr lang="es-ES" sz="1600" kern="1200" dirty="0"/>
                        <a:t>Organizar</a:t>
                      </a:r>
                      <a:r>
                        <a:rPr lang="es-ES" sz="1600" dirty="0"/>
                        <a:t> e Implementar </a:t>
                      </a:r>
                      <a:r>
                        <a:rPr lang="x-none" sz="1600" baseline="0" dirty="0"/>
                        <a:t>(N. 2)</a:t>
                      </a:r>
                    </a:p>
                    <a:p>
                      <a:pPr marL="889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x-none" sz="1500" u="sng" kern="1200" dirty="0"/>
                        <a:t>Valores y Creencias</a:t>
                      </a:r>
                      <a:r>
                        <a:rPr lang="x-none" sz="1500" kern="1200" dirty="0"/>
                        <a:t>:</a:t>
                      </a:r>
                    </a:p>
                    <a:p>
                      <a:pPr marL="285750" indent="-285750">
                        <a:buFont typeface="Arial" panose="020B0604020202020204" pitchFamily="34" charset="0"/>
                        <a:buChar char="•"/>
                      </a:pPr>
                      <a:r>
                        <a:rPr lang="x-none" sz="1500" baseline="0" dirty="0"/>
                        <a:t>Es necesario entender tanto su unidad como la organización. </a:t>
                      </a:r>
                    </a:p>
                    <a:p>
                      <a:pPr marL="285750" indent="-285750">
                        <a:buFont typeface="Arial" panose="020B0604020202020204" pitchFamily="34" charset="0"/>
                        <a:buChar char="•"/>
                      </a:pPr>
                      <a:r>
                        <a:rPr lang="x-none" sz="1500" baseline="0" dirty="0"/>
                        <a:t>Es importante tener la formación y el conocimiento para desempeñarse adecuadamente </a:t>
                      </a:r>
                    </a:p>
                    <a:p>
                      <a:pPr marL="285750" indent="-285750">
                        <a:buFont typeface="Arial" panose="020B0604020202020204" pitchFamily="34" charset="0"/>
                        <a:buChar char="•"/>
                      </a:pPr>
                      <a:r>
                        <a:rPr lang="x-none" sz="1500" baseline="0" dirty="0"/>
                        <a:t>Es parte de su rol corroborar la calidad y exactitud de la información entregada a los usuarios. </a:t>
                      </a:r>
                    </a:p>
                    <a:p>
                      <a:pPr marL="88900" indent="0">
                        <a:buFont typeface="Arial" panose="020B0604020202020204" pitchFamily="34" charset="0"/>
                        <a:buNone/>
                      </a:pPr>
                      <a:r>
                        <a:rPr lang="x-none" sz="1500" u="sng" baseline="0" dirty="0"/>
                        <a:t>Características Personales</a:t>
                      </a:r>
                      <a:r>
                        <a:rPr lang="x-none" sz="1500" baseline="0" dirty="0"/>
                        <a:t>: </a:t>
                      </a:r>
                    </a:p>
                    <a:p>
                      <a:pPr marL="285750" indent="-285750">
                        <a:buFont typeface="Arial" panose="020B0604020202020204" pitchFamily="34" charset="0"/>
                        <a:buChar char="•"/>
                      </a:pPr>
                      <a:r>
                        <a:rPr lang="x-none" sz="1500" baseline="0" dirty="0"/>
                        <a:t>Capacidad de priorizar </a:t>
                      </a:r>
                    </a:p>
                  </a:txBody>
                  <a:tcPr marL="91439" marR="91439"/>
                </a:tc>
                <a:tc>
                  <a:txBody>
                    <a:bodyPr/>
                    <a:lstStyle/>
                    <a:p>
                      <a:r>
                        <a:rPr lang="x-none" sz="1600" dirty="0"/>
                        <a:t>Competencias transversales:</a:t>
                      </a:r>
                      <a:r>
                        <a:rPr lang="x-none" sz="1600" baseline="0" dirty="0"/>
                        <a:t> </a:t>
                      </a:r>
                      <a:endParaRPr lang="x-none" sz="1600" dirty="0"/>
                    </a:p>
                    <a:p>
                      <a:pPr marL="342900" indent="-342900">
                        <a:buFont typeface="+mj-lt"/>
                        <a:buAutoNum type="arabicPeriod"/>
                      </a:pPr>
                      <a:r>
                        <a:rPr lang="x-none" sz="1400" dirty="0"/>
                        <a:t>Colaboración (nivel 2). </a:t>
                      </a:r>
                    </a:p>
                    <a:p>
                      <a:pPr marL="342900" indent="-342900">
                        <a:buFont typeface="+mj-lt"/>
                        <a:buAutoNum type="arabicPeriod"/>
                      </a:pPr>
                      <a:r>
                        <a:rPr lang="x-none" sz="1400" dirty="0"/>
                        <a:t>Conciencia organizacional (nivel 1) </a:t>
                      </a:r>
                    </a:p>
                    <a:p>
                      <a:pPr marL="342900" indent="-342900">
                        <a:buFont typeface="+mj-lt"/>
                        <a:buAutoNum type="arabicPeriod"/>
                      </a:pPr>
                      <a:r>
                        <a:rPr lang="x-none" sz="1400" dirty="0"/>
                        <a:t>Integridad (sin nivel) </a:t>
                      </a:r>
                    </a:p>
                    <a:p>
                      <a:pPr marL="342900" indent="-342900">
                        <a:buFont typeface="+mj-lt"/>
                        <a:buAutoNum type="arabicPeriod"/>
                      </a:pPr>
                      <a:r>
                        <a:rPr lang="x-none" sz="1400" dirty="0"/>
                        <a:t>Perseverancia (nivel 3) </a:t>
                      </a:r>
                    </a:p>
                    <a:p>
                      <a:endParaRPr lang="x-none" sz="1400" dirty="0"/>
                    </a:p>
                    <a:p>
                      <a:r>
                        <a:rPr lang="x-none" sz="1600" dirty="0"/>
                        <a:t>Competencias específicas:</a:t>
                      </a:r>
                    </a:p>
                    <a:p>
                      <a:r>
                        <a:rPr lang="x-none" sz="1600" dirty="0"/>
                        <a:t>Para</a:t>
                      </a:r>
                      <a:r>
                        <a:rPr lang="x-none" sz="1600" baseline="0" dirty="0"/>
                        <a:t> cargo:</a:t>
                      </a:r>
                      <a:r>
                        <a:rPr lang="x-none" sz="1600" dirty="0"/>
                        <a:t> </a:t>
                      </a:r>
                      <a:r>
                        <a:rPr lang="x-none" sz="1600" u="sng" dirty="0"/>
                        <a:t>Proveedor</a:t>
                      </a:r>
                      <a:r>
                        <a:rPr lang="x-none" sz="1600" dirty="0"/>
                        <a:t>:</a:t>
                      </a:r>
                    </a:p>
                    <a:p>
                      <a:pPr marL="176213" indent="-176213">
                        <a:buFont typeface="+mj-lt"/>
                        <a:buAutoNum type="arabicPeriod"/>
                      </a:pPr>
                      <a:r>
                        <a:rPr lang="x-none" sz="1400" dirty="0"/>
                        <a:t>Apoyo a los compañeros (N.1) </a:t>
                      </a:r>
                    </a:p>
                    <a:p>
                      <a:pPr marL="176213" indent="-176213">
                        <a:buFont typeface="+mj-lt"/>
                        <a:buAutoNum type="arabicPeriod"/>
                      </a:pPr>
                      <a:r>
                        <a:rPr lang="x-none" sz="1400" dirty="0"/>
                        <a:t>Autocontrol (nivel 2)</a:t>
                      </a:r>
                    </a:p>
                    <a:p>
                      <a:pPr marL="176213" indent="-176213">
                        <a:buFont typeface="+mj-lt"/>
                        <a:buAutoNum type="arabicPeriod"/>
                      </a:pPr>
                      <a:r>
                        <a:rPr lang="x-none" sz="1400" dirty="0"/>
                        <a:t>Calidad del Trabajo (Nivel 1)</a:t>
                      </a:r>
                    </a:p>
                    <a:p>
                      <a:pPr marL="0" indent="0">
                        <a:buFont typeface="+mj-lt"/>
                        <a:buNone/>
                      </a:pPr>
                      <a:endParaRPr lang="x-none" sz="400" dirty="0"/>
                    </a:p>
                    <a:p>
                      <a:pPr marL="0" indent="0">
                        <a:buFont typeface="+mj-lt"/>
                        <a:buNone/>
                      </a:pPr>
                      <a:r>
                        <a:rPr lang="x-none" sz="1600" dirty="0"/>
                        <a:t>Para cargo:</a:t>
                      </a:r>
                      <a:r>
                        <a:rPr lang="x-none" sz="1600" baseline="0" dirty="0"/>
                        <a:t> </a:t>
                      </a:r>
                      <a:r>
                        <a:rPr lang="x-none" sz="1600" u="sng" dirty="0"/>
                        <a:t>Administrativo </a:t>
                      </a:r>
                    </a:p>
                    <a:p>
                      <a:pPr marL="0" indent="0">
                        <a:buFont typeface="+mj-lt"/>
                        <a:buNone/>
                      </a:pPr>
                      <a:r>
                        <a:rPr lang="x-none" sz="1600" u="sng" dirty="0"/>
                        <a:t>Atención</a:t>
                      </a:r>
                      <a:r>
                        <a:rPr lang="x-none" sz="1600" u="sng" baseline="0" dirty="0"/>
                        <a:t> de Público</a:t>
                      </a:r>
                      <a:r>
                        <a:rPr lang="x-none" sz="1600" u="sng" dirty="0"/>
                        <a:t> </a:t>
                      </a:r>
                    </a:p>
                    <a:p>
                      <a:pPr marL="176213" indent="-176213">
                        <a:buFont typeface="+mj-lt"/>
                        <a:buAutoNum type="arabicPeriod"/>
                      </a:pPr>
                      <a:r>
                        <a:rPr lang="x-none" sz="1400" dirty="0"/>
                        <a:t>Apoyo a los compañeros (nivel1) </a:t>
                      </a:r>
                    </a:p>
                    <a:p>
                      <a:pPr marL="176213" indent="-176213">
                        <a:buFont typeface="+mj-lt"/>
                        <a:buAutoNum type="arabicPeriod"/>
                      </a:pPr>
                      <a:r>
                        <a:rPr lang="x-none" sz="1400" dirty="0"/>
                        <a:t>Autocontrol (nivel 2)</a:t>
                      </a:r>
                    </a:p>
                    <a:p>
                      <a:pPr marL="176213" indent="-176213">
                        <a:buFont typeface="+mj-lt"/>
                        <a:buAutoNum type="arabicPeriod"/>
                      </a:pPr>
                      <a:r>
                        <a:rPr lang="x-none" sz="1400" dirty="0"/>
                        <a:t>Orientación al</a:t>
                      </a:r>
                      <a:r>
                        <a:rPr lang="x-none" sz="1400" baseline="0" dirty="0"/>
                        <a:t> cliente</a:t>
                      </a:r>
                      <a:r>
                        <a:rPr lang="x-none" sz="1400" dirty="0"/>
                        <a:t> (N. 2)</a:t>
                      </a:r>
                    </a:p>
                    <a:p>
                      <a:pPr marL="176213" marR="0" lvl="0" indent="-176213" algn="l" defTabSz="914400" rtl="0" eaLnBrk="1" fontAlgn="auto" latinLnBrk="0" hangingPunct="1">
                        <a:lnSpc>
                          <a:spcPct val="100000"/>
                        </a:lnSpc>
                        <a:spcBef>
                          <a:spcPts val="0"/>
                        </a:spcBef>
                        <a:spcAft>
                          <a:spcPts val="0"/>
                        </a:spcAft>
                        <a:buClrTx/>
                        <a:buSzTx/>
                        <a:buFont typeface="+mj-lt"/>
                        <a:buAutoNum type="arabicPeriod"/>
                        <a:tabLst/>
                        <a:defRPr/>
                      </a:pPr>
                      <a:r>
                        <a:rPr lang="x-none" sz="1400" dirty="0"/>
                        <a:t>Preocupación por el orden (Nivel 1) </a:t>
                      </a:r>
                    </a:p>
                  </a:txBody>
                  <a:tcPr marL="91439" marR="91439"/>
                </a:tc>
                <a:extLst>
                  <a:ext uri="{0D108BD9-81ED-4DB2-BD59-A6C34878D82A}">
                    <a16:rowId xmlns:a16="http://schemas.microsoft.com/office/drawing/2014/main" val="10001"/>
                  </a:ext>
                </a:extLst>
              </a:tr>
            </a:tbl>
          </a:graphicData>
        </a:graphic>
      </p:graphicFrame>
      <p:sp>
        <p:nvSpPr>
          <p:cNvPr id="5" name="Título 1"/>
          <p:cNvSpPr>
            <a:spLocks noGrp="1"/>
          </p:cNvSpPr>
          <p:nvPr>
            <p:ph type="title"/>
          </p:nvPr>
        </p:nvSpPr>
        <p:spPr>
          <a:xfrm>
            <a:off x="966100" y="140010"/>
            <a:ext cx="7772400" cy="371475"/>
          </a:xfrm>
        </p:spPr>
        <p:txBody>
          <a:bodyPr>
            <a:normAutofit fontScale="90000"/>
          </a:bodyPr>
          <a:lstStyle/>
          <a:p>
            <a:pPr eaLnBrk="1" hangingPunct="1">
              <a:defRPr/>
            </a:pPr>
            <a:r>
              <a:rPr lang="es-419" sz="2800" dirty="0"/>
              <a:t>C</a:t>
            </a:r>
            <a:r>
              <a:rPr lang="x-none" sz="2800" dirty="0" smtClean="0"/>
              <a:t>oncurso </a:t>
            </a:r>
            <a:r>
              <a:rPr lang="x-none" sz="2800" dirty="0"/>
              <a:t>publicado v/s modelo de competencias</a:t>
            </a:r>
          </a:p>
        </p:txBody>
      </p:sp>
    </p:spTree>
    <p:extLst>
      <p:ext uri="{BB962C8B-B14F-4D97-AF65-F5344CB8AC3E}">
        <p14:creationId xmlns:p14="http://schemas.microsoft.com/office/powerpoint/2010/main" val="3248108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ángulo 1"/>
          <p:cNvSpPr>
            <a:spLocks noChangeArrowheads="1"/>
          </p:cNvSpPr>
          <p:nvPr/>
        </p:nvSpPr>
        <p:spPr bwMode="auto">
          <a:xfrm>
            <a:off x="2217175" y="1087302"/>
            <a:ext cx="7964129" cy="401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1000"/>
              </a:spcAft>
              <a:defRPr/>
            </a:pPr>
            <a:r>
              <a:rPr lang="es-ES" altLang="x-none" sz="1900" dirty="0" smtClean="0">
                <a:latin typeface="+mn-lt"/>
              </a:rPr>
              <a:t>Tomando </a:t>
            </a:r>
            <a:r>
              <a:rPr lang="es-ES" altLang="x-none" sz="1900" dirty="0">
                <a:latin typeface="+mn-lt"/>
              </a:rPr>
              <a:t>como experiencias positivas los procesos de traspaso aplicados en la Reforma de Familia y en la Reforma Laboral:</a:t>
            </a:r>
          </a:p>
          <a:p>
            <a:pPr marL="457200" indent="-457200" algn="just">
              <a:lnSpc>
                <a:spcPct val="115000"/>
              </a:lnSpc>
              <a:spcAft>
                <a:spcPts val="1000"/>
              </a:spcAft>
              <a:buFont typeface="+mj-lt"/>
              <a:buAutoNum type="arabicPeriod"/>
              <a:defRPr/>
            </a:pPr>
            <a:r>
              <a:rPr lang="es-ES" altLang="x-none" sz="1900" dirty="0">
                <a:latin typeface="+mn-lt"/>
              </a:rPr>
              <a:t>Si se aplicara un examen habilitante </a:t>
            </a:r>
            <a:r>
              <a:rPr lang="es-ES" altLang="x-none" sz="1900" b="1" dirty="0">
                <a:latin typeface="+mn-lt"/>
              </a:rPr>
              <a:t>no es aceptable en modo alguno que tenga carácter reprobatorio</a:t>
            </a:r>
            <a:r>
              <a:rPr lang="es-ES" altLang="x-none" sz="1900" dirty="0">
                <a:latin typeface="+mn-lt"/>
              </a:rPr>
              <a:t>, como ocurrió en la Reforma Penal,  en el contexto de extraer aspectos positivos de las llamadas lecciones aprendidas, el resultado de un examen de conocimientos solo debe ser un factor más a considerar en la formación de un listado de prelación, para ejercer la opción de incorporarse a los nuevos cargos.  </a:t>
            </a:r>
          </a:p>
          <a:p>
            <a:pPr marL="457200" indent="-457200" algn="just">
              <a:lnSpc>
                <a:spcPct val="115000"/>
              </a:lnSpc>
              <a:spcAft>
                <a:spcPts val="1000"/>
              </a:spcAft>
              <a:buFont typeface="+mj-lt"/>
              <a:buAutoNum type="arabicPeriod"/>
              <a:defRPr/>
            </a:pPr>
            <a:r>
              <a:rPr lang="es-ES" altLang="x-none" sz="1900" dirty="0">
                <a:latin typeface="+mn-lt"/>
              </a:rPr>
              <a:t>Para el examen de conocimientos, se considera recomendable </a:t>
            </a:r>
            <a:r>
              <a:rPr lang="es-ES" altLang="x-none" sz="1900" b="1" dirty="0">
                <a:latin typeface="+mn-lt"/>
              </a:rPr>
              <a:t>obtener la elaboración de un manual sobre los elementos prácticos del nuevo sistema</a:t>
            </a:r>
            <a:r>
              <a:rPr lang="es-ES" altLang="x-none" sz="1900" dirty="0">
                <a:latin typeface="+mn-lt"/>
              </a:rPr>
              <a:t>. </a:t>
            </a:r>
          </a:p>
        </p:txBody>
      </p:sp>
      <p:sp>
        <p:nvSpPr>
          <p:cNvPr id="3" name="Rectángulo 1"/>
          <p:cNvSpPr>
            <a:spLocks noChangeArrowheads="1"/>
          </p:cNvSpPr>
          <p:nvPr/>
        </p:nvSpPr>
        <p:spPr bwMode="auto">
          <a:xfrm>
            <a:off x="1764893" y="406533"/>
            <a:ext cx="7964129" cy="530594"/>
          </a:xfrm>
          <a:prstGeom prst="rect">
            <a:avLst/>
          </a:prstGeom>
          <a:ln>
            <a:solidFill>
              <a:schemeClr val="tx2"/>
            </a:solidFill>
          </a:ln>
          <a:extLst/>
        </p:spPr>
        <p:txBody>
          <a:bodyPr vert="horz" lIns="91440" tIns="45720" rIns="91440" bIns="45720" rtlCol="0" anchor="ctr" anchorCtr="0">
            <a:normAutofit/>
          </a:bodyPr>
          <a:lstStyle/>
          <a:p>
            <a:pPr defTabSz="914400">
              <a:lnSpc>
                <a:spcPct val="89000"/>
              </a:lnSpc>
              <a:spcBef>
                <a:spcPct val="0"/>
              </a:spcBef>
            </a:pPr>
            <a:r>
              <a:rPr lang="es-ES" altLang="x-none" sz="3200" dirty="0" smtClean="0">
                <a:latin typeface="+mj-lt"/>
                <a:ea typeface="+mj-ea"/>
                <a:cs typeface="+mj-cs"/>
              </a:rPr>
              <a:t>2. Examen </a:t>
            </a:r>
            <a:r>
              <a:rPr lang="es-ES" altLang="x-none" sz="3200" dirty="0">
                <a:latin typeface="+mj-lt"/>
                <a:ea typeface="+mj-ea"/>
                <a:cs typeface="+mj-cs"/>
              </a:rPr>
              <a:t>para Listado de Prelación</a:t>
            </a:r>
            <a:endParaRPr lang="es-CL" altLang="x-none" sz="3200" dirty="0">
              <a:latin typeface="+mj-lt"/>
              <a:ea typeface="+mj-ea"/>
              <a:cs typeface="+mj-cs"/>
            </a:endParaRPr>
          </a:p>
        </p:txBody>
      </p:sp>
    </p:spTree>
    <p:extLst>
      <p:ext uri="{BB962C8B-B14F-4D97-AF65-F5344CB8AC3E}">
        <p14:creationId xmlns:p14="http://schemas.microsoft.com/office/powerpoint/2010/main" val="2131615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ángulo 1"/>
          <p:cNvSpPr>
            <a:spLocks noChangeArrowheads="1"/>
          </p:cNvSpPr>
          <p:nvPr/>
        </p:nvSpPr>
        <p:spPr bwMode="auto">
          <a:xfrm>
            <a:off x="1922464" y="222250"/>
            <a:ext cx="8435975" cy="603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1000"/>
              </a:spcAft>
              <a:defRPr/>
            </a:pPr>
            <a:r>
              <a:rPr lang="es-ES" altLang="x-none" sz="2400" dirty="0">
                <a:solidFill>
                  <a:schemeClr val="tx1">
                    <a:lumMod val="50000"/>
                    <a:lumOff val="50000"/>
                  </a:schemeClr>
                </a:solidFill>
              </a:rPr>
              <a:t>Examen para Listado de Prelación</a:t>
            </a:r>
            <a:endParaRPr lang="es-CL" altLang="x-none" sz="2400" dirty="0">
              <a:solidFill>
                <a:schemeClr val="tx1">
                  <a:lumMod val="50000"/>
                  <a:lumOff val="50000"/>
                </a:schemeClr>
              </a:solidFill>
            </a:endParaRPr>
          </a:p>
          <a:p>
            <a:pPr marL="457200" indent="-457200" algn="just">
              <a:lnSpc>
                <a:spcPct val="115000"/>
              </a:lnSpc>
              <a:spcAft>
                <a:spcPts val="1000"/>
              </a:spcAft>
              <a:buFont typeface="+mj-lt"/>
              <a:buAutoNum type="arabicPeriod" startAt="3"/>
              <a:defRPr/>
            </a:pPr>
            <a:r>
              <a:rPr lang="es-ES" altLang="x-none" sz="1900" dirty="0" smtClean="0">
                <a:latin typeface="+mn-lt"/>
              </a:rPr>
              <a:t>En </a:t>
            </a:r>
            <a:r>
              <a:rPr lang="es-ES" altLang="x-none" sz="1900" dirty="0">
                <a:latin typeface="+mn-lt"/>
              </a:rPr>
              <a:t>cuanto a las preguntas del examen, </a:t>
            </a:r>
            <a:r>
              <a:rPr lang="es-ES" altLang="x-none" sz="1900" b="1" dirty="0">
                <a:latin typeface="+mn-lt"/>
              </a:rPr>
              <a:t>sólo podrán ser extraídas del manual confeccionado para tales efectos</a:t>
            </a:r>
            <a:r>
              <a:rPr lang="es-ES" altLang="x-none" sz="1900" dirty="0">
                <a:latin typeface="+mn-lt"/>
              </a:rPr>
              <a:t>, siendo éstas orientadas al perfil de los cargos de empleados. Claramente, excluyendo aquellas propias de la función jurisdiccional</a:t>
            </a:r>
            <a:endParaRPr lang="es-CL" altLang="x-none" sz="1900" dirty="0">
              <a:latin typeface="+mn-lt"/>
            </a:endParaRPr>
          </a:p>
          <a:p>
            <a:pPr marL="457200" indent="-457200" algn="just">
              <a:lnSpc>
                <a:spcPct val="115000"/>
              </a:lnSpc>
              <a:spcAft>
                <a:spcPts val="1000"/>
              </a:spcAft>
              <a:buFont typeface="+mj-lt"/>
              <a:buAutoNum type="arabicPeriod" startAt="4"/>
              <a:defRPr/>
            </a:pPr>
            <a:r>
              <a:rPr lang="es-ES" altLang="x-none" sz="1900" dirty="0">
                <a:latin typeface="+mn-lt"/>
              </a:rPr>
              <a:t>Además se considera recomendable elaborar al menos dos cuestionarios, considerando que de acuerdo a sus cargos y grados de la E.S.P.E., no todos los empleados cumplen funciones con el mismo nivel de complejidad. Por lo tanto, el examen debe contemplar esta diferencia, y aplicarse separando a los funcionarios en dos grupos </a:t>
            </a:r>
            <a:r>
              <a:rPr lang="es-ES" altLang="x-none" sz="1900" b="1" dirty="0">
                <a:latin typeface="+mn-lt"/>
              </a:rPr>
              <a:t>considerando las características propias de sus funciones</a:t>
            </a:r>
            <a:r>
              <a:rPr lang="es-ES" altLang="x-none" sz="1900" dirty="0">
                <a:latin typeface="+mn-lt"/>
              </a:rPr>
              <a:t>.  </a:t>
            </a:r>
          </a:p>
          <a:p>
            <a:pPr marL="457200" indent="-457200" algn="just">
              <a:lnSpc>
                <a:spcPct val="115000"/>
              </a:lnSpc>
              <a:spcAft>
                <a:spcPts val="1000"/>
              </a:spcAft>
              <a:buFont typeface="+mj-lt"/>
              <a:buAutoNum type="arabicPeriod" startAt="5"/>
              <a:defRPr/>
            </a:pPr>
            <a:r>
              <a:rPr lang="es-ES" altLang="x-none" sz="1900" dirty="0">
                <a:latin typeface="+mn-lt"/>
              </a:rPr>
              <a:t>En el procedimiento descrito también sería altamente positivo, </a:t>
            </a:r>
            <a:r>
              <a:rPr lang="es-ES" altLang="x-none" sz="1900" b="1" dirty="0">
                <a:latin typeface="+mn-lt"/>
              </a:rPr>
              <a:t>incorporar condiciones que permitan la reconversión </a:t>
            </a:r>
            <a:r>
              <a:rPr lang="es-ES" altLang="x-none" sz="1900" dirty="0">
                <a:latin typeface="+mn-lt"/>
              </a:rPr>
              <a:t>o habilitación para aquellos funcionarios que puedan ser destinados a otros tribunales reformados, o a tareas específicas en unidades de apoyo o a cargos del cierre de causas antiguas.</a:t>
            </a:r>
            <a:endParaRPr lang="es-CL" altLang="x-none" sz="1900" dirty="0">
              <a:latin typeface="+mn-lt"/>
            </a:endParaRPr>
          </a:p>
        </p:txBody>
      </p:sp>
    </p:spTree>
    <p:extLst>
      <p:ext uri="{BB962C8B-B14F-4D97-AF65-F5344CB8AC3E}">
        <p14:creationId xmlns:p14="http://schemas.microsoft.com/office/powerpoint/2010/main" val="3820347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ángulo 1"/>
          <p:cNvSpPr>
            <a:spLocks noChangeArrowheads="1"/>
          </p:cNvSpPr>
          <p:nvPr/>
        </p:nvSpPr>
        <p:spPr bwMode="auto">
          <a:xfrm>
            <a:off x="2505075" y="1263650"/>
            <a:ext cx="7181850" cy="257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1000"/>
              </a:spcAft>
              <a:defRPr/>
            </a:pPr>
            <a:r>
              <a:rPr lang="es-ES" altLang="x-none" sz="1900" dirty="0">
                <a:latin typeface="+mn-lt"/>
              </a:rPr>
              <a:t>El personal adscrito es aquel que no obtiene un cargo titular en los nuevos tribunales, en iguales condiciones que tenía en el tribunal no reformado. </a:t>
            </a:r>
            <a:endParaRPr lang="es-CL" altLang="x-none" sz="1900" dirty="0">
              <a:latin typeface="+mn-lt"/>
            </a:endParaRPr>
          </a:p>
          <a:p>
            <a:pPr algn="just">
              <a:lnSpc>
                <a:spcPct val="115000"/>
              </a:lnSpc>
              <a:spcAft>
                <a:spcPts val="1000"/>
              </a:spcAft>
              <a:defRPr/>
            </a:pPr>
            <a:r>
              <a:rPr lang="es-ES" altLang="x-none" sz="1900" dirty="0">
                <a:latin typeface="+mn-lt"/>
              </a:rPr>
              <a:t>En esos casos, la ley crea especialmente un cargo para mantener las condiciones laborales del funcionario, plaza que se extingue una vez que el funcionario deja el cargo por cualquier causa. Esta modalidad se utilizó especialmente en la reforma de familia.</a:t>
            </a:r>
            <a:endParaRPr lang="es-CL" altLang="x-none" sz="1900" dirty="0">
              <a:latin typeface="+mn-lt"/>
            </a:endParaRPr>
          </a:p>
        </p:txBody>
      </p:sp>
      <p:sp>
        <p:nvSpPr>
          <p:cNvPr id="2" name="Título 1"/>
          <p:cNvSpPr>
            <a:spLocks noGrp="1"/>
          </p:cNvSpPr>
          <p:nvPr>
            <p:ph type="title"/>
          </p:nvPr>
        </p:nvSpPr>
        <p:spPr>
          <a:xfrm>
            <a:off x="2018071" y="346588"/>
            <a:ext cx="7772400" cy="811161"/>
          </a:xfrm>
          <a:ln>
            <a:solidFill>
              <a:schemeClr val="tx2"/>
            </a:solidFill>
          </a:ln>
        </p:spPr>
        <p:txBody>
          <a:bodyPr vert="horz" lIns="91440" tIns="45720" rIns="91440" bIns="45720" rtlCol="0" anchor="ctr" anchorCtr="0">
            <a:normAutofit/>
          </a:bodyPr>
          <a:lstStyle/>
          <a:p>
            <a:r>
              <a:rPr lang="es-419" sz="3200" dirty="0" smtClean="0"/>
              <a:t>3. </a:t>
            </a:r>
            <a:r>
              <a:rPr lang="x-none" sz="3200" dirty="0" smtClean="0"/>
              <a:t>Traspaso </a:t>
            </a:r>
            <a:r>
              <a:rPr lang="es-419" sz="3200" dirty="0"/>
              <a:t>d</a:t>
            </a:r>
            <a:r>
              <a:rPr lang="x-none" sz="3200" dirty="0"/>
              <a:t>el Personal “Adscrito”</a:t>
            </a:r>
            <a:endParaRPr lang="x-none" sz="3200" dirty="0"/>
          </a:p>
        </p:txBody>
      </p:sp>
    </p:spTree>
    <p:extLst>
      <p:ext uri="{BB962C8B-B14F-4D97-AF65-F5344CB8AC3E}">
        <p14:creationId xmlns:p14="http://schemas.microsoft.com/office/powerpoint/2010/main" val="1756598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46664" y="1393662"/>
            <a:ext cx="9092235" cy="4476196"/>
          </a:xfrm>
        </p:spPr>
        <p:txBody>
          <a:bodyPr>
            <a:normAutofit lnSpcReduction="10000"/>
          </a:bodyPr>
          <a:lstStyle/>
          <a:p>
            <a:pPr marL="342900" indent="-342900" algn="just">
              <a:buFont typeface="+mj-lt"/>
              <a:buAutoNum type="arabicPeriod"/>
              <a:defRPr/>
            </a:pPr>
            <a:r>
              <a:rPr lang="es-ES" altLang="x-none" sz="1800" dirty="0" smtClean="0"/>
              <a:t>Respecto de los requisitos de los cargos, además del Examen </a:t>
            </a:r>
            <a:r>
              <a:rPr lang="es-ES" altLang="x-none" sz="1800" dirty="0"/>
              <a:t>para Listado de </a:t>
            </a:r>
            <a:r>
              <a:rPr lang="es-ES" altLang="x-none" sz="1800" dirty="0" smtClean="0"/>
              <a:t>Prelación aparece como preocupación a revisar, los conocimientos exigidos. Por lo mismo, sugerimos </a:t>
            </a:r>
            <a:r>
              <a:rPr lang="es-ES" altLang="x-none" sz="1800" dirty="0"/>
              <a:t>invitar a las principales casas de estudio, a fin de dar a conocer las necesidades de especialización en materia de mediación civil para </a:t>
            </a:r>
            <a:r>
              <a:rPr lang="es-ES" altLang="x-none" sz="1800" b="1" dirty="0"/>
              <a:t>ofrecer a los/as empleados judiciales formación académica </a:t>
            </a:r>
            <a:r>
              <a:rPr lang="es-ES" altLang="x-none" sz="1800" dirty="0"/>
              <a:t>especializada en materias de medicación civil. Al respecto, </a:t>
            </a:r>
            <a:r>
              <a:rPr lang="es-CL" sz="1800" dirty="0">
                <a:ea typeface="Calibri" panose="020F0502020204030204" pitchFamily="34" charset="0"/>
                <a:cs typeface="Times New Roman" panose="02020603050405020304" pitchFamily="18" charset="0"/>
              </a:rPr>
              <a:t>se nos informó que se evaluará nuevamente dentro de los perfiles de cargo como el de mediador “la experiencia profesional” requerida la que será redefinida por “experiencia laboral”, para que se privilegie el mérito y experiencia de los/as funcionarios/as (sesiones 1 y 3</a:t>
            </a:r>
            <a:r>
              <a:rPr lang="es-CL" sz="1800" dirty="0" smtClean="0">
                <a:ea typeface="Calibri" panose="020F0502020204030204" pitchFamily="34" charset="0"/>
                <a:cs typeface="Times New Roman" panose="02020603050405020304" pitchFamily="18" charset="0"/>
              </a:rPr>
              <a:t>).</a:t>
            </a:r>
            <a:r>
              <a:rPr lang="es-CL" sz="1800" dirty="0">
                <a:ea typeface="Calibri" panose="020F0502020204030204" pitchFamily="34" charset="0"/>
                <a:cs typeface="Times New Roman" panose="02020603050405020304" pitchFamily="18" charset="0"/>
              </a:rPr>
              <a:t> </a:t>
            </a:r>
            <a:endParaRPr lang="es-CL" sz="1800" dirty="0" smtClean="0">
              <a:ea typeface="Calibri" panose="020F0502020204030204" pitchFamily="34" charset="0"/>
              <a:cs typeface="Times New Roman" panose="02020603050405020304" pitchFamily="18" charset="0"/>
            </a:endParaRPr>
          </a:p>
          <a:p>
            <a:pPr marL="342900" indent="-342900" algn="just">
              <a:buFont typeface="+mj-lt"/>
              <a:buAutoNum type="arabicPeriod"/>
              <a:defRPr/>
            </a:pPr>
            <a:r>
              <a:rPr lang="es-CL" sz="1800" dirty="0" smtClean="0">
                <a:ea typeface="Calibri" panose="020F0502020204030204" pitchFamily="34" charset="0"/>
                <a:cs typeface="Times New Roman" panose="02020603050405020304" pitchFamily="18" charset="0"/>
              </a:rPr>
              <a:t>Preocupación </a:t>
            </a:r>
            <a:r>
              <a:rPr lang="es-CL" sz="1800" dirty="0">
                <a:ea typeface="Calibri" panose="020F0502020204030204" pitchFamily="34" charset="0"/>
                <a:cs typeface="Times New Roman" panose="02020603050405020304" pitchFamily="18" charset="0"/>
              </a:rPr>
              <a:t>por el “modelo de perfil de cargos profesionalizado y especializado”, expuesto. Abogamos por un modelo de perfiles de cargo en que la experiencia de nuestros/as funcionarios/as sea el principio rector, y que </a:t>
            </a:r>
            <a:r>
              <a:rPr lang="es-CL" sz="1800" b="1" dirty="0">
                <a:ea typeface="Calibri" panose="020F0502020204030204" pitchFamily="34" charset="0"/>
                <a:cs typeface="Times New Roman" panose="02020603050405020304" pitchFamily="18" charset="0"/>
              </a:rPr>
              <a:t>por ningún motivo sus remuneraciones y estabilidad laboral sean afectados </a:t>
            </a:r>
            <a:r>
              <a:rPr lang="es-ES" altLang="x-none" sz="1800" dirty="0">
                <a:ea typeface="Calibri" panose="020F0502020204030204" pitchFamily="34" charset="0"/>
                <a:cs typeface="Times New Roman" panose="02020603050405020304" pitchFamily="18" charset="0"/>
              </a:rPr>
              <a:t>(sesión 4).</a:t>
            </a:r>
            <a:endParaRPr lang="es-CL" sz="1800" dirty="0">
              <a:ea typeface="Calibri" panose="020F0502020204030204" pitchFamily="34" charset="0"/>
              <a:cs typeface="Times New Roman" panose="02020603050405020304" pitchFamily="18" charset="0"/>
            </a:endParaRPr>
          </a:p>
          <a:p>
            <a:pPr marL="0" indent="0" algn="just">
              <a:buNone/>
              <a:defRPr/>
            </a:pPr>
            <a:r>
              <a:rPr lang="es-CL" sz="1800" dirty="0" smtClean="0"/>
              <a:t>Por último, será necesario contar con la confirmación de que se </a:t>
            </a:r>
            <a:r>
              <a:rPr lang="es-CL" sz="1800" dirty="0"/>
              <a:t>descarta </a:t>
            </a:r>
            <a:r>
              <a:rPr lang="es-CL" sz="1800" dirty="0" smtClean="0"/>
              <a:t>el uso </a:t>
            </a:r>
            <a:r>
              <a:rPr lang="es-CL" sz="1800" dirty="0"/>
              <a:t>e incorporación de Inteligencia Artificial, pues no está contemplada en el proyecto pre legislativo orgánico funcional, mucho menos en el NCPC </a:t>
            </a:r>
            <a:r>
              <a:rPr lang="es-ES" altLang="x-none" sz="1800" dirty="0">
                <a:ea typeface="Calibri" panose="020F0502020204030204" pitchFamily="34" charset="0"/>
                <a:cs typeface="Times New Roman" panose="02020603050405020304" pitchFamily="18" charset="0"/>
              </a:rPr>
              <a:t>(sesión 4).</a:t>
            </a:r>
            <a:endParaRPr lang="es-CL" altLang="x-none" sz="1800" dirty="0">
              <a:ea typeface="Calibri" panose="020F0502020204030204" pitchFamily="34" charset="0"/>
              <a:cs typeface="Times New Roman" panose="02020603050405020304" pitchFamily="18" charset="0"/>
            </a:endParaRPr>
          </a:p>
          <a:p>
            <a:pPr marL="342900" indent="-342900" algn="just">
              <a:buFont typeface="+mj-lt"/>
              <a:buAutoNum type="arabicPeriod"/>
              <a:defRPr/>
            </a:pPr>
            <a:endParaRPr lang="es-ES" altLang="x-none" sz="1800" dirty="0" smtClean="0"/>
          </a:p>
          <a:p>
            <a:pPr marL="342900" indent="-342900" algn="just">
              <a:buFont typeface="+mj-lt"/>
              <a:buAutoNum type="arabicPeriod"/>
              <a:defRPr/>
            </a:pPr>
            <a:endParaRPr lang="es-CL" altLang="x-none" sz="1800" dirty="0"/>
          </a:p>
          <a:p>
            <a:pPr marL="342900" indent="-342900" algn="just">
              <a:buFont typeface="+mj-lt"/>
              <a:buAutoNum type="arabicPeriod"/>
              <a:defRPr/>
            </a:pPr>
            <a:endParaRPr lang="es-419" altLang="x-none" sz="1800" dirty="0" smtClean="0"/>
          </a:p>
          <a:p>
            <a:pPr marL="0" indent="0" algn="just">
              <a:buNone/>
              <a:defRPr/>
            </a:pPr>
            <a:endParaRPr lang="es-CL" altLang="x-none" sz="1800" dirty="0">
              <a:ea typeface="Calibri" panose="020F0502020204030204" pitchFamily="34" charset="0"/>
              <a:cs typeface="Times New Roman" panose="02020603050405020304" pitchFamily="18" charset="0"/>
            </a:endParaRPr>
          </a:p>
          <a:p>
            <a:pPr marL="0" indent="0" algn="just">
              <a:buNone/>
              <a:defRPr/>
            </a:pPr>
            <a:endParaRPr lang="es-CL" sz="1800" dirty="0"/>
          </a:p>
          <a:p>
            <a:pPr algn="just">
              <a:defRPr/>
            </a:pPr>
            <a:endParaRPr lang="es-CL" sz="1800" dirty="0">
              <a:ea typeface="Calibri" panose="020F0502020204030204" pitchFamily="34" charset="0"/>
              <a:cs typeface="Times New Roman" panose="02020603050405020304" pitchFamily="18" charset="0"/>
            </a:endParaRPr>
          </a:p>
          <a:p>
            <a:pPr algn="just">
              <a:defRPr/>
            </a:pPr>
            <a:endParaRPr lang="es-CL" sz="1800" dirty="0">
              <a:ea typeface="Calibri" panose="020F0502020204030204" pitchFamily="34" charset="0"/>
              <a:cs typeface="Times New Roman" panose="02020603050405020304" pitchFamily="18" charset="0"/>
            </a:endParaRPr>
          </a:p>
        </p:txBody>
      </p:sp>
      <p:sp>
        <p:nvSpPr>
          <p:cNvPr id="4" name="Título 1"/>
          <p:cNvSpPr>
            <a:spLocks noGrp="1"/>
          </p:cNvSpPr>
          <p:nvPr>
            <p:ph type="title"/>
          </p:nvPr>
        </p:nvSpPr>
        <p:spPr>
          <a:xfrm>
            <a:off x="1171321" y="432508"/>
            <a:ext cx="9767579" cy="857915"/>
          </a:xfrm>
          <a:ln>
            <a:solidFill>
              <a:schemeClr val="tx2"/>
            </a:solidFill>
          </a:ln>
        </p:spPr>
        <p:txBody>
          <a:bodyPr vert="horz" lIns="91440" tIns="45720" rIns="91440" bIns="45720" rtlCol="0" anchor="ctr" anchorCtr="0">
            <a:normAutofit/>
          </a:bodyPr>
          <a:lstStyle/>
          <a:p>
            <a:r>
              <a:rPr lang="es-419" sz="3200" dirty="0" smtClean="0"/>
              <a:t>4. </a:t>
            </a:r>
            <a:r>
              <a:rPr lang="es-ES" altLang="x-none" sz="3200" dirty="0"/>
              <a:t>Comentarios </a:t>
            </a:r>
            <a:r>
              <a:rPr lang="es-ES" altLang="x-none" sz="3200" dirty="0" smtClean="0"/>
              <a:t>adicionales</a:t>
            </a:r>
            <a:endParaRPr lang="x-none" sz="3200" dirty="0"/>
          </a:p>
        </p:txBody>
      </p:sp>
    </p:spTree>
    <p:extLst>
      <p:ext uri="{BB962C8B-B14F-4D97-AF65-F5344CB8AC3E}">
        <p14:creationId xmlns:p14="http://schemas.microsoft.com/office/powerpoint/2010/main" val="2979206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96306" y="961537"/>
            <a:ext cx="7349702" cy="1136695"/>
          </a:xfrm>
        </p:spPr>
        <p:txBody>
          <a:bodyPr/>
          <a:lstStyle/>
          <a:p>
            <a:pPr>
              <a:defRPr/>
            </a:pPr>
            <a:r>
              <a:rPr lang="es-419" sz="4800" dirty="0" smtClean="0"/>
              <a:t>ROL DE ANEJUD EN gestión </a:t>
            </a:r>
            <a:r>
              <a:rPr lang="es-419" sz="4800" dirty="0"/>
              <a:t>del cambio </a:t>
            </a:r>
            <a:r>
              <a:rPr lang="es-419" sz="4800" dirty="0" smtClean="0"/>
              <a:t>RPC</a:t>
            </a:r>
            <a:endParaRPr lang="x-none" sz="4800"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892" y="2521313"/>
            <a:ext cx="3466531" cy="26572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56248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
          <p:cNvSpPr>
            <a:spLocks noChangeArrowheads="1"/>
          </p:cNvSpPr>
          <p:nvPr/>
        </p:nvSpPr>
        <p:spPr bwMode="auto">
          <a:xfrm>
            <a:off x="2019089" y="1044386"/>
            <a:ext cx="8462392" cy="537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indent="0" algn="just">
              <a:spcBef>
                <a:spcPts val="600"/>
              </a:spcBef>
              <a:spcAft>
                <a:spcPts val="600"/>
              </a:spcAft>
              <a:defRPr/>
            </a:pPr>
            <a:r>
              <a:rPr lang="es-CL" altLang="x-none" sz="1900" dirty="0">
                <a:latin typeface="+mn-lt"/>
              </a:rPr>
              <a:t>El modelo de gestión del cambio considera tres ejes: </a:t>
            </a:r>
          </a:p>
          <a:p>
            <a:pPr marL="342900" indent="-342900" algn="just">
              <a:spcBef>
                <a:spcPts val="200"/>
              </a:spcBef>
              <a:spcAft>
                <a:spcPts val="200"/>
              </a:spcAft>
              <a:buFont typeface="Arial" panose="020B0604020202020204" pitchFamily="34" charset="0"/>
              <a:buChar char="•"/>
              <a:defRPr/>
            </a:pPr>
            <a:r>
              <a:rPr lang="es-CL" altLang="x-none" sz="1900" dirty="0">
                <a:latin typeface="+mn-lt"/>
              </a:rPr>
              <a:t>Socialización y difusión.</a:t>
            </a:r>
          </a:p>
          <a:p>
            <a:pPr marL="342900" indent="-342900" algn="just">
              <a:spcBef>
                <a:spcPts val="200"/>
              </a:spcBef>
              <a:spcAft>
                <a:spcPts val="200"/>
              </a:spcAft>
              <a:buFont typeface="Arial" panose="020B0604020202020204" pitchFamily="34" charset="0"/>
              <a:buChar char="•"/>
              <a:defRPr/>
            </a:pPr>
            <a:r>
              <a:rPr lang="es-CL" altLang="x-none" sz="1900" dirty="0">
                <a:latin typeface="+mn-lt"/>
              </a:rPr>
              <a:t>Capacitación.</a:t>
            </a:r>
          </a:p>
          <a:p>
            <a:pPr marL="342900" indent="-342900" algn="just">
              <a:spcBef>
                <a:spcPts val="200"/>
              </a:spcBef>
              <a:spcAft>
                <a:spcPts val="200"/>
              </a:spcAft>
              <a:buFont typeface="Arial" panose="020B0604020202020204" pitchFamily="34" charset="0"/>
              <a:buChar char="•"/>
              <a:defRPr/>
            </a:pPr>
            <a:r>
              <a:rPr lang="es-CL" altLang="x-none" sz="1900" dirty="0">
                <a:latin typeface="+mn-lt"/>
              </a:rPr>
              <a:t>Perfiles de cargo y variables </a:t>
            </a:r>
            <a:r>
              <a:rPr lang="es-CL" altLang="x-none" sz="1900" dirty="0" smtClean="0">
                <a:latin typeface="+mn-lt"/>
              </a:rPr>
              <a:t>dotacionales.</a:t>
            </a:r>
          </a:p>
          <a:p>
            <a:pPr indent="0" algn="just">
              <a:lnSpc>
                <a:spcPct val="115000"/>
              </a:lnSpc>
              <a:spcBef>
                <a:spcPts val="300"/>
              </a:spcBef>
              <a:spcAft>
                <a:spcPts val="300"/>
              </a:spcAft>
            </a:pPr>
            <a:r>
              <a:rPr lang="es-ES" altLang="es-CL" sz="1900" dirty="0" smtClean="0">
                <a:latin typeface="+mn-lt"/>
              </a:rPr>
              <a:t>En anteriores reformas, nuestra Asociación ha apoyado los procesos de cambio, especialmente en el procedimiento de traspaso de funcionarios/as de tribunal no reformado a reformado. </a:t>
            </a:r>
            <a:r>
              <a:rPr lang="es-ES" altLang="es-CL" sz="1900" dirty="0"/>
              <a:t>No obstante, nos preocupa la forma en que se implementará la </a:t>
            </a:r>
            <a:r>
              <a:rPr lang="es-ES" altLang="es-CL" sz="1900" dirty="0" smtClean="0"/>
              <a:t>RPC, </a:t>
            </a:r>
            <a:r>
              <a:rPr lang="es-ES" altLang="es-CL" sz="1900" dirty="0"/>
              <a:t>dado que </a:t>
            </a:r>
            <a:r>
              <a:rPr lang="es-ES" altLang="es-CL" sz="1900" dirty="0" smtClean="0"/>
              <a:t>requiere </a:t>
            </a:r>
            <a:r>
              <a:rPr lang="es-ES" altLang="es-CL" sz="1900" dirty="0"/>
              <a:t>ser trabajado de manera integral.</a:t>
            </a:r>
            <a:endParaRPr lang="es-CL" altLang="es-CL" sz="2000" dirty="0"/>
          </a:p>
          <a:p>
            <a:pPr indent="0" algn="just">
              <a:lnSpc>
                <a:spcPct val="115000"/>
              </a:lnSpc>
              <a:spcBef>
                <a:spcPts val="300"/>
              </a:spcBef>
              <a:spcAft>
                <a:spcPts val="300"/>
              </a:spcAft>
            </a:pPr>
            <a:r>
              <a:rPr lang="es-ES" altLang="es-CL" sz="1900" dirty="0" smtClean="0">
                <a:latin typeface="+mn-lt"/>
              </a:rPr>
              <a:t>Nuestra </a:t>
            </a:r>
            <a:r>
              <a:rPr lang="es-ES" altLang="es-CL" sz="1900" dirty="0">
                <a:latin typeface="+mn-lt"/>
              </a:rPr>
              <a:t>premisa, </a:t>
            </a:r>
            <a:r>
              <a:rPr lang="es-ES" altLang="es-CL" sz="1900" b="1" dirty="0">
                <a:latin typeface="+mn-lt"/>
              </a:rPr>
              <a:t>“</a:t>
            </a:r>
            <a:r>
              <a:rPr lang="es-ES" altLang="es-CL" sz="1900" b="1" dirty="0" smtClean="0">
                <a:latin typeface="+mn-lt"/>
              </a:rPr>
              <a:t>Ningún/a empleado/a </a:t>
            </a:r>
            <a:r>
              <a:rPr lang="es-ES" altLang="es-CL" sz="1900" b="1" dirty="0">
                <a:latin typeface="+mn-lt"/>
              </a:rPr>
              <a:t>cesante</a:t>
            </a:r>
            <a:r>
              <a:rPr lang="es-ES" altLang="es-CL" sz="1900" dirty="0">
                <a:latin typeface="+mn-lt"/>
              </a:rPr>
              <a:t>”, pone como exigencia incondicional e irrenunciable que se garantice, a todo evento, sin excepción alguna, la estabilidad laboral de los miembros del Escalafón de Empleados, primero de los juzgados objeto de la Reforma Penal, y posteriormente de la Reforma de Familia y de la Reforma Laboral. </a:t>
            </a:r>
            <a:r>
              <a:rPr lang="es-ES" altLang="es-CL" sz="1900" dirty="0">
                <a:latin typeface="+mn-lt"/>
              </a:rPr>
              <a:t>Abogamos </a:t>
            </a:r>
            <a:r>
              <a:rPr lang="es-ES" altLang="es-CL" sz="1900" dirty="0">
                <a:latin typeface="+mn-lt"/>
              </a:rPr>
              <a:t>por la </a:t>
            </a:r>
            <a:r>
              <a:rPr lang="es-ES" altLang="es-CL" sz="1900" b="1" dirty="0">
                <a:latin typeface="+mn-lt"/>
              </a:rPr>
              <a:t>no afectación laboral y </a:t>
            </a:r>
            <a:r>
              <a:rPr lang="es-ES" altLang="es-CL" sz="1900" b="1" dirty="0" err="1">
                <a:latin typeface="+mn-lt"/>
              </a:rPr>
              <a:t>remuneracional</a:t>
            </a:r>
            <a:r>
              <a:rPr lang="es-ES" altLang="es-CL" sz="1900" dirty="0">
                <a:latin typeface="+mn-lt"/>
              </a:rPr>
              <a:t> de nuestros </a:t>
            </a:r>
            <a:r>
              <a:rPr lang="es-ES" altLang="es-CL" sz="1900" dirty="0" smtClean="0">
                <a:latin typeface="+mn-lt"/>
              </a:rPr>
              <a:t>representados.</a:t>
            </a:r>
            <a:endParaRPr lang="es-ES" altLang="es-CL" sz="1900" dirty="0">
              <a:latin typeface="+mn-lt"/>
            </a:endParaRPr>
          </a:p>
          <a:p>
            <a:pPr indent="0">
              <a:spcBef>
                <a:spcPts val="600"/>
              </a:spcBef>
              <a:spcAft>
                <a:spcPts val="600"/>
              </a:spcAft>
              <a:defRPr/>
            </a:pPr>
            <a:endParaRPr lang="es-CL" altLang="x-none" sz="1900" dirty="0">
              <a:latin typeface="+mn-lt"/>
            </a:endParaRPr>
          </a:p>
        </p:txBody>
      </p:sp>
      <p:sp>
        <p:nvSpPr>
          <p:cNvPr id="5" name="Título 1"/>
          <p:cNvSpPr txBox="1">
            <a:spLocks/>
          </p:cNvSpPr>
          <p:nvPr/>
        </p:nvSpPr>
        <p:spPr>
          <a:xfrm>
            <a:off x="1837903" y="245248"/>
            <a:ext cx="7772400" cy="990207"/>
          </a:xfrm>
          <a:prstGeom prst="rect">
            <a:avLst/>
          </a:prstGeom>
        </p:spPr>
        <p:txBody>
          <a:bodyPr anchor="ct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ct val="89000"/>
              </a:lnSpc>
              <a:defRPr/>
            </a:pPr>
            <a:r>
              <a:rPr lang="x-none" sz="3200" cap="none" dirty="0" smtClean="0">
                <a:solidFill>
                  <a:schemeClr val="tx1"/>
                </a:solidFill>
              </a:rPr>
              <a:t>Ejes de la </a:t>
            </a:r>
            <a:r>
              <a:rPr lang="es-419" sz="3200" cap="none" dirty="0" smtClean="0">
                <a:solidFill>
                  <a:schemeClr val="tx1"/>
                </a:solidFill>
              </a:rPr>
              <a:t>G</a:t>
            </a:r>
            <a:r>
              <a:rPr lang="x-none" sz="3200" cap="none" dirty="0" smtClean="0">
                <a:solidFill>
                  <a:schemeClr val="tx1"/>
                </a:solidFill>
              </a:rPr>
              <a:t>estión del </a:t>
            </a:r>
            <a:r>
              <a:rPr lang="es-419" sz="3200" cap="none" dirty="0" smtClean="0">
                <a:solidFill>
                  <a:schemeClr val="tx1"/>
                </a:solidFill>
              </a:rPr>
              <a:t>C</a:t>
            </a:r>
            <a:r>
              <a:rPr lang="x-none" sz="3200" cap="none" dirty="0" smtClean="0">
                <a:solidFill>
                  <a:schemeClr val="tx1"/>
                </a:solidFill>
              </a:rPr>
              <a:t>ambio</a:t>
            </a:r>
            <a:endParaRPr lang="x-none" sz="3200" cap="none" dirty="0">
              <a:solidFill>
                <a:schemeClr val="tx1"/>
              </a:solidFill>
            </a:endParaRPr>
          </a:p>
        </p:txBody>
      </p:sp>
    </p:spTree>
    <p:extLst>
      <p:ext uri="{BB962C8B-B14F-4D97-AF65-F5344CB8AC3E}">
        <p14:creationId xmlns:p14="http://schemas.microsoft.com/office/powerpoint/2010/main" val="1448630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Marcador de contenido 2"/>
          <p:cNvSpPr>
            <a:spLocks noGrp="1"/>
          </p:cNvSpPr>
          <p:nvPr>
            <p:ph idx="1"/>
          </p:nvPr>
        </p:nvSpPr>
        <p:spPr>
          <a:xfrm>
            <a:off x="1722627" y="1160725"/>
            <a:ext cx="9113695" cy="3250204"/>
          </a:xfrm>
        </p:spPr>
        <p:txBody>
          <a:bodyPr>
            <a:noAutofit/>
          </a:bodyPr>
          <a:lstStyle/>
          <a:p>
            <a:pPr marL="0" indent="0" algn="just">
              <a:spcBef>
                <a:spcPts val="600"/>
              </a:spcBef>
              <a:spcAft>
                <a:spcPts val="600"/>
              </a:spcAft>
              <a:buNone/>
            </a:pPr>
            <a:r>
              <a:rPr lang="es-CL" altLang="es-CL" sz="1800" dirty="0"/>
              <a:t>Las luchas de </a:t>
            </a:r>
            <a:r>
              <a:rPr lang="es-CL" altLang="es-CL" sz="1800" dirty="0" err="1"/>
              <a:t>Anejud</a:t>
            </a:r>
            <a:r>
              <a:rPr lang="es-CL" altLang="es-CL" sz="1800" dirty="0"/>
              <a:t> Chile, hasta hoy, persiguen </a:t>
            </a:r>
            <a:r>
              <a:rPr lang="es-CL" altLang="es-CL" sz="1800" i="1" dirty="0"/>
              <a:t>la dignificación de sus asociados, entregándoles tranquilidad y la imprescindible confianza que deben tener en sí mismos, para salir airosos ante los desafíos del proceso de cambios que tienen que enfrentar</a:t>
            </a:r>
            <a:r>
              <a:rPr lang="es-CL" altLang="es-CL" sz="1800" dirty="0"/>
              <a:t>. </a:t>
            </a:r>
          </a:p>
          <a:p>
            <a:pPr marL="0" indent="0" algn="just">
              <a:spcBef>
                <a:spcPts val="600"/>
              </a:spcBef>
              <a:spcAft>
                <a:spcPts val="600"/>
              </a:spcAft>
              <a:buNone/>
            </a:pPr>
            <a:r>
              <a:rPr lang="es-CL" altLang="es-CL" sz="1800" dirty="0"/>
              <a:t>La Reforma Procesal Civil supone un cambio de paradigma en la solución de conflictos jurídicos, buscando perfeccionar el sistema. En este contexto se enmarca nuestra preocupación por los efectos que su implementación pudiese tener en el personal</a:t>
            </a:r>
          </a:p>
          <a:p>
            <a:pPr marL="0" indent="0" algn="just">
              <a:buNone/>
            </a:pPr>
            <a:r>
              <a:rPr lang="es-CL" altLang="es-CL" sz="1800" dirty="0" smtClean="0"/>
              <a:t>Manteniendo </a:t>
            </a:r>
            <a:r>
              <a:rPr lang="es-CL" altLang="es-CL" sz="1800" dirty="0"/>
              <a:t>nuestra voluntad de participación activa y el compromiso que nos ha caracterizado como gremio, solicitamos contar con un plan de trabajo que nos permita conocer la forma en que se irán abordando los puntos expuestos, con énfasis en la gestión de personas, orientando las acciones </a:t>
            </a:r>
            <a:r>
              <a:rPr lang="es-CL" altLang="es-CL" sz="1800" dirty="0" smtClean="0"/>
              <a:t>con </a:t>
            </a:r>
            <a:r>
              <a:rPr lang="es-CL" altLang="es-CL" sz="1800" dirty="0"/>
              <a:t>respeto, dignidad y buen trato</a:t>
            </a:r>
            <a:r>
              <a:rPr lang="es-CL" altLang="es-CL" sz="1800" dirty="0" smtClean="0"/>
              <a:t>. Esperamos contar con una </a:t>
            </a:r>
            <a:r>
              <a:rPr lang="es-ES" altLang="x-none" sz="1800" dirty="0" smtClean="0"/>
              <a:t>propuesta </a:t>
            </a:r>
            <a:r>
              <a:rPr lang="es-ES" altLang="x-none" sz="1800" dirty="0"/>
              <a:t>de estrategias de intervención organizacional que faciliten el proceso de </a:t>
            </a:r>
            <a:r>
              <a:rPr lang="es-ES" altLang="x-none" sz="1800" dirty="0" smtClean="0"/>
              <a:t>cambio, </a:t>
            </a:r>
            <a:r>
              <a:rPr lang="es-ES" altLang="x-none" sz="1800" dirty="0"/>
              <a:t>con foco en los funcionarios que desarrollarán los distintos procedimientos en el contexto de la Reforma Procesal Civil.</a:t>
            </a:r>
            <a:endParaRPr lang="es-CL" altLang="x-none" sz="1800" dirty="0"/>
          </a:p>
          <a:p>
            <a:pPr marL="0" indent="0" algn="just">
              <a:buNone/>
            </a:pPr>
            <a:endParaRPr lang="es-CL" altLang="es-CL" sz="1800" dirty="0"/>
          </a:p>
        </p:txBody>
      </p:sp>
      <p:sp>
        <p:nvSpPr>
          <p:cNvPr id="6" name="Título 1"/>
          <p:cNvSpPr txBox="1">
            <a:spLocks/>
          </p:cNvSpPr>
          <p:nvPr/>
        </p:nvSpPr>
        <p:spPr>
          <a:xfrm>
            <a:off x="1837903" y="245248"/>
            <a:ext cx="7772400" cy="990207"/>
          </a:xfrm>
          <a:prstGeom prst="rect">
            <a:avLst/>
          </a:prstGeom>
        </p:spPr>
        <p:txBody>
          <a:bodyPr anchor="ct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ct val="89000"/>
              </a:lnSpc>
              <a:defRPr/>
            </a:pPr>
            <a:r>
              <a:rPr lang="es-419" sz="3200" cap="none" dirty="0" smtClean="0">
                <a:solidFill>
                  <a:schemeClr val="tx1"/>
                </a:solidFill>
              </a:rPr>
              <a:t>Consideraciones finales</a:t>
            </a:r>
            <a:endParaRPr lang="x-none" sz="3200" cap="none" dirty="0">
              <a:solidFill>
                <a:schemeClr val="tx1"/>
              </a:solidFill>
            </a:endParaRPr>
          </a:p>
        </p:txBody>
      </p:sp>
      <p:sp>
        <p:nvSpPr>
          <p:cNvPr id="7" name="Marcador de contenido 2"/>
          <p:cNvSpPr txBox="1">
            <a:spLocks/>
          </p:cNvSpPr>
          <p:nvPr/>
        </p:nvSpPr>
        <p:spPr>
          <a:xfrm>
            <a:off x="3111689" y="5049672"/>
            <a:ext cx="6876935" cy="837986"/>
          </a:xfrm>
          <a:prstGeom prst="rect">
            <a:avLst/>
          </a:prstGeom>
          <a:ln>
            <a:solidFill>
              <a:srgbClr val="C00000"/>
            </a:solidFill>
          </a:ln>
          <a:effectLst/>
        </p:spPr>
        <p:txBody>
          <a:bodyPr vert="horz" lIns="91440" tIns="45720" rIns="91440" bIns="45720" rtlCol="0" anchor="ctr" anchorCtr="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1"/>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1"/>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1"/>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1"/>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1"/>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450850" indent="0" algn="ctr" defTabSz="915988">
              <a:buFont typeface="Franklin Gothic Book" panose="020B0503020102020204" pitchFamily="34" charset="0"/>
              <a:buNone/>
              <a:tabLst>
                <a:tab pos="7710488" algn="l"/>
                <a:tab pos="7983538" algn="l"/>
              </a:tabLst>
            </a:pPr>
            <a:r>
              <a:rPr lang="es-CL" altLang="es-CL" sz="1800" b="1" dirty="0" smtClean="0">
                <a:solidFill>
                  <a:schemeClr val="accent5">
                    <a:lumMod val="50000"/>
                  </a:schemeClr>
                </a:solidFill>
              </a:rPr>
              <a:t>Agradecemos la posibilidad de ser parte de este importante proceso de reforma que, sin duda, será un gran aporte para el país, privilegiando un mejor servicio hacia la ciudadanía.</a:t>
            </a:r>
            <a:endParaRPr lang="es-CL" altLang="es-CL" sz="1800" b="1" dirty="0">
              <a:solidFill>
                <a:schemeClr val="accent5">
                  <a:lumMod val="50000"/>
                </a:schemeClr>
              </a:solidFill>
            </a:endParaRPr>
          </a:p>
        </p:txBody>
      </p:sp>
    </p:spTree>
    <p:extLst>
      <p:ext uri="{BB962C8B-B14F-4D97-AF65-F5344CB8AC3E}">
        <p14:creationId xmlns:p14="http://schemas.microsoft.com/office/powerpoint/2010/main" val="2608193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238865" y="1193549"/>
            <a:ext cx="8745793" cy="1136695"/>
          </a:xfrm>
        </p:spPr>
        <p:txBody>
          <a:bodyPr/>
          <a:lstStyle/>
          <a:p>
            <a:pPr>
              <a:defRPr/>
            </a:pPr>
            <a:r>
              <a:rPr lang="es-419" sz="4800" dirty="0"/>
              <a:t>INSTANCIAS DE PARTICIPACIÓN</a:t>
            </a:r>
            <a:endParaRPr lang="x-none" sz="4800" dirty="0"/>
          </a:p>
        </p:txBody>
      </p:sp>
      <p:pic>
        <p:nvPicPr>
          <p:cNvPr id="14340" name="Picture 2" descr="Resultado de imagen para reunión de trabajo"/>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817424" y="2534473"/>
            <a:ext cx="3588673" cy="22056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005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7" descr="https://anejudchile.cl/wp-content/uploads/2019/08/image1-678x38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922" y="1217376"/>
            <a:ext cx="7152969" cy="40202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040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defRPr/>
            </a:pPr>
            <a:r>
              <a:rPr lang="x-none" dirty="0"/>
              <a:t>¡MUCHAS GRACIAS!</a:t>
            </a:r>
            <a:br>
              <a:rPr lang="x-none" dirty="0"/>
            </a:br>
            <a:r>
              <a:rPr lang="x-none" sz="3200" b="1" cap="none" dirty="0"/>
              <a:t>Karin Mendoza Sepúlveda</a:t>
            </a:r>
            <a:r>
              <a:rPr lang="x-none" sz="2800" cap="none" dirty="0"/>
              <a:t/>
            </a:r>
            <a:br>
              <a:rPr lang="x-none" sz="2800" cap="none" dirty="0"/>
            </a:br>
            <a:r>
              <a:rPr lang="x-none" sz="2800" cap="none" dirty="0"/>
              <a:t>Directora Nacional</a:t>
            </a:r>
          </a:p>
        </p:txBody>
      </p:sp>
      <p:pic>
        <p:nvPicPr>
          <p:cNvPr id="40963"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7639" y="4468813"/>
            <a:ext cx="43021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016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624084" y="320416"/>
            <a:ext cx="9658432" cy="1044360"/>
          </a:xfrm>
        </p:spPr>
        <p:txBody>
          <a:bodyPr>
            <a:normAutofit fontScale="90000"/>
          </a:bodyPr>
          <a:lstStyle/>
          <a:p>
            <a:pPr marL="627063" indent="-627063">
              <a:defRPr/>
            </a:pPr>
            <a:r>
              <a:rPr lang="es-419" dirty="0" smtClean="0"/>
              <a:t>1. Mesa </a:t>
            </a:r>
            <a:r>
              <a:rPr lang="es-419" dirty="0"/>
              <a:t>de Trabajo </a:t>
            </a:r>
            <a:r>
              <a:rPr lang="es-CL" dirty="0" smtClean="0"/>
              <a:t>Interinstitucional </a:t>
            </a:r>
            <a:r>
              <a:rPr lang="es-CL" dirty="0" err="1" smtClean="0"/>
              <a:t>Minjuddhh</a:t>
            </a:r>
            <a:r>
              <a:rPr lang="es-CL" dirty="0" smtClean="0"/>
              <a:t> y </a:t>
            </a:r>
            <a:r>
              <a:rPr lang="es-CL" dirty="0" err="1" smtClean="0"/>
              <a:t>Anejud</a:t>
            </a:r>
            <a:r>
              <a:rPr lang="es-CL" dirty="0" smtClean="0"/>
              <a:t> Chile</a:t>
            </a:r>
            <a:r>
              <a:rPr lang="es-419" dirty="0" smtClean="0"/>
              <a:t/>
            </a:r>
            <a:br>
              <a:rPr lang="es-419" dirty="0" smtClean="0"/>
            </a:br>
            <a:endParaRPr lang="x-none"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983086149"/>
              </p:ext>
            </p:extLst>
          </p:nvPr>
        </p:nvGraphicFramePr>
        <p:xfrm>
          <a:off x="2462567" y="1707368"/>
          <a:ext cx="7977969" cy="3820005"/>
        </p:xfrm>
        <a:graphic>
          <a:graphicData uri="http://schemas.openxmlformats.org/drawingml/2006/table">
            <a:tbl>
              <a:tblPr firstRow="1" bandRow="1">
                <a:tableStyleId>{5C22544A-7EE6-4342-B048-85BDC9FD1C3A}</a:tableStyleId>
              </a:tblPr>
              <a:tblGrid>
                <a:gridCol w="1571781">
                  <a:extLst>
                    <a:ext uri="{9D8B030D-6E8A-4147-A177-3AD203B41FA5}">
                      <a16:colId xmlns:a16="http://schemas.microsoft.com/office/drawing/2014/main" val="20000"/>
                    </a:ext>
                  </a:extLst>
                </a:gridCol>
                <a:gridCol w="6406188">
                  <a:extLst>
                    <a:ext uri="{9D8B030D-6E8A-4147-A177-3AD203B41FA5}">
                      <a16:colId xmlns:a16="http://schemas.microsoft.com/office/drawing/2014/main" val="20001"/>
                    </a:ext>
                  </a:extLst>
                </a:gridCol>
              </a:tblGrid>
              <a:tr h="343686">
                <a:tc>
                  <a:txBody>
                    <a:bodyPr/>
                    <a:lstStyle/>
                    <a:p>
                      <a:r>
                        <a:rPr lang="x-none" sz="1800" dirty="0">
                          <a:solidFill>
                            <a:schemeClr val="tx1"/>
                          </a:solidFill>
                        </a:rPr>
                        <a:t>Sesión</a:t>
                      </a:r>
                    </a:p>
                  </a:txBody>
                  <a:tcPr marL="91432" marR="91432" marT="45705" marB="45705"/>
                </a:tc>
                <a:tc>
                  <a:txBody>
                    <a:bodyPr/>
                    <a:lstStyle/>
                    <a:p>
                      <a:r>
                        <a:rPr lang="x-none" sz="1800" dirty="0">
                          <a:solidFill>
                            <a:schemeClr val="tx1"/>
                          </a:solidFill>
                        </a:rPr>
                        <a:t>Temas</a:t>
                      </a:r>
                    </a:p>
                  </a:txBody>
                  <a:tcPr marL="91432" marR="91432" marT="45705" marB="45705"/>
                </a:tc>
                <a:extLst>
                  <a:ext uri="{0D108BD9-81ED-4DB2-BD59-A6C34878D82A}">
                    <a16:rowId xmlns:a16="http://schemas.microsoft.com/office/drawing/2014/main" val="10000"/>
                  </a:ext>
                </a:extLst>
              </a:tr>
              <a:tr h="1229660">
                <a:tc>
                  <a:txBody>
                    <a:bodyPr/>
                    <a:lstStyle/>
                    <a:p>
                      <a:pPr algn="l"/>
                      <a:r>
                        <a:rPr lang="x-none" sz="1800" b="1" dirty="0"/>
                        <a:t>N°1</a:t>
                      </a:r>
                    </a:p>
                    <a:p>
                      <a:pPr algn="l"/>
                      <a:r>
                        <a:rPr lang="x-none" sz="1800" dirty="0"/>
                        <a:t>13/08/19</a:t>
                      </a:r>
                    </a:p>
                  </a:txBody>
                  <a:tcPr marL="91432" marR="91432" marT="45705" marB="45705"/>
                </a:tc>
                <a:tc>
                  <a:txBody>
                    <a:bodyPr/>
                    <a:lstStyle/>
                    <a:p>
                      <a:pPr marL="285750" lvl="0" indent="-285750" algn="just">
                        <a:lnSpc>
                          <a:spcPct val="100000"/>
                        </a:lnSpc>
                        <a:spcAft>
                          <a:spcPts val="0"/>
                        </a:spcAft>
                        <a:buFont typeface="Arial" panose="020B0604020202020204" pitchFamily="34" charset="0"/>
                        <a:buChar char="•"/>
                      </a:pPr>
                      <a:r>
                        <a:rPr lang="es-CL" sz="1800" dirty="0">
                          <a:effectLst/>
                        </a:rPr>
                        <a:t>Exposición UCE-RPC sobre aspectos generales de la RPC, proyecto de </a:t>
                      </a:r>
                      <a:r>
                        <a:rPr lang="es-CL" sz="1800" b="1" dirty="0">
                          <a:effectLst/>
                        </a:rPr>
                        <a:t>procedimiento simplificado</a:t>
                      </a:r>
                      <a:r>
                        <a:rPr lang="es-CL" sz="1800" dirty="0">
                          <a:effectLst/>
                        </a:rPr>
                        <a:t>, aspectos generales del </a:t>
                      </a:r>
                      <a:r>
                        <a:rPr lang="es-CL" sz="1800" b="1" dirty="0">
                          <a:effectLst/>
                        </a:rPr>
                        <a:t>recurso de casación en el fondo</a:t>
                      </a:r>
                      <a:r>
                        <a:rPr lang="es-CL" sz="1800" dirty="0">
                          <a:effectLst/>
                        </a:rPr>
                        <a:t>.</a:t>
                      </a:r>
                    </a:p>
                    <a:p>
                      <a:pPr marL="285750" lvl="0" indent="-285750" algn="just">
                        <a:lnSpc>
                          <a:spcPct val="100000"/>
                        </a:lnSpc>
                        <a:spcAft>
                          <a:spcPts val="0"/>
                        </a:spcAft>
                        <a:buFont typeface="Arial" panose="020B0604020202020204" pitchFamily="34" charset="0"/>
                        <a:buChar char="•"/>
                      </a:pPr>
                      <a:r>
                        <a:rPr lang="es-CL" sz="1800" dirty="0">
                          <a:effectLst/>
                        </a:rPr>
                        <a:t>Alcances orgánicos de la RPC.</a:t>
                      </a:r>
                      <a:endParaRPr lang="x-none" sz="1800" dirty="0"/>
                    </a:p>
                  </a:txBody>
                  <a:tcPr marL="91432" marR="91432" marT="45705" marB="45705"/>
                </a:tc>
                <a:extLst>
                  <a:ext uri="{0D108BD9-81ED-4DB2-BD59-A6C34878D82A}">
                    <a16:rowId xmlns:a16="http://schemas.microsoft.com/office/drawing/2014/main" val="10001"/>
                  </a:ext>
                </a:extLst>
              </a:tr>
              <a:tr h="668740">
                <a:tc>
                  <a:txBody>
                    <a:bodyPr/>
                    <a:lstStyle/>
                    <a:p>
                      <a:pPr algn="l"/>
                      <a:r>
                        <a:rPr lang="x-none" sz="1800" b="1" dirty="0"/>
                        <a:t>N°2</a:t>
                      </a:r>
                    </a:p>
                    <a:p>
                      <a:pPr algn="l"/>
                      <a:r>
                        <a:rPr lang="x-none" sz="1800" dirty="0"/>
                        <a:t>24/08/19</a:t>
                      </a:r>
                    </a:p>
                  </a:txBody>
                  <a:tcPr marL="91432" marR="91432" marT="45705" marB="45705"/>
                </a:tc>
                <a:tc>
                  <a:txBody>
                    <a:bodyPr/>
                    <a:lstStyle/>
                    <a:p>
                      <a:pPr marL="285750" lvl="0" indent="-285750" algn="just">
                        <a:lnSpc>
                          <a:spcPct val="100000"/>
                        </a:lnSpc>
                        <a:spcAft>
                          <a:spcPts val="0"/>
                        </a:spcAft>
                        <a:buFont typeface="Arial" panose="020B0604020202020204" pitchFamily="34" charset="0"/>
                        <a:buChar char="•"/>
                      </a:pPr>
                      <a:r>
                        <a:rPr lang="es-CL" sz="1800" kern="1200" dirty="0">
                          <a:solidFill>
                            <a:schemeClr val="dk1"/>
                          </a:solidFill>
                          <a:effectLst/>
                          <a:latin typeface="+mn-lt"/>
                          <a:ea typeface="+mn-ea"/>
                          <a:cs typeface="+mn-cs"/>
                        </a:rPr>
                        <a:t>Exposición UCE-RPC sobre </a:t>
                      </a:r>
                      <a:r>
                        <a:rPr lang="es-CL" sz="1800" b="0" kern="1200" dirty="0">
                          <a:solidFill>
                            <a:schemeClr val="dk1"/>
                          </a:solidFill>
                          <a:effectLst/>
                          <a:latin typeface="+mn-lt"/>
                          <a:ea typeface="+mn-ea"/>
                          <a:cs typeface="+mn-cs"/>
                        </a:rPr>
                        <a:t>Nuevo</a:t>
                      </a:r>
                      <a:r>
                        <a:rPr lang="es-CL" sz="1800" b="1" kern="1200" dirty="0">
                          <a:solidFill>
                            <a:schemeClr val="dk1"/>
                          </a:solidFill>
                          <a:effectLst/>
                          <a:latin typeface="+mn-lt"/>
                          <a:ea typeface="+mn-ea"/>
                          <a:cs typeface="+mn-cs"/>
                        </a:rPr>
                        <a:t> procedimiento ejecutivo</a:t>
                      </a:r>
                      <a:r>
                        <a:rPr lang="es-CL" sz="1800" kern="1200" dirty="0">
                          <a:solidFill>
                            <a:schemeClr val="dk1"/>
                          </a:solidFill>
                          <a:effectLst/>
                          <a:latin typeface="+mn-lt"/>
                          <a:ea typeface="+mn-ea"/>
                          <a:cs typeface="+mn-cs"/>
                        </a:rPr>
                        <a:t>.</a:t>
                      </a:r>
                    </a:p>
                    <a:p>
                      <a:pPr marL="285750" lvl="0" indent="-285750" algn="just">
                        <a:lnSpc>
                          <a:spcPct val="100000"/>
                        </a:lnSpc>
                        <a:spcAft>
                          <a:spcPts val="0"/>
                        </a:spcAft>
                        <a:buFont typeface="Arial" panose="020B0604020202020204" pitchFamily="34" charset="0"/>
                        <a:buChar char="•"/>
                      </a:pPr>
                      <a:r>
                        <a:rPr lang="es-CL" sz="1800" kern="1200" dirty="0">
                          <a:solidFill>
                            <a:schemeClr val="dk1"/>
                          </a:solidFill>
                          <a:effectLst/>
                          <a:latin typeface="+mn-lt"/>
                          <a:ea typeface="+mn-ea"/>
                          <a:cs typeface="+mn-cs"/>
                        </a:rPr>
                        <a:t>Alcances orgánicos de la RPC.</a:t>
                      </a:r>
                      <a:endParaRPr lang="x-none" sz="1800" dirty="0"/>
                    </a:p>
                  </a:txBody>
                  <a:tcPr marL="91432" marR="91432" marT="45705" marB="45705"/>
                </a:tc>
                <a:extLst>
                  <a:ext uri="{0D108BD9-81ED-4DB2-BD59-A6C34878D82A}">
                    <a16:rowId xmlns:a16="http://schemas.microsoft.com/office/drawing/2014/main" val="10002"/>
                  </a:ext>
                </a:extLst>
              </a:tr>
              <a:tr h="847695">
                <a:tc>
                  <a:txBody>
                    <a:bodyPr/>
                    <a:lstStyle/>
                    <a:p>
                      <a:r>
                        <a:rPr lang="x-none" sz="1800" b="1" dirty="0"/>
                        <a:t>N°3</a:t>
                      </a:r>
                    </a:p>
                    <a:p>
                      <a:r>
                        <a:rPr lang="x-none" sz="1800" dirty="0"/>
                        <a:t>24/09/19</a:t>
                      </a:r>
                    </a:p>
                  </a:txBody>
                  <a:tcPr marL="91432" marR="91432" marT="45705" marB="45705"/>
                </a:tc>
                <a:tc>
                  <a:txBody>
                    <a:bodyPr/>
                    <a:lstStyle/>
                    <a:p>
                      <a:pPr marL="285750" lvl="0" indent="-285750" algn="just">
                        <a:lnSpc>
                          <a:spcPct val="100000"/>
                        </a:lnSpc>
                        <a:spcBef>
                          <a:spcPts val="0"/>
                        </a:spcBef>
                        <a:spcAft>
                          <a:spcPts val="0"/>
                        </a:spcAft>
                        <a:buFont typeface="Arial" panose="020B0604020202020204" pitchFamily="34" charset="0"/>
                        <a:buChar char="•"/>
                      </a:pPr>
                      <a:r>
                        <a:rPr lang="es-CL" sz="1800" dirty="0">
                          <a:effectLst/>
                        </a:rPr>
                        <a:t>Exposición UCE-RPC sobre Nuevo </a:t>
                      </a:r>
                      <a:r>
                        <a:rPr lang="es-CL" sz="1800" b="1" dirty="0">
                          <a:effectLst/>
                        </a:rPr>
                        <a:t>procedimiento partición y mediación.</a:t>
                      </a:r>
                    </a:p>
                    <a:p>
                      <a:pPr marL="285750" lvl="0" indent="-285750" algn="just">
                        <a:lnSpc>
                          <a:spcPct val="100000"/>
                        </a:lnSpc>
                        <a:spcBef>
                          <a:spcPts val="0"/>
                        </a:spcBef>
                        <a:spcAft>
                          <a:spcPts val="0"/>
                        </a:spcAft>
                        <a:buFont typeface="Arial" panose="020B0604020202020204" pitchFamily="34" charset="0"/>
                        <a:buChar char="•"/>
                      </a:pPr>
                      <a:r>
                        <a:rPr lang="es-CL" sz="1800" dirty="0">
                          <a:effectLst/>
                        </a:rPr>
                        <a:t>Alcances orgánicos de la RPC.</a:t>
                      </a:r>
                      <a:endParaRPr lang="x-none" sz="1800" dirty="0"/>
                    </a:p>
                  </a:txBody>
                  <a:tcPr marL="91432" marR="91432" marT="45705" marB="45705"/>
                </a:tc>
                <a:extLst>
                  <a:ext uri="{0D108BD9-81ED-4DB2-BD59-A6C34878D82A}">
                    <a16:rowId xmlns:a16="http://schemas.microsoft.com/office/drawing/2014/main" val="10003"/>
                  </a:ext>
                </a:extLst>
              </a:tr>
              <a:tr h="641505">
                <a:tc>
                  <a:txBody>
                    <a:bodyPr/>
                    <a:lstStyle/>
                    <a:p>
                      <a:r>
                        <a:rPr lang="x-none" sz="1800" b="1" dirty="0"/>
                        <a:t>N°4</a:t>
                      </a:r>
                    </a:p>
                    <a:p>
                      <a:r>
                        <a:rPr lang="x-none" sz="1800" dirty="0"/>
                        <a:t>08/10/19</a:t>
                      </a:r>
                    </a:p>
                  </a:txBody>
                  <a:tcPr marL="91432" marR="91432" marT="45705" marB="45705"/>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800" dirty="0">
                          <a:effectLst/>
                        </a:rPr>
                        <a:t>Exposición UCE-RPC sobre </a:t>
                      </a:r>
                      <a:r>
                        <a:rPr lang="es-CL" sz="1800" b="1" dirty="0">
                          <a:effectLst/>
                        </a:rPr>
                        <a:t>Alcances orgánicos de la RPC</a:t>
                      </a:r>
                      <a:r>
                        <a:rPr lang="es-CL" sz="1800" dirty="0" smtClean="0">
                          <a:effectLst/>
                        </a:rPr>
                        <a:t>.</a:t>
                      </a:r>
                      <a:endParaRPr lang="x-none" sz="1800" dirty="0"/>
                    </a:p>
                  </a:txBody>
                  <a:tcPr marL="91432" marR="91432" marT="45705" marB="4570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5887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595" y="502920"/>
            <a:ext cx="9601200" cy="1027498"/>
          </a:xfrm>
        </p:spPr>
        <p:txBody>
          <a:bodyPr>
            <a:normAutofit/>
          </a:bodyPr>
          <a:lstStyle/>
          <a:p>
            <a:r>
              <a:rPr lang="es-ES" sz="4000" dirty="0" smtClean="0"/>
              <a:t>2. Sistema </a:t>
            </a:r>
            <a:r>
              <a:rPr lang="es-ES" sz="4000" dirty="0"/>
              <a:t>de Nombramientos y Concursos</a:t>
            </a:r>
            <a:endParaRPr lang="es-419" sz="4000" dirty="0"/>
          </a:p>
        </p:txBody>
      </p:sp>
      <p:sp>
        <p:nvSpPr>
          <p:cNvPr id="3" name="Marcador de contenido 2"/>
          <p:cNvSpPr>
            <a:spLocks noGrp="1"/>
          </p:cNvSpPr>
          <p:nvPr>
            <p:ph idx="1"/>
          </p:nvPr>
        </p:nvSpPr>
        <p:spPr>
          <a:xfrm>
            <a:off x="1676855" y="1253611"/>
            <a:ext cx="9141940" cy="4572001"/>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s-419" sz="1700" dirty="0" smtClean="0"/>
              <a:t>Se </a:t>
            </a:r>
            <a:r>
              <a:rPr lang="es-419" sz="1700" dirty="0"/>
              <a:t>analizó el Protocolo </a:t>
            </a:r>
            <a:r>
              <a:rPr lang="es-ES" sz="1700" b="1" dirty="0"/>
              <a:t>“Sistema de Nombramientos </a:t>
            </a:r>
            <a:r>
              <a:rPr lang="es-ES" sz="1700" b="1" dirty="0" smtClean="0"/>
              <a:t>y </a:t>
            </a:r>
            <a:r>
              <a:rPr lang="es-ES" sz="1700" b="1" dirty="0"/>
              <a:t>Concursos en el Poder Judicial”</a:t>
            </a:r>
            <a:r>
              <a:rPr lang="es-ES" sz="1700" dirty="0"/>
              <a:t>, </a:t>
            </a:r>
            <a:r>
              <a:rPr lang="es-ES" sz="1700" dirty="0" smtClean="0"/>
              <a:t>donde </a:t>
            </a:r>
            <a:r>
              <a:rPr lang="es-ES" sz="1700" dirty="0" smtClean="0"/>
              <a:t>tuvimos oportunidad de observar los</a:t>
            </a:r>
            <a:r>
              <a:rPr lang="es-ES" sz="1700" dirty="0" smtClean="0"/>
              <a:t> </a:t>
            </a:r>
            <a:r>
              <a:rPr lang="es-ES" sz="1700" dirty="0"/>
              <a:t>siguientes elementos </a:t>
            </a:r>
            <a:r>
              <a:rPr lang="es-ES" sz="1700" dirty="0" smtClean="0"/>
              <a:t>que consideramos discriminatorios</a:t>
            </a:r>
            <a:r>
              <a:rPr lang="es-ES" sz="1700" dirty="0"/>
              <a:t>: </a:t>
            </a:r>
          </a:p>
          <a:p>
            <a:pPr>
              <a:lnSpc>
                <a:spcPct val="110000"/>
              </a:lnSpc>
              <a:spcBef>
                <a:spcPts val="200"/>
              </a:spcBef>
              <a:buFont typeface="Arial" panose="020B0604020202020204" pitchFamily="34" charset="0"/>
              <a:buChar char="•"/>
            </a:pPr>
            <a:r>
              <a:rPr lang="es-ES" sz="1700" b="1" dirty="0"/>
              <a:t>Plazos de postulación: </a:t>
            </a:r>
            <a:r>
              <a:rPr lang="es-ES" sz="1700" dirty="0"/>
              <a:t>complejidad para los postulantes internos, </a:t>
            </a:r>
            <a:r>
              <a:rPr lang="es-ES" sz="1700" dirty="0" smtClean="0"/>
              <a:t>por </a:t>
            </a:r>
            <a:r>
              <a:rPr lang="es-ES" sz="1700" dirty="0"/>
              <a:t>certificados exigidos.</a:t>
            </a:r>
          </a:p>
          <a:p>
            <a:pPr>
              <a:lnSpc>
                <a:spcPct val="110000"/>
              </a:lnSpc>
              <a:spcBef>
                <a:spcPts val="200"/>
              </a:spcBef>
              <a:buFont typeface="Arial" panose="020B0604020202020204" pitchFamily="34" charset="0"/>
              <a:buChar char="•"/>
            </a:pPr>
            <a:r>
              <a:rPr lang="es-ES" sz="1700" b="1" dirty="0"/>
              <a:t>Postulación “Ciega”: </a:t>
            </a:r>
            <a:r>
              <a:rPr lang="es-ES" sz="1700" dirty="0"/>
              <a:t>para internos no lo es. Se recomienda usar código en vez de RUT.</a:t>
            </a:r>
            <a:endParaRPr lang="es-CL" sz="1700" dirty="0"/>
          </a:p>
          <a:p>
            <a:pPr>
              <a:lnSpc>
                <a:spcPct val="110000"/>
              </a:lnSpc>
              <a:spcBef>
                <a:spcPts val="200"/>
              </a:spcBef>
              <a:buFont typeface="Arial" panose="020B0604020202020204" pitchFamily="34" charset="0"/>
              <a:buChar char="•"/>
            </a:pPr>
            <a:r>
              <a:rPr lang="es-ES" sz="1700" b="1" dirty="0"/>
              <a:t>Certificados de Estudio y Capacitación </a:t>
            </a:r>
            <a:r>
              <a:rPr lang="es-ES" sz="1700" dirty="0"/>
              <a:t>exigidos. </a:t>
            </a:r>
          </a:p>
          <a:p>
            <a:pPr>
              <a:lnSpc>
                <a:spcPct val="110000"/>
              </a:lnSpc>
              <a:spcBef>
                <a:spcPts val="200"/>
              </a:spcBef>
              <a:buFont typeface="Arial" panose="020B0604020202020204" pitchFamily="34" charset="0"/>
              <a:buChar char="•"/>
            </a:pPr>
            <a:r>
              <a:rPr lang="es-ES" sz="1700" b="1" dirty="0"/>
              <a:t>Parentesco: </a:t>
            </a:r>
            <a:r>
              <a:rPr lang="es-ES" sz="1700" dirty="0"/>
              <a:t>exigencia solo para internos, que sobrepasan lo legal.</a:t>
            </a:r>
            <a:endParaRPr lang="es-CL" sz="1700" dirty="0"/>
          </a:p>
          <a:p>
            <a:pPr>
              <a:lnSpc>
                <a:spcPct val="110000"/>
              </a:lnSpc>
              <a:spcBef>
                <a:spcPts val="200"/>
              </a:spcBef>
              <a:buFont typeface="Arial" panose="020B0604020202020204" pitchFamily="34" charset="0"/>
              <a:buChar char="•"/>
            </a:pPr>
            <a:r>
              <a:rPr lang="es-ES" sz="1700" b="1" dirty="0"/>
              <a:t>Examen Habilitante </a:t>
            </a:r>
            <a:r>
              <a:rPr lang="es-ES" sz="1700" dirty="0"/>
              <a:t>con más opciones para internos que para externos.</a:t>
            </a:r>
          </a:p>
          <a:p>
            <a:pPr marL="0" indent="0">
              <a:buNone/>
            </a:pPr>
            <a:r>
              <a:rPr lang="es-ES" sz="1700" b="1" dirty="0" smtClean="0"/>
              <a:t>Otros </a:t>
            </a:r>
            <a:r>
              <a:rPr lang="es-ES" sz="1700" b="1" dirty="0"/>
              <a:t>elementos analizados:</a:t>
            </a:r>
          </a:p>
          <a:p>
            <a:pPr algn="just">
              <a:lnSpc>
                <a:spcPct val="100000"/>
              </a:lnSpc>
              <a:spcBef>
                <a:spcPts val="200"/>
              </a:spcBef>
              <a:buFont typeface="Arial" panose="020B0604020202020204" pitchFamily="34" charset="0"/>
              <a:buChar char="•"/>
            </a:pPr>
            <a:r>
              <a:rPr lang="es-ES" sz="1700" dirty="0"/>
              <a:t>Cuestionamiento de competencia </a:t>
            </a:r>
            <a:r>
              <a:rPr lang="es-ES" sz="1700" b="1" i="1" dirty="0"/>
              <a:t>Innovación y Flexibilidad </a:t>
            </a:r>
            <a:r>
              <a:rPr lang="es-ES" sz="1700" dirty="0"/>
              <a:t>en cargos </a:t>
            </a:r>
            <a:r>
              <a:rPr lang="es-ES" sz="1700" dirty="0" smtClean="0"/>
              <a:t>administrativos sin autonomía.</a:t>
            </a:r>
            <a:endParaRPr lang="es-CL" sz="1700" dirty="0"/>
          </a:p>
          <a:p>
            <a:pPr>
              <a:lnSpc>
                <a:spcPct val="100000"/>
              </a:lnSpc>
              <a:spcBef>
                <a:spcPts val="200"/>
              </a:spcBef>
              <a:buFont typeface="Arial" panose="020B0604020202020204" pitchFamily="34" charset="0"/>
              <a:buChar char="•"/>
            </a:pPr>
            <a:r>
              <a:rPr lang="es-ES" sz="1700" dirty="0" smtClean="0"/>
              <a:t>Insistencia en  </a:t>
            </a:r>
            <a:r>
              <a:rPr lang="es-ES" sz="1700" b="1" dirty="0"/>
              <a:t>favorecer la Carrera </a:t>
            </a:r>
            <a:r>
              <a:rPr lang="es-ES" sz="1700" b="1" dirty="0" smtClean="0"/>
              <a:t>Funcionaria</a:t>
            </a:r>
            <a:r>
              <a:rPr lang="es-ES" sz="1700" dirty="0" smtClean="0"/>
              <a:t>, a través de </a:t>
            </a:r>
            <a:r>
              <a:rPr lang="es-ES" sz="1700" dirty="0" smtClean="0"/>
              <a:t>llamados </a:t>
            </a:r>
            <a:r>
              <a:rPr lang="es-ES" sz="1700" dirty="0"/>
              <a:t>a concurso </a:t>
            </a:r>
            <a:r>
              <a:rPr lang="es-ES" sz="1700" dirty="0" smtClean="0"/>
              <a:t>internos</a:t>
            </a:r>
            <a:r>
              <a:rPr lang="es-ES" sz="1700" dirty="0" smtClean="0"/>
              <a:t>.</a:t>
            </a:r>
          </a:p>
          <a:p>
            <a:pPr>
              <a:lnSpc>
                <a:spcPct val="100000"/>
              </a:lnSpc>
              <a:spcBef>
                <a:spcPts val="200"/>
              </a:spcBef>
              <a:buFont typeface="Arial" panose="020B0604020202020204" pitchFamily="34" charset="0"/>
              <a:buChar char="•"/>
            </a:pPr>
            <a:r>
              <a:rPr lang="es-ES" sz="1700" b="1" dirty="0" smtClean="0"/>
              <a:t>Mejoras a los perfiles </a:t>
            </a:r>
            <a:r>
              <a:rPr lang="es-ES" sz="1700" dirty="0" smtClean="0"/>
              <a:t>que impidan la permanente </a:t>
            </a:r>
            <a:r>
              <a:rPr lang="es-ES" sz="1700" dirty="0" err="1" smtClean="0"/>
              <a:t>ajustabilidad</a:t>
            </a:r>
            <a:r>
              <a:rPr lang="es-ES" sz="1700" dirty="0" smtClean="0"/>
              <a:t> </a:t>
            </a:r>
            <a:r>
              <a:rPr lang="es-ES" sz="1700" dirty="0"/>
              <a:t>del proceso: </a:t>
            </a:r>
            <a:r>
              <a:rPr lang="es-ES" sz="1700" dirty="0" smtClean="0"/>
              <a:t>pedimos estandarizar </a:t>
            </a:r>
            <a:r>
              <a:rPr lang="es-ES" sz="1700" dirty="0"/>
              <a:t>perfiles y crear mecanismos para </a:t>
            </a:r>
            <a:r>
              <a:rPr lang="es-ES" sz="1700" dirty="0" smtClean="0"/>
              <a:t>sus modificaciones posteriores. </a:t>
            </a:r>
            <a:r>
              <a:rPr lang="es-ES" sz="1700" dirty="0"/>
              <a:t>Así, se puede otorgar puntaje a los factores evaluados, permitiendo hacer un ranking de postulantes</a:t>
            </a:r>
            <a:r>
              <a:rPr lang="es-ES" sz="1700" dirty="0" smtClean="0"/>
              <a:t>.</a:t>
            </a:r>
            <a:endParaRPr lang="es-419" sz="1700" dirty="0"/>
          </a:p>
        </p:txBody>
      </p:sp>
    </p:spTree>
    <p:extLst>
      <p:ext uri="{BB962C8B-B14F-4D97-AF65-F5344CB8AC3E}">
        <p14:creationId xmlns:p14="http://schemas.microsoft.com/office/powerpoint/2010/main" val="256422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B226A2-3A48-453D-B7F9-8005BA60637B}"/>
              </a:ext>
            </a:extLst>
          </p:cNvPr>
          <p:cNvSpPr>
            <a:spLocks noGrp="1"/>
          </p:cNvSpPr>
          <p:nvPr>
            <p:ph type="title"/>
          </p:nvPr>
        </p:nvSpPr>
        <p:spPr>
          <a:xfrm>
            <a:off x="1371600" y="685800"/>
            <a:ext cx="9601200" cy="856397"/>
          </a:xfrm>
        </p:spPr>
        <p:txBody>
          <a:bodyPr/>
          <a:lstStyle/>
          <a:p>
            <a:r>
              <a:rPr lang="es-ES" sz="4000" dirty="0"/>
              <a:t>3. Análisis documental sobre RPC</a:t>
            </a:r>
            <a:endParaRPr lang="es-CL" sz="4000" dirty="0"/>
          </a:p>
        </p:txBody>
      </p:sp>
      <p:sp>
        <p:nvSpPr>
          <p:cNvPr id="3" name="Marcador de contenido 2">
            <a:extLst>
              <a:ext uri="{FF2B5EF4-FFF2-40B4-BE49-F238E27FC236}">
                <a16:creationId xmlns:a16="http://schemas.microsoft.com/office/drawing/2014/main" id="{1D648060-0D5F-45B7-A7E3-4DAC9D8F1C8B}"/>
              </a:ext>
            </a:extLst>
          </p:cNvPr>
          <p:cNvSpPr>
            <a:spLocks noGrp="1"/>
          </p:cNvSpPr>
          <p:nvPr>
            <p:ph idx="1"/>
          </p:nvPr>
        </p:nvSpPr>
        <p:spPr>
          <a:xfrm>
            <a:off x="1897039" y="1542197"/>
            <a:ext cx="9237994" cy="4306528"/>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buFont typeface="Wingdings" panose="05000000000000000000" pitchFamily="2" charset="2"/>
              <a:buChar char="ü"/>
            </a:pPr>
            <a:r>
              <a:rPr lang="es-ES" sz="1700" dirty="0" smtClean="0">
                <a:solidFill>
                  <a:schemeClr val="dk1"/>
                </a:solidFill>
              </a:rPr>
              <a:t>Proyecto de ley que establece el nuevo </a:t>
            </a:r>
            <a:r>
              <a:rPr lang="es-ES" sz="1700" b="1" dirty="0" smtClean="0">
                <a:solidFill>
                  <a:schemeClr val="dk1"/>
                </a:solidFill>
              </a:rPr>
              <a:t>Código Procesal Civil</a:t>
            </a:r>
            <a:r>
              <a:rPr lang="es-ES" sz="1700" dirty="0" smtClean="0">
                <a:solidFill>
                  <a:schemeClr val="dk1"/>
                </a:solidFill>
              </a:rPr>
              <a:t>, marzo de 2102.</a:t>
            </a:r>
            <a:endParaRPr lang="es-419" sz="1700" dirty="0" smtClean="0">
              <a:solidFill>
                <a:schemeClr val="dk1"/>
              </a:solidFill>
            </a:endParaRPr>
          </a:p>
          <a:p>
            <a:pPr>
              <a:buFont typeface="Wingdings" panose="05000000000000000000" pitchFamily="2" charset="2"/>
              <a:buChar char="ü"/>
            </a:pPr>
            <a:r>
              <a:rPr lang="es-ES" sz="1700" b="1" dirty="0" smtClean="0">
                <a:solidFill>
                  <a:schemeClr val="dk1"/>
                </a:solidFill>
              </a:rPr>
              <a:t>Propuesta de Perfiles </a:t>
            </a:r>
            <a:r>
              <a:rPr lang="es-ES" sz="1700" dirty="0" smtClean="0">
                <a:solidFill>
                  <a:schemeClr val="dk1"/>
                </a:solidFill>
              </a:rPr>
              <a:t>de Funcionarios de Tribunales de Ejecución, en el contexto de la Reforma, Universidad Católica de Valparaíso, diciembre de 2015.</a:t>
            </a:r>
            <a:endParaRPr lang="es-419" sz="1700" dirty="0" smtClean="0">
              <a:solidFill>
                <a:schemeClr val="dk1"/>
              </a:solidFill>
            </a:endParaRPr>
          </a:p>
          <a:p>
            <a:pPr>
              <a:buFont typeface="Wingdings" panose="05000000000000000000" pitchFamily="2" charset="2"/>
              <a:buChar char="ü"/>
            </a:pPr>
            <a:r>
              <a:rPr lang="es-ES" sz="1700" dirty="0" smtClean="0">
                <a:solidFill>
                  <a:schemeClr val="dk1"/>
                </a:solidFill>
              </a:rPr>
              <a:t>Observaciones Preliminares de la Comisión de Ministros para la RPC, </a:t>
            </a:r>
            <a:r>
              <a:rPr lang="es-ES" sz="1700" b="1" dirty="0" smtClean="0">
                <a:solidFill>
                  <a:schemeClr val="dk1"/>
                </a:solidFill>
              </a:rPr>
              <a:t>Recursos procesales y Diseño organizacional del tribunal civil</a:t>
            </a:r>
            <a:r>
              <a:rPr lang="es-ES" sz="1700" dirty="0" smtClean="0">
                <a:solidFill>
                  <a:schemeClr val="dk1"/>
                </a:solidFill>
              </a:rPr>
              <a:t>, septiembre de 2018.</a:t>
            </a:r>
            <a:endParaRPr lang="es-419" sz="1700" dirty="0" smtClean="0">
              <a:solidFill>
                <a:schemeClr val="dk1"/>
              </a:solidFill>
            </a:endParaRPr>
          </a:p>
          <a:p>
            <a:pPr>
              <a:buFont typeface="Wingdings" panose="05000000000000000000" pitchFamily="2" charset="2"/>
              <a:buChar char="ü"/>
            </a:pPr>
            <a:r>
              <a:rPr lang="es-ES" sz="1700" dirty="0" smtClean="0">
                <a:solidFill>
                  <a:schemeClr val="dk1"/>
                </a:solidFill>
              </a:rPr>
              <a:t>Informe sobre los </a:t>
            </a:r>
            <a:r>
              <a:rPr lang="es-ES" sz="1700" b="1" dirty="0" smtClean="0">
                <a:solidFill>
                  <a:schemeClr val="dk1"/>
                </a:solidFill>
              </a:rPr>
              <a:t>temas técnicos de la Reforma Procesal Civil</a:t>
            </a:r>
            <a:r>
              <a:rPr lang="es-ES" sz="1700" dirty="0" smtClean="0">
                <a:solidFill>
                  <a:schemeClr val="dk1"/>
                </a:solidFill>
              </a:rPr>
              <a:t>, Mesa de Trabajo entre el Ministerio de Justicia y Derechos Humanos y el Poder Judicial, abril de 2019.</a:t>
            </a:r>
            <a:r>
              <a:rPr lang="es-CL" sz="1700" dirty="0" smtClean="0">
                <a:solidFill>
                  <a:schemeClr val="dk1"/>
                </a:solidFill>
              </a:rPr>
              <a:t>     </a:t>
            </a:r>
            <a:endParaRPr lang="es-419" sz="1700" dirty="0" smtClean="0">
              <a:solidFill>
                <a:schemeClr val="dk1"/>
              </a:solidFill>
            </a:endParaRPr>
          </a:p>
          <a:p>
            <a:pPr>
              <a:buFont typeface="Wingdings" panose="05000000000000000000" pitchFamily="2" charset="2"/>
              <a:buChar char="ü"/>
            </a:pPr>
            <a:r>
              <a:rPr lang="es-ES" sz="1700" dirty="0" smtClean="0">
                <a:solidFill>
                  <a:schemeClr val="dk1"/>
                </a:solidFill>
              </a:rPr>
              <a:t>Segundo Informe de Observaciones Preliminares de la Comisión de Ministros para la RPC. </a:t>
            </a:r>
            <a:r>
              <a:rPr lang="es-ES" sz="1700" b="1" dirty="0" smtClean="0">
                <a:solidFill>
                  <a:schemeClr val="dk1"/>
                </a:solidFill>
              </a:rPr>
              <a:t>Mediación, Procedimiento Simplificado y Ejecución</a:t>
            </a:r>
            <a:r>
              <a:rPr lang="es-ES" sz="1700" dirty="0" smtClean="0">
                <a:solidFill>
                  <a:schemeClr val="dk1"/>
                </a:solidFill>
              </a:rPr>
              <a:t>, abril de 2019.</a:t>
            </a:r>
            <a:r>
              <a:rPr lang="es-CL" sz="1700" dirty="0" smtClean="0">
                <a:solidFill>
                  <a:schemeClr val="dk1"/>
                </a:solidFill>
              </a:rPr>
              <a:t> </a:t>
            </a:r>
          </a:p>
          <a:p>
            <a:pPr>
              <a:buFont typeface="Wingdings" panose="05000000000000000000" pitchFamily="2" charset="2"/>
              <a:buChar char="ü"/>
            </a:pPr>
            <a:r>
              <a:rPr lang="es-CL" sz="1700" dirty="0" smtClean="0">
                <a:solidFill>
                  <a:schemeClr val="dk1"/>
                </a:solidFill>
              </a:rPr>
              <a:t>Informe de Recomendaciones para la </a:t>
            </a:r>
            <a:r>
              <a:rPr lang="es-CL" sz="1700" b="1" dirty="0" smtClean="0">
                <a:solidFill>
                  <a:schemeClr val="dk1"/>
                </a:solidFill>
              </a:rPr>
              <a:t>determinación de estructura organizacional y dotación de la </a:t>
            </a:r>
            <a:r>
              <a:rPr lang="es-ES" sz="1700" b="1" dirty="0" smtClean="0">
                <a:solidFill>
                  <a:schemeClr val="dk1"/>
                </a:solidFill>
              </a:rPr>
              <a:t>Reforma Procesal Civil</a:t>
            </a:r>
            <a:r>
              <a:rPr lang="es-ES" sz="1700" dirty="0" smtClean="0">
                <a:solidFill>
                  <a:schemeClr val="dk1"/>
                </a:solidFill>
              </a:rPr>
              <a:t>, agosto de 2019.</a:t>
            </a:r>
            <a:endParaRPr lang="es-419" sz="1700" dirty="0" smtClean="0">
              <a:solidFill>
                <a:schemeClr val="dk1"/>
              </a:solidFill>
            </a:endParaRPr>
          </a:p>
          <a:p>
            <a:pPr>
              <a:buFont typeface="Wingdings" panose="05000000000000000000" pitchFamily="2" charset="2"/>
              <a:buChar char="ü"/>
            </a:pPr>
            <a:r>
              <a:rPr lang="es-ES" sz="1700" dirty="0" smtClean="0">
                <a:solidFill>
                  <a:schemeClr val="dk1"/>
                </a:solidFill>
              </a:rPr>
              <a:t>Oficios y otros documentos relacionados.</a:t>
            </a:r>
            <a:endParaRPr lang="es-419" sz="1700" dirty="0">
              <a:solidFill>
                <a:schemeClr val="dk1"/>
              </a:solidFill>
            </a:endParaRPr>
          </a:p>
        </p:txBody>
      </p:sp>
    </p:spTree>
    <p:extLst>
      <p:ext uri="{BB962C8B-B14F-4D97-AF65-F5344CB8AC3E}">
        <p14:creationId xmlns:p14="http://schemas.microsoft.com/office/powerpoint/2010/main" val="183051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1133514" y="646269"/>
            <a:ext cx="9612971" cy="1796682"/>
          </a:xfrm>
        </p:spPr>
        <p:txBody>
          <a:bodyPr/>
          <a:lstStyle/>
          <a:p>
            <a:pPr lvl="0"/>
            <a:r>
              <a:rPr lang="es-ES" sz="4800" dirty="0"/>
              <a:t>Estructura Organizacional y Dotación </a:t>
            </a:r>
          </a:p>
        </p:txBody>
      </p:sp>
      <p:sp>
        <p:nvSpPr>
          <p:cNvPr id="19460" name="AutoShape 4" descr="Resultado de imagen para ANÁLISIS"/>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endParaRPr lang="es-CL" altLang="es-CL"/>
          </a:p>
        </p:txBody>
      </p:sp>
      <p:pic>
        <p:nvPicPr>
          <p:cNvPr id="2" name="Imagen 1"/>
          <p:cNvPicPr>
            <a:picLocks noChangeAspect="1"/>
          </p:cNvPicPr>
          <p:nvPr/>
        </p:nvPicPr>
        <p:blipFill>
          <a:blip r:embed="rId2"/>
          <a:stretch>
            <a:fillRect/>
          </a:stretch>
        </p:blipFill>
        <p:spPr>
          <a:xfrm>
            <a:off x="4084999" y="2710441"/>
            <a:ext cx="3446304" cy="22716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72408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5334" y="474537"/>
            <a:ext cx="8866186" cy="857915"/>
          </a:xfrm>
        </p:spPr>
        <p:txBody>
          <a:bodyPr>
            <a:normAutofit fontScale="90000"/>
          </a:bodyPr>
          <a:lstStyle/>
          <a:p>
            <a:pPr>
              <a:defRPr/>
            </a:pPr>
            <a:r>
              <a:rPr lang="es-ES" sz="4000" dirty="0" smtClean="0"/>
              <a:t>P</a:t>
            </a:r>
            <a:r>
              <a:rPr lang="es-ES" sz="4000" dirty="0" smtClean="0"/>
              <a:t>lanteamientos de </a:t>
            </a:r>
            <a:r>
              <a:rPr lang="es-ES" sz="4000" dirty="0" err="1" smtClean="0"/>
              <a:t>Anejud</a:t>
            </a:r>
            <a:r>
              <a:rPr lang="es-ES" sz="4000" dirty="0" smtClean="0"/>
              <a:t> Chile sobre e</a:t>
            </a:r>
            <a:r>
              <a:rPr lang="x-none" sz="4000" dirty="0" smtClean="0"/>
              <a:t>structura </a:t>
            </a:r>
            <a:r>
              <a:rPr lang="x-none" sz="4000" dirty="0"/>
              <a:t>org</a:t>
            </a:r>
            <a:r>
              <a:rPr lang="es-ES" sz="4000" dirty="0" err="1" smtClean="0"/>
              <a:t>anizacional</a:t>
            </a:r>
            <a:r>
              <a:rPr lang="es-ES" sz="4000" dirty="0" smtClean="0"/>
              <a:t> RPC</a:t>
            </a:r>
            <a:r>
              <a:rPr lang="x-none" sz="4000" dirty="0" smtClean="0"/>
              <a:t>: </a:t>
            </a:r>
            <a:endParaRPr lang="x-none" sz="4000" dirty="0"/>
          </a:p>
        </p:txBody>
      </p:sp>
      <p:sp>
        <p:nvSpPr>
          <p:cNvPr id="16387" name="Marcador de contenido 2"/>
          <p:cNvSpPr>
            <a:spLocks noGrp="1"/>
          </p:cNvSpPr>
          <p:nvPr>
            <p:ph idx="1"/>
          </p:nvPr>
        </p:nvSpPr>
        <p:spPr>
          <a:xfrm>
            <a:off x="2032818" y="1659999"/>
            <a:ext cx="8718702" cy="4338125"/>
          </a:xfrm>
        </p:spPr>
        <p:txBody>
          <a:bodyPr/>
          <a:lstStyle/>
          <a:p>
            <a:pPr algn="just">
              <a:lnSpc>
                <a:spcPct val="100000"/>
              </a:lnSpc>
              <a:spcBef>
                <a:spcPts val="600"/>
              </a:spcBef>
              <a:spcAft>
                <a:spcPts val="600"/>
              </a:spcAft>
            </a:pPr>
            <a:r>
              <a:rPr lang="es-CL" altLang="es-CL" sz="1800" b="1" dirty="0">
                <a:ea typeface="Calibri" panose="020F0502020204030204" pitchFamily="34" charset="0"/>
                <a:cs typeface="Times New Roman" panose="02020603050405020304" pitchFamily="18" charset="0"/>
              </a:rPr>
              <a:t>Preocupación ante mayor responsabilidad</a:t>
            </a:r>
            <a:r>
              <a:rPr lang="es-CL" altLang="es-CL" sz="1800" dirty="0">
                <a:ea typeface="Calibri" panose="020F0502020204030204" pitchFamily="34" charset="0"/>
                <a:cs typeface="Times New Roman" panose="02020603050405020304" pitchFamily="18" charset="0"/>
              </a:rPr>
              <a:t> para nuestro estamento, por el  cambio de modelo de la RPC, que comprende cargos innovadores y críticos como el Oficial Tramitador de Causas </a:t>
            </a:r>
            <a:r>
              <a:rPr lang="es-ES" altLang="es-CL" sz="1800" dirty="0">
                <a:ea typeface="Calibri" panose="020F0502020204030204" pitchFamily="34" charset="0"/>
                <a:cs typeface="Times New Roman" panose="02020603050405020304" pitchFamily="18" charset="0"/>
              </a:rPr>
              <a:t>(sesión 2).</a:t>
            </a:r>
            <a:endParaRPr lang="es-CL" altLang="es-CL" sz="1800" dirty="0">
              <a:ea typeface="Calibri" panose="020F0502020204030204" pitchFamily="34" charset="0"/>
              <a:cs typeface="Times New Roman" panose="02020603050405020304" pitchFamily="18" charset="0"/>
            </a:endParaRPr>
          </a:p>
          <a:p>
            <a:pPr algn="just">
              <a:lnSpc>
                <a:spcPct val="100000"/>
              </a:lnSpc>
              <a:spcBef>
                <a:spcPts val="600"/>
              </a:spcBef>
              <a:spcAft>
                <a:spcPts val="600"/>
              </a:spcAft>
            </a:pPr>
            <a:r>
              <a:rPr lang="es-CL" altLang="es-CL" sz="1800" dirty="0">
                <a:ea typeface="Calibri" panose="020F0502020204030204" pitchFamily="34" charset="0"/>
                <a:cs typeface="Times New Roman" panose="02020603050405020304" pitchFamily="18" charset="0"/>
              </a:rPr>
              <a:t>Contemplar en el diseño </a:t>
            </a:r>
            <a:r>
              <a:rPr lang="es-CL" altLang="es-CL" sz="1800" b="1" dirty="0">
                <a:ea typeface="Calibri" panose="020F0502020204030204" pitchFamily="34" charset="0"/>
                <a:cs typeface="Times New Roman" panose="02020603050405020304" pitchFamily="18" charset="0"/>
              </a:rPr>
              <a:t>en forma independiente</a:t>
            </a:r>
            <a:r>
              <a:rPr lang="es-CL" altLang="es-CL" sz="1800" dirty="0">
                <a:ea typeface="Calibri" panose="020F0502020204030204" pitchFamily="34" charset="0"/>
                <a:cs typeface="Times New Roman" panose="02020603050405020304" pitchFamily="18" charset="0"/>
              </a:rPr>
              <a:t> las unidades de “</a:t>
            </a:r>
            <a:r>
              <a:rPr lang="es-CL" altLang="es-CL" sz="1800" b="1" dirty="0">
                <a:ea typeface="Calibri" panose="020F0502020204030204" pitchFamily="34" charset="0"/>
                <a:cs typeface="Times New Roman" panose="02020603050405020304" pitchFamily="18" charset="0"/>
              </a:rPr>
              <a:t>causa</a:t>
            </a:r>
            <a:r>
              <a:rPr lang="es-CL" altLang="es-CL" sz="1800" dirty="0">
                <a:ea typeface="Calibri" panose="020F0502020204030204" pitchFamily="34" charset="0"/>
                <a:cs typeface="Times New Roman" panose="02020603050405020304" pitchFamily="18" charset="0"/>
              </a:rPr>
              <a:t>” y “</a:t>
            </a:r>
            <a:r>
              <a:rPr lang="es-CL" altLang="es-CL" sz="1800" b="1" dirty="0">
                <a:ea typeface="Calibri" panose="020F0502020204030204" pitchFamily="34" charset="0"/>
                <a:cs typeface="Times New Roman" panose="02020603050405020304" pitchFamily="18" charset="0"/>
              </a:rPr>
              <a:t>sala</a:t>
            </a:r>
            <a:r>
              <a:rPr lang="es-CL" altLang="es-CL" sz="1800" dirty="0">
                <a:ea typeface="Calibri" panose="020F0502020204030204" pitchFamily="34" charset="0"/>
                <a:cs typeface="Times New Roman" panose="02020603050405020304" pitchFamily="18" charset="0"/>
              </a:rPr>
              <a:t>”, ya que la “Unidad de Causas” no es suficiente. En base a la experiencia de tribunales reformados, se requiere aumento de dotación </a:t>
            </a:r>
            <a:r>
              <a:rPr lang="es-ES" altLang="es-CL" sz="1800" dirty="0">
                <a:ea typeface="Calibri" panose="020F0502020204030204" pitchFamily="34" charset="0"/>
                <a:cs typeface="Times New Roman" panose="02020603050405020304" pitchFamily="18" charset="0"/>
              </a:rPr>
              <a:t>(sesión 4).</a:t>
            </a:r>
            <a:endParaRPr lang="es-CL" altLang="es-CL" sz="1800" dirty="0">
              <a:ea typeface="Calibri" panose="020F0502020204030204" pitchFamily="34" charset="0"/>
              <a:cs typeface="Times New Roman" panose="02020603050405020304" pitchFamily="18" charset="0"/>
            </a:endParaRPr>
          </a:p>
          <a:p>
            <a:pPr algn="just">
              <a:lnSpc>
                <a:spcPct val="100000"/>
              </a:lnSpc>
              <a:spcBef>
                <a:spcPts val="600"/>
              </a:spcBef>
              <a:spcAft>
                <a:spcPts val="600"/>
              </a:spcAft>
            </a:pPr>
            <a:r>
              <a:rPr lang="es-CL" altLang="es-CL" sz="1800" b="1" dirty="0">
                <a:ea typeface="Calibri" panose="020F0502020204030204" pitchFamily="34" charset="0"/>
                <a:cs typeface="Times New Roman" panose="02020603050405020304" pitchFamily="18" charset="0"/>
              </a:rPr>
              <a:t>Preocupación por cambios en las funciones </a:t>
            </a:r>
            <a:r>
              <a:rPr lang="es-CL" altLang="es-CL" sz="1800" dirty="0">
                <a:ea typeface="Calibri" panose="020F0502020204030204" pitchFamily="34" charset="0"/>
                <a:cs typeface="Times New Roman" panose="02020603050405020304" pitchFamily="18" charset="0"/>
              </a:rPr>
              <a:t>de algunos cargos, dado el anuncio de implementación de sistemas electrónicos de embargos telemáticos. Ejemplo: Funcionario Notificador, quien notificará demandas nuevas cuya </a:t>
            </a:r>
            <a:r>
              <a:rPr lang="es-CL" altLang="es-CL" sz="1800" dirty="0" err="1">
                <a:ea typeface="Calibri" panose="020F0502020204030204" pitchFamily="34" charset="0"/>
                <a:cs typeface="Times New Roman" panose="02020603050405020304" pitchFamily="18" charset="0"/>
              </a:rPr>
              <a:t>cuantia</a:t>
            </a:r>
            <a:r>
              <a:rPr lang="es-CL" altLang="es-CL" sz="1800" dirty="0">
                <a:ea typeface="Calibri" panose="020F0502020204030204" pitchFamily="34" charset="0"/>
                <a:cs typeface="Times New Roman" panose="02020603050405020304" pitchFamily="18" charset="0"/>
              </a:rPr>
              <a:t> sea inferior a 40 UTM y sólo hasta la traba del embargo, sin fuerza pública </a:t>
            </a:r>
            <a:r>
              <a:rPr lang="es-ES" altLang="es-CL" sz="1800" dirty="0">
                <a:ea typeface="Calibri" panose="020F0502020204030204" pitchFamily="34" charset="0"/>
                <a:cs typeface="Times New Roman" panose="02020603050405020304" pitchFamily="18" charset="0"/>
              </a:rPr>
              <a:t>(sesión 2).</a:t>
            </a:r>
            <a:endParaRPr lang="es-CL" altLang="es-CL" sz="1800" dirty="0">
              <a:ea typeface="Calibri" panose="020F0502020204030204" pitchFamily="34" charset="0"/>
              <a:cs typeface="Times New Roman" panose="02020603050405020304" pitchFamily="18" charset="0"/>
            </a:endParaRPr>
          </a:p>
          <a:p>
            <a:pPr algn="just">
              <a:lnSpc>
                <a:spcPct val="100000"/>
              </a:lnSpc>
              <a:spcBef>
                <a:spcPts val="600"/>
              </a:spcBef>
              <a:spcAft>
                <a:spcPts val="600"/>
              </a:spcAft>
            </a:pPr>
            <a:r>
              <a:rPr lang="es-CL" altLang="es-CL" sz="1800" dirty="0">
                <a:ea typeface="Calibri" panose="020F0502020204030204" pitchFamily="34" charset="0"/>
                <a:cs typeface="Times New Roman" panose="02020603050405020304" pitchFamily="18" charset="0"/>
              </a:rPr>
              <a:t>Preocupación por errores de diseño en reformas penal y de familia, que repercuten hasta el día de hoy en la salud de las/los trabajadores y </a:t>
            </a:r>
            <a:r>
              <a:rPr lang="es-CL" altLang="es-CL" sz="1800" b="1" dirty="0">
                <a:ea typeface="Calibri" panose="020F0502020204030204" pitchFamily="34" charset="0"/>
                <a:cs typeface="Times New Roman" panose="02020603050405020304" pitchFamily="18" charset="0"/>
              </a:rPr>
              <a:t>mal clima laboral por sobrecarga laboral</a:t>
            </a:r>
            <a:r>
              <a:rPr lang="es-CL" altLang="es-CL" sz="1800" dirty="0">
                <a:ea typeface="Calibri" panose="020F0502020204030204" pitchFamily="34" charset="0"/>
                <a:cs typeface="Times New Roman" panose="02020603050405020304" pitchFamily="18" charset="0"/>
              </a:rPr>
              <a:t> a que están expuestos nuestros/as representados/as </a:t>
            </a:r>
            <a:r>
              <a:rPr lang="es-ES" altLang="es-CL" sz="1800" dirty="0">
                <a:ea typeface="Calibri" panose="020F0502020204030204" pitchFamily="34" charset="0"/>
                <a:cs typeface="Times New Roman" panose="02020603050405020304" pitchFamily="18" charset="0"/>
              </a:rPr>
              <a:t>(sesión 3).</a:t>
            </a:r>
            <a:endParaRPr lang="es-CL" altLang="es-CL" sz="1800" dirty="0">
              <a:ea typeface="Calibri" panose="020F0502020204030204" pitchFamily="34" charset="0"/>
              <a:cs typeface="Times New Roman" panose="02020603050405020304" pitchFamily="18" charset="0"/>
            </a:endParaRPr>
          </a:p>
          <a:p>
            <a:pPr algn="just">
              <a:lnSpc>
                <a:spcPct val="100000"/>
              </a:lnSpc>
              <a:spcBef>
                <a:spcPts val="600"/>
              </a:spcBef>
              <a:spcAft>
                <a:spcPts val="600"/>
              </a:spcAft>
            </a:pPr>
            <a:endParaRPr lang="es-CL" altLang="es-CL" sz="1800" dirty="0">
              <a:ea typeface="Calibri" panose="020F0502020204030204" pitchFamily="34" charset="0"/>
              <a:cs typeface="Times New Roman" panose="02020603050405020304" pitchFamily="18" charset="0"/>
            </a:endParaRPr>
          </a:p>
          <a:p>
            <a:pPr>
              <a:lnSpc>
                <a:spcPct val="100000"/>
              </a:lnSpc>
              <a:spcBef>
                <a:spcPts val="600"/>
              </a:spcBef>
              <a:spcAft>
                <a:spcPts val="600"/>
              </a:spcAft>
            </a:pPr>
            <a:endParaRPr lang="es-ES" altLang="es-CL" sz="1800" dirty="0">
              <a:ea typeface="Calibri" panose="020F0502020204030204" pitchFamily="34" charset="0"/>
              <a:cs typeface="Times New Roman" panose="02020603050405020304" pitchFamily="18" charset="0"/>
            </a:endParaRPr>
          </a:p>
          <a:p>
            <a:pPr>
              <a:lnSpc>
                <a:spcPct val="100000"/>
              </a:lnSpc>
              <a:spcBef>
                <a:spcPts val="600"/>
              </a:spcBef>
              <a:spcAft>
                <a:spcPts val="600"/>
              </a:spcAft>
            </a:pPr>
            <a:endParaRPr lang="es-ES" altLang="es-CL" sz="1800" dirty="0">
              <a:ea typeface="Calibri" panose="020F0502020204030204" pitchFamily="34" charset="0"/>
              <a:cs typeface="Times New Roman" panose="02020603050405020304" pitchFamily="18" charset="0"/>
            </a:endParaRPr>
          </a:p>
          <a:p>
            <a:endParaRPr lang="es-CL" altLang="es-CL" sz="1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6623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26609" y="459402"/>
            <a:ext cx="9087134" cy="5324169"/>
          </a:xfrm>
        </p:spPr>
        <p:txBody>
          <a:bodyPr rtlCol="0">
            <a:normAutofit fontScale="25000" lnSpcReduction="20000"/>
          </a:bodyPr>
          <a:lstStyle/>
          <a:p>
            <a:pPr marL="0" indent="0">
              <a:spcAft>
                <a:spcPts val="0"/>
              </a:spcAft>
              <a:buClr>
                <a:schemeClr val="accent1">
                  <a:lumMod val="75000"/>
                </a:schemeClr>
              </a:buClr>
              <a:buNone/>
              <a:defRPr/>
            </a:pPr>
            <a:r>
              <a:rPr lang="es-CL" sz="14400" dirty="0">
                <a:latin typeface="+mj-lt"/>
                <a:ea typeface="+mj-ea"/>
                <a:cs typeface="+mj-cs"/>
              </a:rPr>
              <a:t>Estructura de Cargos </a:t>
            </a:r>
            <a:r>
              <a:rPr lang="es-CL" sz="14400" dirty="0" smtClean="0">
                <a:latin typeface="+mj-lt"/>
                <a:ea typeface="+mj-ea"/>
                <a:cs typeface="+mj-cs"/>
              </a:rPr>
              <a:t>propuestas en RPC</a:t>
            </a:r>
          </a:p>
          <a:p>
            <a:pPr marL="0" indent="0">
              <a:spcAft>
                <a:spcPts val="0"/>
              </a:spcAft>
              <a:buClr>
                <a:schemeClr val="accent1">
                  <a:lumMod val="75000"/>
                </a:schemeClr>
              </a:buClr>
              <a:buNone/>
              <a:defRPr/>
            </a:pPr>
            <a:endParaRPr lang="es-CL" sz="12800" cap="all"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endParaRPr>
          </a:p>
          <a:p>
            <a:pPr marL="182880" indent="-182880" algn="just">
              <a:lnSpc>
                <a:spcPct val="120000"/>
              </a:lnSpc>
              <a:spcAft>
                <a:spcPts val="0"/>
              </a:spcAft>
              <a:buClr>
                <a:schemeClr val="accent1">
                  <a:lumMod val="75000"/>
                </a:schemeClr>
              </a:buClr>
              <a:buFont typeface="Arial"/>
              <a:buChar char="•"/>
              <a:defRPr/>
            </a:pPr>
            <a:r>
              <a:rPr lang="es-ES" sz="7600" dirty="0"/>
              <a:t>Los </a:t>
            </a:r>
            <a:r>
              <a:rPr lang="es-ES" sz="7600" b="1" dirty="0"/>
              <a:t>grados por perfil </a:t>
            </a:r>
            <a:r>
              <a:rPr lang="es-ES" sz="7600" dirty="0"/>
              <a:t>han sido equiparados sobre la base de las “competencias profesionales” y las referencias de renta definidas por el MINJUDDHH.</a:t>
            </a:r>
          </a:p>
          <a:p>
            <a:pPr marL="182880" indent="-182880" algn="just">
              <a:lnSpc>
                <a:spcPct val="120000"/>
              </a:lnSpc>
              <a:spcAft>
                <a:spcPts val="0"/>
              </a:spcAft>
              <a:buClr>
                <a:schemeClr val="accent1">
                  <a:lumMod val="75000"/>
                </a:schemeClr>
              </a:buClr>
              <a:buFont typeface="Arial"/>
              <a:buChar char="•"/>
              <a:defRPr/>
            </a:pPr>
            <a:r>
              <a:rPr lang="es-ES" sz="7600" dirty="0"/>
              <a:t>Adicionalmente se han considerado las </a:t>
            </a:r>
            <a:r>
              <a:rPr lang="es-ES" sz="7600" b="1" dirty="0"/>
              <a:t>asignaciones de zona </a:t>
            </a:r>
            <a:r>
              <a:rPr lang="es-ES" sz="7600" dirty="0"/>
              <a:t>de cada territorio, aumentando el porcentaje correspondiente al sueldo base para cada uno.  Se costean con derecho a asignación profesional los cargos hasta el grado XV inclusive.</a:t>
            </a:r>
          </a:p>
          <a:p>
            <a:pPr marL="182880" indent="-182880" algn="just">
              <a:lnSpc>
                <a:spcPct val="120000"/>
              </a:lnSpc>
              <a:spcAft>
                <a:spcPts val="0"/>
              </a:spcAft>
              <a:buClr>
                <a:schemeClr val="accent1">
                  <a:lumMod val="75000"/>
                </a:schemeClr>
              </a:buClr>
              <a:buFont typeface="Arial"/>
              <a:buChar char="•"/>
              <a:defRPr/>
            </a:pPr>
            <a:r>
              <a:rPr lang="es-ES" sz="7600" dirty="0"/>
              <a:t>¿Qué ocurre con la </a:t>
            </a:r>
            <a:r>
              <a:rPr lang="es-ES" sz="7600" b="1" dirty="0"/>
              <a:t>competencia funcional</a:t>
            </a:r>
            <a:r>
              <a:rPr lang="es-ES" sz="7600" dirty="0"/>
              <a:t>? ¿Qué ocurre con la gestión de competencias específicas y transversales? ¿Qué habilidades y estudios se necesitaran para un “resultado deseado? ¿Cuál será el nivel de dificultad de los cargos?</a:t>
            </a:r>
          </a:p>
          <a:p>
            <a:pPr marL="182880" indent="-182880" algn="just">
              <a:lnSpc>
                <a:spcPct val="120000"/>
              </a:lnSpc>
              <a:spcAft>
                <a:spcPts val="0"/>
              </a:spcAft>
              <a:buClr>
                <a:schemeClr val="accent1">
                  <a:lumMod val="75000"/>
                </a:schemeClr>
              </a:buClr>
              <a:buFont typeface="Arial"/>
              <a:buChar char="•"/>
              <a:defRPr/>
            </a:pPr>
            <a:r>
              <a:rPr lang="es-ES" sz="7600" dirty="0"/>
              <a:t>¿Quién estará a cargo del “</a:t>
            </a:r>
            <a:r>
              <a:rPr lang="es-ES" sz="7600" b="1" dirty="0"/>
              <a:t>control de la gestión</a:t>
            </a:r>
            <a:r>
              <a:rPr lang="es-ES" sz="7600" dirty="0"/>
              <a:t>” y de su análisis?</a:t>
            </a:r>
          </a:p>
          <a:p>
            <a:pPr marL="182880" indent="-182880" algn="just">
              <a:lnSpc>
                <a:spcPct val="120000"/>
              </a:lnSpc>
              <a:spcAft>
                <a:spcPts val="0"/>
              </a:spcAft>
              <a:buClr>
                <a:schemeClr val="accent1">
                  <a:lumMod val="75000"/>
                </a:schemeClr>
              </a:buClr>
              <a:buFont typeface="Arial"/>
              <a:buChar char="•"/>
              <a:defRPr/>
            </a:pPr>
            <a:r>
              <a:rPr lang="es-CL" altLang="x-none" sz="7600" dirty="0"/>
              <a:t>¿Qué pasará con aquellos/as funcionarios/as que no calzan con los perfiles nuevos?</a:t>
            </a:r>
            <a:endParaRPr lang="es-ES" sz="7600" dirty="0"/>
          </a:p>
          <a:p>
            <a:pPr marL="182880" indent="-182880" algn="just">
              <a:lnSpc>
                <a:spcPct val="120000"/>
              </a:lnSpc>
              <a:spcAft>
                <a:spcPts val="0"/>
              </a:spcAft>
              <a:buClr>
                <a:schemeClr val="accent1">
                  <a:lumMod val="75000"/>
                </a:schemeClr>
              </a:buClr>
              <a:buFont typeface="Arial"/>
              <a:buChar char="•"/>
              <a:defRPr/>
            </a:pPr>
            <a:endParaRPr lang="es-ES" sz="7600" dirty="0"/>
          </a:p>
          <a:p>
            <a:pPr marL="0" indent="0" algn="just">
              <a:lnSpc>
                <a:spcPct val="120000"/>
              </a:lnSpc>
              <a:spcAft>
                <a:spcPts val="0"/>
              </a:spcAft>
              <a:buClr>
                <a:schemeClr val="accent1">
                  <a:lumMod val="75000"/>
                </a:schemeClr>
              </a:buClr>
              <a:buNone/>
              <a:defRPr/>
            </a:pPr>
            <a:endParaRPr lang="es-ES" b="1" dirty="0"/>
          </a:p>
          <a:p>
            <a:pPr marL="0" indent="0" algn="just">
              <a:lnSpc>
                <a:spcPct val="120000"/>
              </a:lnSpc>
              <a:spcAft>
                <a:spcPts val="0"/>
              </a:spcAft>
              <a:buClr>
                <a:schemeClr val="accent1">
                  <a:lumMod val="75000"/>
                </a:schemeClr>
              </a:buClr>
              <a:buNone/>
              <a:defRPr/>
            </a:pPr>
            <a:r>
              <a:rPr lang="es-ES" b="1" dirty="0"/>
              <a:t> </a:t>
            </a:r>
          </a:p>
          <a:p>
            <a:pPr marL="182880" indent="-182880">
              <a:spcAft>
                <a:spcPts val="0"/>
              </a:spcAft>
              <a:buClr>
                <a:schemeClr val="accent1">
                  <a:lumMod val="75000"/>
                </a:schemeClr>
              </a:buClr>
              <a:buFont typeface="Arial"/>
              <a:buChar char="•"/>
              <a:defRPr/>
            </a:pPr>
            <a:endParaRPr lang="es-CL" dirty="0"/>
          </a:p>
        </p:txBody>
      </p:sp>
    </p:spTree>
    <p:extLst>
      <p:ext uri="{BB962C8B-B14F-4D97-AF65-F5344CB8AC3E}">
        <p14:creationId xmlns:p14="http://schemas.microsoft.com/office/powerpoint/2010/main" val="2034345190"/>
      </p:ext>
    </p:extLst>
  </p:cSld>
  <p:clrMapOvr>
    <a:masterClrMapping/>
  </p:clrMapOvr>
</p:sld>
</file>

<file path=ppt/theme/theme1.xml><?xml version="1.0" encoding="utf-8"?>
<a:theme xmlns:a="http://schemas.openxmlformats.org/drawingml/2006/main" name="Crop">
  <a:themeElements>
    <a:clrScheme name="Personalizado 3">
      <a:dk1>
        <a:sysClr val="windowText" lastClr="000000"/>
      </a:dk1>
      <a:lt1>
        <a:srgbClr val="FFFFFF"/>
      </a:lt1>
      <a:dk2>
        <a:srgbClr val="860000"/>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TM10001105[[fn=Recorte]]</Template>
  <TotalTime>1720</TotalTime>
  <Words>3396</Words>
  <Application>Microsoft Office PowerPoint</Application>
  <PresentationFormat>Panorámica</PresentationFormat>
  <Paragraphs>202</Paragraphs>
  <Slides>31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31</vt:i4>
      </vt:variant>
    </vt:vector>
  </HeadingPairs>
  <TitlesOfParts>
    <vt:vector size="38" baseType="lpstr">
      <vt:lpstr>Arial</vt:lpstr>
      <vt:lpstr>Calibri</vt:lpstr>
      <vt:lpstr>Franklin Gothic Book</vt:lpstr>
      <vt:lpstr>Rockwell</vt:lpstr>
      <vt:lpstr>Times New Roman</vt:lpstr>
      <vt:lpstr>Wingdings</vt:lpstr>
      <vt:lpstr>Crop</vt:lpstr>
      <vt:lpstr>REFORMA PROCESAL CIVIL “HACIA LA GESTIÓN DEL CAMBIO”</vt:lpstr>
      <vt:lpstr>Presentación de PowerPoint</vt:lpstr>
      <vt:lpstr>INSTANCIAS DE PARTICIPACIÓN</vt:lpstr>
      <vt:lpstr>1. Mesa de Trabajo Interinstitucional Minjuddhh y Anejud Chile </vt:lpstr>
      <vt:lpstr>2. Sistema de Nombramientos y Concursos</vt:lpstr>
      <vt:lpstr>3. Análisis documental sobre RPC</vt:lpstr>
      <vt:lpstr>Estructura Organizacional y Dotación </vt:lpstr>
      <vt:lpstr>Planteamientos de Anejud Chile sobre estructura organizacional RPC: </vt:lpstr>
      <vt:lpstr>Presentación de PowerPoint</vt:lpstr>
      <vt:lpstr>Estructura actual</vt:lpstr>
      <vt:lpstr>Estructura propuesta</vt:lpstr>
      <vt:lpstr>Dotación de Personas</vt:lpstr>
      <vt:lpstr>Perfiles de Cargo y Competencias</vt:lpstr>
      <vt:lpstr>Nuestras observaciones</vt:lpstr>
      <vt:lpstr>1. Perfiles de cargos Funcionales y por Competencias</vt:lpstr>
      <vt:lpstr>Perfiles de cargos Funcionales y por Competencias</vt:lpstr>
      <vt:lpstr>2. Modelo de Competencias </vt:lpstr>
      <vt:lpstr>Competencias Corporativas o Transversales para el personal/dotación civil del Poder Judicial </vt:lpstr>
      <vt:lpstr>Modelo de Competencias en el Poder Judicial </vt:lpstr>
      <vt:lpstr>Modelo de competencias en concurso publicado</vt:lpstr>
      <vt:lpstr>Concurso publicado v/s modelo de competencias</vt:lpstr>
      <vt:lpstr>Concurso publicado v/s modelo de competencias</vt:lpstr>
      <vt:lpstr>Presentación de PowerPoint</vt:lpstr>
      <vt:lpstr>Presentación de PowerPoint</vt:lpstr>
      <vt:lpstr>3. Traspaso del Personal “Adscrito”</vt:lpstr>
      <vt:lpstr>4. Comentarios adicionales</vt:lpstr>
      <vt:lpstr>ROL DE ANEJUD EN gestión del cambio RPC</vt:lpstr>
      <vt:lpstr>Presentación de PowerPoint</vt:lpstr>
      <vt:lpstr>Presentación de PowerPoint</vt:lpstr>
      <vt:lpstr>Presentación de PowerPoint</vt:lpstr>
      <vt:lpstr>¡MUCHAS GRACIAS! Karin Mendoza Sepúlveda Directora Nacional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Hilda</dc:creator>
  <cp:lastModifiedBy>Hilda</cp:lastModifiedBy>
  <cp:revision>37</cp:revision>
  <dcterms:created xsi:type="dcterms:W3CDTF">2019-12-26T14:37:09Z</dcterms:created>
  <dcterms:modified xsi:type="dcterms:W3CDTF">2019-12-28T22:28:44Z</dcterms:modified>
</cp:coreProperties>
</file>