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6"/>
  </p:notesMasterIdLst>
  <p:sldIdLst>
    <p:sldId id="260" r:id="rId2"/>
    <p:sldId id="346" r:id="rId3"/>
    <p:sldId id="358" r:id="rId4"/>
    <p:sldId id="270" r:id="rId5"/>
    <p:sldId id="272" r:id="rId6"/>
    <p:sldId id="385" r:id="rId7"/>
    <p:sldId id="292" r:id="rId8"/>
    <p:sldId id="357" r:id="rId9"/>
    <p:sldId id="347" r:id="rId10"/>
    <p:sldId id="345" r:id="rId11"/>
    <p:sldId id="382" r:id="rId12"/>
    <p:sldId id="384" r:id="rId13"/>
    <p:sldId id="349" r:id="rId14"/>
    <p:sldId id="380" r:id="rId15"/>
  </p:sldIdLst>
  <p:sldSz cx="12192000" cy="6858000"/>
  <p:notesSz cx="7010400" cy="9296400"/>
  <p:embeddedFontLst>
    <p:embeddedFont>
      <p:font typeface="Aptos" panose="020B000402020202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Museo Slab 900" panose="02000000000000000000"/>
      <p:regular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</p:embeddedFont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666C417-56A5-C98A-B847-3BE657754867}" name="Teresa Susana Hernández Maldonado" initials="TSHM" userId="S::thernandez@bne.cl::95446942-0e18-47b3-ac44-2e6ea7912cdf" providerId="AD"/>
  <p188:author id="{A99DF997-212F-CFB3-65F5-8D71A222B678}" name="Sofía Antonia Argo Astete" initials="SA" userId="S::sargo@mintrab.gob.cl::d9e0bce1-52b6-45c4-9516-b3b0f1da9be5" providerId="AD"/>
  <p188:author id="{A37DA5C2-8046-B978-1B73-0049917BD803}" name="Usuario invitado" initials="Ui" userId="S::urn:spo:anon#162050745b4d0d7262c24fdf34fe747e2d0d076c20d92b2cd4308ae7f348aaa6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789"/>
    <a:srgbClr val="DE8AD3"/>
    <a:srgbClr val="9BBF97"/>
    <a:srgbClr val="198D8A"/>
    <a:srgbClr val="007096"/>
    <a:srgbClr val="C472AA"/>
    <a:srgbClr val="C198E0"/>
    <a:srgbClr val="61BFA0"/>
    <a:srgbClr val="2EC4C9"/>
    <a:srgbClr val="E49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BF5421-3F87-4592-A177-935442C8DD7A}" v="1" dt="2024-04-03T11:27:56.840"/>
    <p1510:client id="{5B410C52-2A16-0C4B-BD24-9341955ABDDA}" v="78" dt="2024-04-03T12:48:23.395"/>
    <p1510:client id="{A2E6B63C-D369-0B3A-5118-10AE1CAFDFF1}" v="657" dt="2024-04-03T12:16:21.862"/>
    <p1510:client id="{CEDB9BF1-08A7-1B57-39DB-A07198E77AFB}" v="765" dt="2024-04-03T12:29:06.770"/>
    <p1510:client id="{CEF2CC1E-F13A-9084-897D-20172D0D0E39}" v="55" dt="2024-04-03T12:32:42.7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9"/>
  </p:normalViewPr>
  <p:slideViewPr>
    <p:cSldViewPr snapToGrid="0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DAB5733-0567-4770-A7E2-74F0823CE3A3}" type="datetimeFigureOut">
              <a:rPr lang="es-CL" smtClean="0"/>
              <a:t>03-04-24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6294477-4CF7-4254-9BE1-5D69665769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6498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BB2E4E-B98A-A750-8B1E-6524BD4EA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288332-F1EE-33BF-5B45-1A200F32A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5B3B98-1F35-2571-2127-FBF808645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03-04-24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63A704-98C6-66F7-16A4-FD9D3A176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CBF382-37BB-1D07-C348-49F902FEF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056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17812-5009-FDBB-D715-C2F17A1D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3FEB97-A016-8FBE-F5F2-2BCAAD5DB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A5B0DC-7649-54CD-48C0-233735025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03-04-24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C31BC4-5D42-8637-F23B-8E1069891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E3F471-0CA8-813C-66E8-901D5847E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647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F2BE8E-122B-208E-AA0A-F945838CAA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71A70B4-5709-FAC1-33E2-E5FB52C9C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BC9EB0-E730-7B0A-E8E4-F2320958E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03-04-24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D6A8E3-8103-948B-637E-A849052B2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D73046-5A5F-F2B2-9A74-5762F54FA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193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10B83-DC68-9CB3-26B7-4BF431E64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4D6B77-DE55-9EA4-D61B-55B86C8AA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D0F218-2C10-EA3B-F7AE-0264E288D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03-04-24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1CBA92-01EA-1D08-2239-CF0FFCDC7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5C1B88-7307-6767-48F4-246D0A715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064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6C807F-E144-68C9-4CF6-0DE08A38D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1A2E76-457B-7287-B7E9-E9E0C0329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543A65-2F11-AA1E-77EF-105EFE872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03-04-24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4E56C3-B3AC-C0A2-8DD9-4A929F328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9C9E63-EF4B-8B6B-ED24-5F94ABB5F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947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0E349D-4DC3-473B-8F65-39637FA39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79EC74-3BED-0EC0-A81D-ABF62D8EA3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DB8607-A831-A890-B567-C1FB1B6B6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EA23B4-0DDB-C92A-0F15-0E6EA7BD1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03-04-24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CA4E32-0664-5619-B9B8-DACF76306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265E81-350E-7AD7-07E7-D8E8FB6B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416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39D109-6A2C-B571-14A0-44C5AB05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6526DC-4B7E-4F4A-EE9C-B56B667F3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3363DA-D93B-9EF9-6EC8-4791CFECA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5717B66-E752-3E4A-EBC2-B83868CCDE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9A5DA4-0FAA-0B34-F9C5-3BF6BA45D7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0DD547D-F7B2-2C0E-6461-DF7D60790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03-04-24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EA7A0E-03D0-2F1B-E853-5B889468B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3F9D20C-8EDA-6C22-480D-0511DF57D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261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B0667C-FEAC-9C31-1374-C0646181A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966692A-5F61-0710-C8FF-59DF39CAC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03-04-24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F07708-C669-14CE-CB26-F3E90AD0D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44FB31-07CA-99F2-87EE-CACB901A3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4184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7A01ABA-625E-E0AF-9AEC-66EA634C6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03-04-24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7FAB593-4E61-C6C7-3157-492AA8BB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E66AF0-BD7C-9477-BF60-E3A026D9D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2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070B0B-0B05-C121-0BCE-BEC87F49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501E35-458B-9994-798D-B9A0F18B7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0BE5C4-C899-255C-1F46-7AC0440FE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632B27-C254-B8E3-62B7-5CCCD12F9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03-04-24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8DC910-7602-05AE-09F8-916F2697A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CD2E9C-173C-D527-44FE-C66C13E94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8694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27D945-95CD-1229-D8B6-A77538730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A1D679D-5D35-60D4-FCB1-1BE1614B02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C2AD80-C7EA-9B40-BD68-B5367D287F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40AA2C-5479-20E7-0FB6-45C3CE459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03-04-24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D4D459-E153-FE8E-DEC5-39932B735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5170DD-2945-2163-DBF8-D850028FB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9105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7F2359B-04E4-01ED-689A-93A1663A0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5BCEEC-C96B-0DC0-4290-32F18394F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E2851F-2CF1-6901-1409-D84ED8AA5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5C7F5-E518-4449-946A-19B136B5AE60}" type="datetimeFigureOut">
              <a:rPr lang="es-CL" smtClean="0"/>
              <a:t>03-04-24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2B1A28-07FD-79E1-FE0A-90EE1D5E2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DA1963-E09C-389D-ABAF-717B8D7A1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094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191EC2AB-4E1C-38C5-ECCA-B4E88FDAFADE}"/>
              </a:ext>
            </a:extLst>
          </p:cNvPr>
          <p:cNvSpPr>
            <a:spLocks/>
          </p:cNvSpPr>
          <p:nvPr/>
        </p:nvSpPr>
        <p:spPr>
          <a:xfrm>
            <a:off x="-1" y="0"/>
            <a:ext cx="12192000" cy="6854586"/>
          </a:xfrm>
          <a:prstGeom prst="rect">
            <a:avLst/>
          </a:prstGeom>
          <a:solidFill>
            <a:srgbClr val="61BFA0"/>
          </a:solidFill>
          <a:ln>
            <a:solidFill>
              <a:srgbClr val="61BF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F7410E0-1674-12A3-E49D-BE431234A1F0}"/>
              </a:ext>
            </a:extLst>
          </p:cNvPr>
          <p:cNvSpPr txBox="1"/>
          <p:nvPr/>
        </p:nvSpPr>
        <p:spPr>
          <a:xfrm>
            <a:off x="474133" y="4206510"/>
            <a:ext cx="5886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L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9D328AB-0E78-AA9E-B685-B30DD390A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DB8AC5A4-C339-F521-29FB-DA2B88543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643" y="500779"/>
            <a:ext cx="2150711" cy="2150711"/>
          </a:xfrm>
          <a:prstGeom prst="rect">
            <a:avLst/>
          </a:prstGeom>
        </p:spPr>
      </p:pic>
      <p:pic>
        <p:nvPicPr>
          <p:cNvPr id="6" name="Imagen 5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EAD3B61-7771-0066-6AFF-3B581E5611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50" t="10967" r="3254"/>
          <a:stretch/>
        </p:blipFill>
        <p:spPr>
          <a:xfrm>
            <a:off x="1307481" y="2496887"/>
            <a:ext cx="9229725" cy="43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21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237BD-9564-80FD-A1C2-3C78580FA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E61F3C-30B0-B543-5224-705B6239CB0D}"/>
              </a:ext>
            </a:extLst>
          </p:cNvPr>
          <p:cNvSpPr>
            <a:spLocks/>
          </p:cNvSpPr>
          <p:nvPr/>
        </p:nvSpPr>
        <p:spPr>
          <a:xfrm>
            <a:off x="-1" y="0"/>
            <a:ext cx="12192000" cy="6854586"/>
          </a:xfrm>
          <a:prstGeom prst="rect">
            <a:avLst/>
          </a:prstGeom>
          <a:solidFill>
            <a:srgbClr val="61BFA0"/>
          </a:solidFill>
          <a:ln>
            <a:solidFill>
              <a:srgbClr val="61BF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1854A387-5672-FAD2-E26A-74B4D1D27D81}"/>
              </a:ext>
            </a:extLst>
          </p:cNvPr>
          <p:cNvSpPr/>
          <p:nvPr/>
        </p:nvSpPr>
        <p:spPr>
          <a:xfrm>
            <a:off x="5277741" y="1998274"/>
            <a:ext cx="1923063" cy="927335"/>
          </a:xfrm>
          <a:prstGeom prst="roundRect">
            <a:avLst/>
          </a:prstGeom>
          <a:solidFill>
            <a:srgbClr val="C4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es-CL" sz="16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SECTOR EDUCACIÓN</a:t>
            </a:r>
            <a:endParaRPr lang="es-CL" sz="16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E6A59A1-0F92-6BBC-8AA8-489091A4D322}"/>
              </a:ext>
            </a:extLst>
          </p:cNvPr>
          <p:cNvSpPr txBox="1"/>
          <p:nvPr/>
        </p:nvSpPr>
        <p:spPr>
          <a:xfrm>
            <a:off x="1165015" y="1461958"/>
            <a:ext cx="77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>
                <a:solidFill>
                  <a:srgbClr val="1247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Primera etapa: </a:t>
            </a:r>
            <a:r>
              <a:rPr lang="es-CL" sz="1600">
                <a:solidFill>
                  <a:srgbClr val="1247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creación de 4 mesas de trabajo sectoriales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36680428-A3E9-FE33-476D-7D7A739331CB}"/>
              </a:ext>
            </a:extLst>
          </p:cNvPr>
          <p:cNvSpPr/>
          <p:nvPr/>
        </p:nvSpPr>
        <p:spPr>
          <a:xfrm>
            <a:off x="1173891" y="1998274"/>
            <a:ext cx="1923063" cy="927335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es-CL" sz="16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ADMINISTRACIÓN CENTRAL </a:t>
            </a:r>
            <a:endParaRPr lang="es-CL" sz="1600" b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9D98F3EB-704D-FDEA-93B9-F9799031A13A}"/>
              </a:ext>
            </a:extLst>
          </p:cNvPr>
          <p:cNvSpPr/>
          <p:nvPr/>
        </p:nvSpPr>
        <p:spPr>
          <a:xfrm>
            <a:off x="3225816" y="1998274"/>
            <a:ext cx="1923063" cy="927335"/>
          </a:xfrm>
          <a:prstGeom prst="roundRect">
            <a:avLst/>
          </a:prstGeom>
          <a:solidFill>
            <a:srgbClr val="DE8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07000"/>
              </a:lnSpc>
            </a:pPr>
            <a:r>
              <a:rPr lang="es-CL" sz="16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SECTOR SALUD</a:t>
            </a:r>
            <a:endParaRPr lang="es-CL" sz="16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24B6A31-377C-1D83-7EC1-9FF8DBB1497F}"/>
              </a:ext>
            </a:extLst>
          </p:cNvPr>
          <p:cNvSpPr/>
          <p:nvPr/>
        </p:nvSpPr>
        <p:spPr>
          <a:xfrm>
            <a:off x="5171776" y="825506"/>
            <a:ext cx="3847937" cy="579555"/>
          </a:xfrm>
          <a:prstGeom prst="rect">
            <a:avLst/>
          </a:prstGeom>
          <a:solidFill>
            <a:srgbClr val="C4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8BF56D9-04EF-A365-83E7-F1C6CE0C0B06}"/>
              </a:ext>
            </a:extLst>
          </p:cNvPr>
          <p:cNvSpPr txBox="1"/>
          <p:nvPr/>
        </p:nvSpPr>
        <p:spPr>
          <a:xfrm>
            <a:off x="1475912" y="758730"/>
            <a:ext cx="79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>
                <a:solidFill>
                  <a:srgbClr val="124789"/>
                </a:solidFill>
                <a:latin typeface="Museo Slab 900" panose="02000000000000000000" charset="0"/>
                <a:ea typeface="Verdana" panose="020B0604030504040204" pitchFamily="34" charset="0"/>
                <a:cs typeface="Verdana" panose="020B0604030504040204" pitchFamily="34" charset="0"/>
              </a:rPr>
              <a:t>Mesa 40 Horas </a:t>
            </a:r>
            <a:r>
              <a:rPr lang="es-CL" sz="3600" b="1">
                <a:solidFill>
                  <a:schemeClr val="bg1"/>
                </a:solidFill>
                <a:latin typeface="Museo Slab 900" panose="02000000000000000000" charset="0"/>
                <a:ea typeface="Verdana" panose="020B0604030504040204" pitchFamily="34" charset="0"/>
                <a:cs typeface="Verdana" panose="020B0604030504040204" pitchFamily="34" charset="0"/>
              </a:rPr>
              <a:t>Sector Público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A30A9E58-D483-D883-5111-C64B17660DD8}"/>
              </a:ext>
            </a:extLst>
          </p:cNvPr>
          <p:cNvSpPr/>
          <p:nvPr/>
        </p:nvSpPr>
        <p:spPr>
          <a:xfrm>
            <a:off x="7329666" y="1998273"/>
            <a:ext cx="1923063" cy="927335"/>
          </a:xfrm>
          <a:prstGeom prst="roundRect">
            <a:avLst/>
          </a:prstGeom>
          <a:solidFill>
            <a:srgbClr val="C198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es-CL" sz="16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MUNICIPAL</a:t>
            </a:r>
            <a:endParaRPr lang="es-CL" sz="14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4DE50E58-C8AC-32A9-4DA9-5801BD142A70}"/>
              </a:ext>
            </a:extLst>
          </p:cNvPr>
          <p:cNvSpPr/>
          <p:nvPr/>
        </p:nvSpPr>
        <p:spPr>
          <a:xfrm>
            <a:off x="5268865" y="3123370"/>
            <a:ext cx="1923063" cy="655476"/>
          </a:xfrm>
          <a:prstGeom prst="roundRect">
            <a:avLst/>
          </a:prstGeom>
          <a:solidFill>
            <a:srgbClr val="C4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es-CL" sz="12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EDUCACIÓN PARVULARIA</a:t>
            </a:r>
            <a:endParaRPr lang="es-CL" sz="12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E21068A4-DD8C-4531-D9BC-1DB1B0AC4561}"/>
              </a:ext>
            </a:extLst>
          </p:cNvPr>
          <p:cNvSpPr/>
          <p:nvPr/>
        </p:nvSpPr>
        <p:spPr>
          <a:xfrm>
            <a:off x="1165015" y="3123370"/>
            <a:ext cx="1923063" cy="65547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es-CL" sz="12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JORNADAS ORDINARIAS</a:t>
            </a:r>
            <a:endParaRPr lang="es-CL" sz="1200" b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ACDCFBF-49A6-DB7E-844D-A691FC21176C}"/>
              </a:ext>
            </a:extLst>
          </p:cNvPr>
          <p:cNvSpPr/>
          <p:nvPr/>
        </p:nvSpPr>
        <p:spPr>
          <a:xfrm>
            <a:off x="3216940" y="3123370"/>
            <a:ext cx="1923063" cy="655476"/>
          </a:xfrm>
          <a:prstGeom prst="roundRect">
            <a:avLst/>
          </a:prstGeom>
          <a:solidFill>
            <a:srgbClr val="DE8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07000"/>
              </a:lnSpc>
            </a:pPr>
            <a:r>
              <a:rPr lang="es-CL" sz="12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ATENCIÓN PRIMARIA</a:t>
            </a:r>
            <a:endParaRPr lang="es-CL" sz="12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065ACFF3-6EA7-AFC1-9418-3F13C364C16B}"/>
              </a:ext>
            </a:extLst>
          </p:cNvPr>
          <p:cNvSpPr/>
          <p:nvPr/>
        </p:nvSpPr>
        <p:spPr>
          <a:xfrm>
            <a:off x="5268865" y="3977329"/>
            <a:ext cx="1923063" cy="655476"/>
          </a:xfrm>
          <a:prstGeom prst="roundRect">
            <a:avLst/>
          </a:prstGeom>
          <a:solidFill>
            <a:srgbClr val="C4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es-CL" sz="12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EDUCACIÓN ESCOLAR</a:t>
            </a:r>
            <a:endParaRPr lang="es-CL" sz="12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A0CD813D-F504-6E7C-9097-6FB56ABEF542}"/>
              </a:ext>
            </a:extLst>
          </p:cNvPr>
          <p:cNvSpPr/>
          <p:nvPr/>
        </p:nvSpPr>
        <p:spPr>
          <a:xfrm>
            <a:off x="1165015" y="3977329"/>
            <a:ext cx="1923063" cy="65547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es-CL" sz="12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JORNADAS ESPECIALES</a:t>
            </a:r>
            <a:endParaRPr lang="es-CL" sz="1200" b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5DBFD6B9-3A44-CA74-7CEE-89DEA47EB2E8}"/>
              </a:ext>
            </a:extLst>
          </p:cNvPr>
          <p:cNvSpPr/>
          <p:nvPr/>
        </p:nvSpPr>
        <p:spPr>
          <a:xfrm>
            <a:off x="3216940" y="3977329"/>
            <a:ext cx="1923063" cy="655476"/>
          </a:xfrm>
          <a:prstGeom prst="roundRect">
            <a:avLst/>
          </a:prstGeom>
          <a:solidFill>
            <a:srgbClr val="DE8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07000"/>
              </a:lnSpc>
            </a:pPr>
            <a:r>
              <a:rPr lang="es-CL" sz="12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ESTABLECIMIENTOS ASISTENCIALES</a:t>
            </a:r>
            <a:endParaRPr lang="es-CL" sz="12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91309979-65D5-52D5-2D61-01CF318130AA}"/>
              </a:ext>
            </a:extLst>
          </p:cNvPr>
          <p:cNvSpPr/>
          <p:nvPr/>
        </p:nvSpPr>
        <p:spPr>
          <a:xfrm>
            <a:off x="5277741" y="4831287"/>
            <a:ext cx="1923063" cy="655476"/>
          </a:xfrm>
          <a:prstGeom prst="roundRect">
            <a:avLst/>
          </a:prstGeom>
          <a:solidFill>
            <a:srgbClr val="C4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es-CL" sz="12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EDUCACIÓN SUPERIOR </a:t>
            </a:r>
            <a:endParaRPr lang="es-CL" sz="12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40D805E2-C4D7-BBFE-5554-2471A4DEE3BB}"/>
              </a:ext>
            </a:extLst>
          </p:cNvPr>
          <p:cNvSpPr/>
          <p:nvPr/>
        </p:nvSpPr>
        <p:spPr>
          <a:xfrm>
            <a:off x="3225816" y="4831287"/>
            <a:ext cx="1923063" cy="655476"/>
          </a:xfrm>
          <a:prstGeom prst="roundRect">
            <a:avLst/>
          </a:prstGeom>
          <a:solidFill>
            <a:srgbClr val="DE8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07000"/>
              </a:lnSpc>
            </a:pPr>
            <a:r>
              <a:rPr lang="es-CL" sz="12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LEY MÉDICA</a:t>
            </a:r>
            <a:endParaRPr lang="es-CL" sz="12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0291E72E-06E3-339B-D9C6-7A15578D47B7}"/>
              </a:ext>
            </a:extLst>
          </p:cNvPr>
          <p:cNvSpPr/>
          <p:nvPr/>
        </p:nvSpPr>
        <p:spPr>
          <a:xfrm>
            <a:off x="3225816" y="5684523"/>
            <a:ext cx="1923063" cy="655476"/>
          </a:xfrm>
          <a:prstGeom prst="roundRect">
            <a:avLst/>
          </a:prstGeom>
          <a:solidFill>
            <a:srgbClr val="DE8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07000"/>
              </a:lnSpc>
            </a:pPr>
            <a:r>
              <a:rPr lang="es-CL" sz="12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SEREMIS</a:t>
            </a:r>
            <a:endParaRPr lang="es-CL" sz="12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1" name="Imagen 30" descr="Imagen que contiene pájaro, grande, puesta de sol&#10;&#10;Descripción generada automáticamente">
            <a:extLst>
              <a:ext uri="{FF2B5EF4-FFF2-40B4-BE49-F238E27FC236}">
                <a16:creationId xmlns:a16="http://schemas.microsoft.com/office/drawing/2014/main" id="{AC8C09FC-6764-8CAF-931E-BE148D191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65478" y="3893637"/>
            <a:ext cx="1016612" cy="328527"/>
          </a:xfrm>
          <a:prstGeom prst="rect">
            <a:avLst/>
          </a:prstGeom>
        </p:spPr>
      </p:pic>
      <p:pic>
        <p:nvPicPr>
          <p:cNvPr id="7" name="Imagen 6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1417A30F-4785-9B28-093F-A9BE3F342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712944" y="2817562"/>
            <a:ext cx="985869" cy="281223"/>
          </a:xfrm>
          <a:prstGeom prst="rect">
            <a:avLst/>
          </a:prstGeom>
        </p:spPr>
      </p:pic>
      <p:pic>
        <p:nvPicPr>
          <p:cNvPr id="9" name="Imagen 8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DCB4094F-201F-DE98-DE0E-878753AF8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655945" y="4737210"/>
            <a:ext cx="985867" cy="281223"/>
          </a:xfrm>
          <a:prstGeom prst="rect">
            <a:avLst/>
          </a:prstGeom>
        </p:spPr>
      </p:pic>
      <p:pic>
        <p:nvPicPr>
          <p:cNvPr id="32" name="Imagen 31" descr="Imagen que contiene pájaro, grande, puesta de sol&#10;&#10;Descripción generada automáticamente">
            <a:extLst>
              <a:ext uri="{FF2B5EF4-FFF2-40B4-BE49-F238E27FC236}">
                <a16:creationId xmlns:a16="http://schemas.microsoft.com/office/drawing/2014/main" id="{75A2DA4A-F92B-6386-A8ED-544849E6F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744422" y="2328423"/>
            <a:ext cx="1016612" cy="328527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0FA05183-5BE9-CAEE-2177-24D23FBAC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0130" y="2492686"/>
            <a:ext cx="3609145" cy="43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165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61093E-75BE-95B6-390E-95FE7756BD18}"/>
              </a:ext>
            </a:extLst>
          </p:cNvPr>
          <p:cNvSpPr>
            <a:spLocks/>
          </p:cNvSpPr>
          <p:nvPr/>
        </p:nvSpPr>
        <p:spPr>
          <a:xfrm>
            <a:off x="-1" y="0"/>
            <a:ext cx="12192000" cy="6854586"/>
          </a:xfrm>
          <a:prstGeom prst="rect">
            <a:avLst/>
          </a:prstGeom>
          <a:solidFill>
            <a:srgbClr val="61BFA0"/>
          </a:solidFill>
          <a:ln>
            <a:solidFill>
              <a:srgbClr val="61BF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2912485-D571-1626-129E-C1E57C3B30CA}"/>
              </a:ext>
            </a:extLst>
          </p:cNvPr>
          <p:cNvSpPr txBox="1"/>
          <p:nvPr/>
        </p:nvSpPr>
        <p:spPr>
          <a:xfrm>
            <a:off x="2139193" y="445565"/>
            <a:ext cx="805888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3600" b="1">
                <a:solidFill>
                  <a:srgbClr val="666BAB"/>
                </a:solidFill>
                <a:latin typeface="Museo Slab 900"/>
                <a:ea typeface="Verdana"/>
                <a:cs typeface="Verdana" panose="020B0604030504040204" pitchFamily="34" charset="0"/>
              </a:rPr>
              <a:t>IDENTIFICACIÓN</a:t>
            </a:r>
            <a:r>
              <a:rPr lang="es-CL" sz="3600" b="1">
                <a:solidFill>
                  <a:schemeClr val="bg1"/>
                </a:solidFill>
                <a:latin typeface="Museo Slab 900"/>
                <a:ea typeface="Verdana"/>
                <a:cs typeface="Verdana" panose="020B0604030504040204" pitchFamily="34" charset="0"/>
              </a:rPr>
              <a:t> </a:t>
            </a:r>
            <a:endParaRPr lang="es-CL" sz="3600" b="1">
              <a:solidFill>
                <a:schemeClr val="bg1"/>
              </a:solidFill>
              <a:latin typeface="Museo Slab 90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CL" sz="3600" b="1">
                <a:solidFill>
                  <a:schemeClr val="bg1"/>
                </a:solidFill>
                <a:latin typeface="Museo Slab 900"/>
                <a:ea typeface="Verdana"/>
                <a:cs typeface="Verdana" panose="020B0604030504040204" pitchFamily="34" charset="0"/>
              </a:rPr>
              <a:t>CASOS ESPECIALES</a:t>
            </a:r>
            <a:endParaRPr lang="es-CL" sz="3600" b="1">
              <a:solidFill>
                <a:schemeClr val="bg1"/>
              </a:solidFill>
              <a:latin typeface="Museo Slab 90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D0B803A-6B3F-BFCF-7864-740CBD4A2D42}"/>
              </a:ext>
            </a:extLst>
          </p:cNvPr>
          <p:cNvGraphicFramePr>
            <a:graphicFrameLocks noGrp="1"/>
          </p:cNvGraphicFramePr>
          <p:nvPr/>
        </p:nvGraphicFramePr>
        <p:xfrm>
          <a:off x="732311" y="2018805"/>
          <a:ext cx="10884460" cy="4033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2700">
                  <a:extLst>
                    <a:ext uri="{9D8B030D-6E8A-4147-A177-3AD203B41FA5}">
                      <a16:colId xmlns:a16="http://schemas.microsoft.com/office/drawing/2014/main" val="2966532653"/>
                    </a:ext>
                  </a:extLst>
                </a:gridCol>
                <a:gridCol w="3521760">
                  <a:extLst>
                    <a:ext uri="{9D8B030D-6E8A-4147-A177-3AD203B41FA5}">
                      <a16:colId xmlns:a16="http://schemas.microsoft.com/office/drawing/2014/main" val="120617951"/>
                    </a:ext>
                  </a:extLst>
                </a:gridCol>
              </a:tblGrid>
              <a:tr h="405740"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Aptos"/>
                        </a:rPr>
                        <a:t>Servicio</a:t>
                      </a:r>
                      <a:endParaRPr lang="en-US" sz="1600" b="1" err="1">
                        <a:solidFill>
                          <a:schemeClr val="bg1"/>
                        </a:solidFill>
                        <a:effectLst/>
                        <a:latin typeface="Aptos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666BA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Aptos"/>
                        </a:rPr>
                        <a:t>Subsecretaría</a:t>
                      </a:r>
                      <a:endParaRPr lang="en-US" sz="1600" b="1" err="1">
                        <a:solidFill>
                          <a:schemeClr val="bg1"/>
                        </a:solidFill>
                        <a:effectLst/>
                        <a:latin typeface="Aptos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666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573091"/>
                  </a:ext>
                </a:extLst>
              </a:tr>
              <a:tr h="360308">
                <a:tc>
                  <a:txBody>
                    <a:bodyPr/>
                    <a:lstStyle/>
                    <a:p>
                      <a:pPr algn="l"/>
                      <a:r>
                        <a:rPr lang="en-US" sz="1800" b="0">
                          <a:solidFill>
                            <a:srgbClr val="666BAB"/>
                          </a:solidFill>
                          <a:effectLst/>
                          <a:latin typeface="Aptos"/>
                        </a:rPr>
                        <a:t>Servicio Agrícola Ganadero (SAG)</a:t>
                      </a:r>
                    </a:p>
                  </a:txBody>
                  <a:tcPr marL="44450" marR="44450" marT="0" marB="0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>
                          <a:solidFill>
                            <a:srgbClr val="666BAB"/>
                          </a:solidFill>
                          <a:effectLst/>
                          <a:latin typeface="Aptos"/>
                        </a:rPr>
                        <a:t>Subsecretaría de Agricultura</a:t>
                      </a:r>
                    </a:p>
                  </a:txBody>
                  <a:tcPr marL="44450" marR="44450" marT="0" marB="0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177563"/>
                  </a:ext>
                </a:extLst>
              </a:tr>
              <a:tr h="316675">
                <a:tc>
                  <a:txBody>
                    <a:bodyPr/>
                    <a:lstStyle/>
                    <a:p>
                      <a:pPr algn="l"/>
                      <a:r>
                        <a:rPr lang="en-US" sz="1800" b="0">
                          <a:solidFill>
                            <a:srgbClr val="666BAB"/>
                          </a:solidFill>
                          <a:effectLst/>
                          <a:latin typeface="Aptos"/>
                        </a:rPr>
                        <a:t>Servicio Nacional de Protección Especializada a la Niñez y Adolescencia</a:t>
                      </a:r>
                      <a:endParaRPr lang="en-US" sz="1800" b="0" err="1">
                        <a:solidFill>
                          <a:srgbClr val="666BAB"/>
                        </a:solidFill>
                        <a:effectLst/>
                        <a:latin typeface="Aptos"/>
                      </a:endParaRPr>
                    </a:p>
                  </a:txBody>
                  <a:tcPr marL="44450" marR="44450" marT="0" marB="0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>
                          <a:solidFill>
                            <a:srgbClr val="666BAB"/>
                          </a:solidFill>
                          <a:effectLst/>
                          <a:latin typeface="Aptos"/>
                        </a:rPr>
                        <a:t>Subsecretaría de la Niñez</a:t>
                      </a:r>
                      <a:endParaRPr lang="en-US" sz="1800" b="0" err="1">
                        <a:solidFill>
                          <a:srgbClr val="666BAB"/>
                        </a:solidFill>
                        <a:effectLst/>
                        <a:latin typeface="Aptos"/>
                      </a:endParaRPr>
                    </a:p>
                  </a:txBody>
                  <a:tcPr marL="44450" marR="44450" marT="0" marB="0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262940"/>
                  </a:ext>
                </a:extLst>
              </a:tr>
              <a:tr h="360308">
                <a:tc>
                  <a:txBody>
                    <a:bodyPr/>
                    <a:lstStyle/>
                    <a:p>
                      <a:pPr algn="l"/>
                      <a:r>
                        <a:rPr lang="en-US" sz="1800" b="0">
                          <a:solidFill>
                            <a:srgbClr val="666BAB"/>
                          </a:solidFill>
                          <a:effectLst/>
                          <a:latin typeface="Aptos"/>
                        </a:rPr>
                        <a:t>Servicio Nacional de Aduanas</a:t>
                      </a:r>
                      <a:endParaRPr lang="en-US" sz="1800" b="0" err="1">
                        <a:solidFill>
                          <a:srgbClr val="666BAB"/>
                        </a:solidFill>
                        <a:effectLst/>
                        <a:latin typeface="Aptos"/>
                      </a:endParaRPr>
                    </a:p>
                  </a:txBody>
                  <a:tcPr marL="44450" marR="44450" marT="0" marB="0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>
                          <a:solidFill>
                            <a:srgbClr val="666BAB"/>
                          </a:solidFill>
                          <a:effectLst/>
                          <a:latin typeface="Aptos"/>
                        </a:rPr>
                        <a:t>Subsecretaría de Hacienda</a:t>
                      </a:r>
                    </a:p>
                  </a:txBody>
                  <a:tcPr marL="44450" marR="44450" marT="0" marB="0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853653"/>
                  </a:ext>
                </a:extLst>
              </a:tr>
              <a:tr h="360308">
                <a:tc>
                  <a:txBody>
                    <a:bodyPr/>
                    <a:lstStyle/>
                    <a:p>
                      <a:pPr algn="l"/>
                      <a:r>
                        <a:rPr lang="en-US" sz="1800" b="0">
                          <a:solidFill>
                            <a:srgbClr val="666BAB"/>
                          </a:solidFill>
                          <a:effectLst/>
                          <a:latin typeface="Aptos"/>
                        </a:rPr>
                        <a:t>Gendarmería de Chile</a:t>
                      </a:r>
                    </a:p>
                  </a:txBody>
                  <a:tcPr marL="44450" marR="44450" marT="0" marB="0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>
                          <a:solidFill>
                            <a:srgbClr val="666BAB"/>
                          </a:solidFill>
                          <a:effectLst/>
                          <a:latin typeface="Aptos"/>
                        </a:rPr>
                        <a:t>Subsecretaría de Justicia</a:t>
                      </a:r>
                    </a:p>
                  </a:txBody>
                  <a:tcPr marL="44450" marR="44450" marT="0" marB="0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039316"/>
                  </a:ext>
                </a:extLst>
              </a:tr>
              <a:tr h="360308">
                <a:tc>
                  <a:txBody>
                    <a:bodyPr/>
                    <a:lstStyle/>
                    <a:p>
                      <a:pPr algn="l"/>
                      <a:r>
                        <a:rPr lang="en-US" sz="1800" b="0">
                          <a:solidFill>
                            <a:srgbClr val="666BAB"/>
                          </a:solidFill>
                          <a:effectLst/>
                          <a:latin typeface="Aptos"/>
                        </a:rPr>
                        <a:t>Servicio Médico Legal (SML)</a:t>
                      </a:r>
                    </a:p>
                  </a:txBody>
                  <a:tcPr marL="44450" marR="44450" marT="0" marB="0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>
                          <a:solidFill>
                            <a:srgbClr val="666BAB"/>
                          </a:solidFill>
                          <a:effectLst/>
                          <a:latin typeface="Aptos"/>
                        </a:rPr>
                        <a:t>Subsecretaría de Justicia</a:t>
                      </a:r>
                    </a:p>
                  </a:txBody>
                  <a:tcPr marL="44450" marR="44450" marT="0" marB="0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698901"/>
                  </a:ext>
                </a:extLst>
              </a:tr>
              <a:tr h="360308">
                <a:tc>
                  <a:txBody>
                    <a:bodyPr/>
                    <a:lstStyle/>
                    <a:p>
                      <a:pPr algn="l"/>
                      <a:r>
                        <a:rPr lang="en-US" sz="1800" b="0">
                          <a:solidFill>
                            <a:srgbClr val="666BAB"/>
                          </a:solidFill>
                          <a:effectLst/>
                          <a:latin typeface="Aptos"/>
                        </a:rPr>
                        <a:t>Servicio Nacional de Menores (SENAME)</a:t>
                      </a:r>
                    </a:p>
                  </a:txBody>
                  <a:tcPr marL="44450" marR="44450" marT="0" marB="0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>
                          <a:solidFill>
                            <a:srgbClr val="666BAB"/>
                          </a:solidFill>
                          <a:effectLst/>
                          <a:latin typeface="Aptos"/>
                        </a:rPr>
                        <a:t>Subsecretaría de Justicia</a:t>
                      </a:r>
                    </a:p>
                  </a:txBody>
                  <a:tcPr marL="44450" marR="44450" marT="0" marB="0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153739"/>
                  </a:ext>
                </a:extLst>
              </a:tr>
              <a:tr h="360308">
                <a:tc>
                  <a:txBody>
                    <a:bodyPr/>
                    <a:lstStyle/>
                    <a:p>
                      <a:pPr algn="l"/>
                      <a:r>
                        <a:rPr lang="en-US" sz="1800" b="0">
                          <a:solidFill>
                            <a:srgbClr val="666BAB"/>
                          </a:solidFill>
                          <a:effectLst/>
                          <a:latin typeface="Aptos"/>
                        </a:rPr>
                        <a:t>Dirección de Vialidad </a:t>
                      </a:r>
                    </a:p>
                  </a:txBody>
                  <a:tcPr marL="44450" marR="44450" marT="0" marB="0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>
                          <a:solidFill>
                            <a:srgbClr val="666BAB"/>
                          </a:solidFill>
                          <a:effectLst/>
                          <a:latin typeface="Aptos"/>
                        </a:rPr>
                        <a:t>Subsecretaría de Obras Públicas</a:t>
                      </a:r>
                      <a:endParaRPr lang="en-US" sz="1800" b="0" err="1">
                        <a:solidFill>
                          <a:srgbClr val="666BAB"/>
                        </a:solidFill>
                        <a:effectLst/>
                        <a:latin typeface="Aptos"/>
                      </a:endParaRPr>
                    </a:p>
                  </a:txBody>
                  <a:tcPr marL="44450" marR="44450" marT="0" marB="0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901330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l"/>
                      <a:r>
                        <a:rPr lang="en-US" sz="1800" b="0">
                          <a:solidFill>
                            <a:srgbClr val="666BAB"/>
                          </a:solidFill>
                          <a:effectLst/>
                          <a:latin typeface="Aptos"/>
                        </a:rPr>
                        <a:t>Servicio Nacional de Prevención y Respuesta ante Desastres (SENAPRED)</a:t>
                      </a:r>
                    </a:p>
                  </a:txBody>
                  <a:tcPr marL="44450" marR="44450" marT="0" marB="0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>
                          <a:solidFill>
                            <a:srgbClr val="666BAB"/>
                          </a:solidFill>
                          <a:effectLst/>
                          <a:latin typeface="Calibri"/>
                        </a:rPr>
                        <a:t>Subsecretaría del Interior</a:t>
                      </a:r>
                    </a:p>
                  </a:txBody>
                  <a:tcPr marL="44450" marR="44450" marT="0" marB="0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571967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>
                          <a:solidFill>
                            <a:srgbClr val="666BAB"/>
                          </a:solidFill>
                          <a:effectLst/>
                          <a:latin typeface="Calibri"/>
                        </a:rPr>
                        <a:t>Dirección General de Aeronautica Civil (DGAC)</a:t>
                      </a:r>
                    </a:p>
                  </a:txBody>
                  <a:tcPr marL="44449" marR="44449" marT="0" marB="0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err="1">
                          <a:solidFill>
                            <a:srgbClr val="666BAB"/>
                          </a:solidFill>
                          <a:effectLst/>
                          <a:latin typeface="Calibri"/>
                        </a:rPr>
                        <a:t>Subsecretaría</a:t>
                      </a:r>
                      <a:r>
                        <a:rPr lang="en-US" sz="1800" b="0">
                          <a:solidFill>
                            <a:srgbClr val="666BAB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en-US" sz="1800" b="0" err="1">
                          <a:solidFill>
                            <a:srgbClr val="666BAB"/>
                          </a:solidFill>
                          <a:effectLst/>
                          <a:latin typeface="Calibri"/>
                        </a:rPr>
                        <a:t>Fuerzas</a:t>
                      </a:r>
                      <a:r>
                        <a:rPr lang="en-US" sz="1800" b="0">
                          <a:solidFill>
                            <a:srgbClr val="666BAB"/>
                          </a:solidFill>
                          <a:effectLst/>
                          <a:latin typeface="Calibri"/>
                        </a:rPr>
                        <a:t> Armadas</a:t>
                      </a:r>
                    </a:p>
                  </a:txBody>
                  <a:tcPr marL="44449" marR="44449" marT="0" marB="0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274239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>
                          <a:solidFill>
                            <a:srgbClr val="666BAB"/>
                          </a:solidFill>
                          <a:effectLst/>
                          <a:latin typeface="Calibri"/>
                        </a:rPr>
                        <a:t>Servicio Nacional de Pesca y Acuicultura</a:t>
                      </a:r>
                      <a:endParaRPr lang="en-US" sz="1800" b="0" err="1">
                        <a:solidFill>
                          <a:srgbClr val="666BAB"/>
                        </a:solidFill>
                        <a:effectLst/>
                        <a:latin typeface="Calibri"/>
                      </a:endParaRPr>
                    </a:p>
                  </a:txBody>
                  <a:tcPr marL="44449" marR="44449" marT="0" marB="0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>
                          <a:solidFill>
                            <a:srgbClr val="666BAB"/>
                          </a:solidFill>
                          <a:effectLst/>
                          <a:latin typeface="Calibri"/>
                        </a:rPr>
                        <a:t>Subsecretaría de Pesca y Acuicultura</a:t>
                      </a:r>
                      <a:endParaRPr lang="en-US" sz="1800" b="0" err="1">
                        <a:solidFill>
                          <a:srgbClr val="666BAB"/>
                        </a:solidFill>
                        <a:effectLst/>
                        <a:latin typeface="Calibri"/>
                      </a:endParaRPr>
                    </a:p>
                  </a:txBody>
                  <a:tcPr marL="44449" marR="44449" marT="0" marB="0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688879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>
                          <a:solidFill>
                            <a:srgbClr val="666BAB"/>
                          </a:solidFill>
                          <a:effectLst/>
                          <a:latin typeface="Calibri"/>
                        </a:rPr>
                        <a:t>Servicio de Reinserción Social Juvenil</a:t>
                      </a:r>
                    </a:p>
                  </a:txBody>
                  <a:tcPr marL="44449" marR="44449" marT="0" marB="0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err="1">
                          <a:solidFill>
                            <a:srgbClr val="666BAB"/>
                          </a:solidFill>
                          <a:effectLst/>
                          <a:latin typeface="Calibri"/>
                        </a:rPr>
                        <a:t>Subsecretaría</a:t>
                      </a:r>
                      <a:r>
                        <a:rPr lang="en-US" sz="1800" b="0">
                          <a:solidFill>
                            <a:srgbClr val="666BAB"/>
                          </a:solidFill>
                          <a:effectLst/>
                          <a:latin typeface="Calibri"/>
                        </a:rPr>
                        <a:t> de Justicia</a:t>
                      </a:r>
                    </a:p>
                  </a:txBody>
                  <a:tcPr marL="44449" marR="44449" marT="0" marB="0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865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440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237BD-9564-80FD-A1C2-3C78580FA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E61F3C-30B0-B543-5224-705B6239CB0D}"/>
              </a:ext>
            </a:extLst>
          </p:cNvPr>
          <p:cNvSpPr>
            <a:spLocks/>
          </p:cNvSpPr>
          <p:nvPr/>
        </p:nvSpPr>
        <p:spPr>
          <a:xfrm>
            <a:off x="-1" y="0"/>
            <a:ext cx="12192000" cy="6854586"/>
          </a:xfrm>
          <a:prstGeom prst="rect">
            <a:avLst/>
          </a:prstGeom>
          <a:solidFill>
            <a:srgbClr val="61BFA0"/>
          </a:solidFill>
          <a:ln>
            <a:solidFill>
              <a:srgbClr val="61BF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1854A387-5672-FAD2-E26A-74B4D1D27D81}"/>
              </a:ext>
            </a:extLst>
          </p:cNvPr>
          <p:cNvSpPr/>
          <p:nvPr/>
        </p:nvSpPr>
        <p:spPr>
          <a:xfrm>
            <a:off x="2919854" y="1523821"/>
            <a:ext cx="1923063" cy="927335"/>
          </a:xfrm>
          <a:prstGeom prst="roundRect">
            <a:avLst/>
          </a:prstGeom>
          <a:solidFill>
            <a:srgbClr val="C4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07000"/>
              </a:lnSpc>
            </a:pPr>
            <a:r>
              <a:rPr lang="es-CL" b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Banco Central</a:t>
            </a:r>
            <a:endParaRPr lang="es-CL" b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9D98F3EB-704D-FDEA-93B9-F9799031A13A}"/>
              </a:ext>
            </a:extLst>
          </p:cNvPr>
          <p:cNvSpPr/>
          <p:nvPr/>
        </p:nvSpPr>
        <p:spPr>
          <a:xfrm>
            <a:off x="767288" y="1523821"/>
            <a:ext cx="1923063" cy="927335"/>
          </a:xfrm>
          <a:prstGeom prst="roundRect">
            <a:avLst/>
          </a:prstGeom>
          <a:solidFill>
            <a:srgbClr val="DE8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07000"/>
              </a:lnSpc>
            </a:pPr>
            <a:r>
              <a:rPr lang="es-CL" b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Contraloría General de la </a:t>
            </a:r>
            <a:r>
              <a:rPr lang="es-CL" b="1" err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Républica</a:t>
            </a:r>
            <a:endParaRPr lang="es-CL" b="1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24B6A31-377C-1D83-7EC1-9FF8DBB1497F}"/>
              </a:ext>
            </a:extLst>
          </p:cNvPr>
          <p:cNvSpPr/>
          <p:nvPr/>
        </p:nvSpPr>
        <p:spPr>
          <a:xfrm>
            <a:off x="2904052" y="517976"/>
            <a:ext cx="2093900" cy="392650"/>
          </a:xfrm>
          <a:prstGeom prst="rect">
            <a:avLst/>
          </a:prstGeom>
          <a:solidFill>
            <a:srgbClr val="C4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A30A9E58-D483-D883-5111-C64B17660DD8}"/>
              </a:ext>
            </a:extLst>
          </p:cNvPr>
          <p:cNvSpPr/>
          <p:nvPr/>
        </p:nvSpPr>
        <p:spPr>
          <a:xfrm>
            <a:off x="5000534" y="1523820"/>
            <a:ext cx="1923063" cy="927335"/>
          </a:xfrm>
          <a:prstGeom prst="roundRect">
            <a:avLst/>
          </a:prstGeom>
          <a:solidFill>
            <a:srgbClr val="C198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07000"/>
              </a:lnSpc>
            </a:pPr>
            <a:r>
              <a:rPr lang="es-CL" b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Consejo Nacional de Televisión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4DE50E58-C8AC-32A9-4DA9-5801BD142A70}"/>
              </a:ext>
            </a:extLst>
          </p:cNvPr>
          <p:cNvSpPr/>
          <p:nvPr/>
        </p:nvSpPr>
        <p:spPr>
          <a:xfrm>
            <a:off x="7209808" y="1527483"/>
            <a:ext cx="1879931" cy="914268"/>
          </a:xfrm>
          <a:prstGeom prst="roundRect">
            <a:avLst/>
          </a:prstGeom>
          <a:solidFill>
            <a:srgbClr val="C4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07000"/>
              </a:lnSpc>
            </a:pPr>
            <a:r>
              <a:rPr lang="es-CL" b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Ministerio Público</a:t>
            </a:r>
            <a:endParaRPr lang="es-CL" b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Imagen 30" descr="Imagen que contiene pájaro, grande, puesta de sol&#10;&#10;Descripción generada automáticamente">
            <a:extLst>
              <a:ext uri="{FF2B5EF4-FFF2-40B4-BE49-F238E27FC236}">
                <a16:creationId xmlns:a16="http://schemas.microsoft.com/office/drawing/2014/main" id="{AC8C09FC-6764-8CAF-931E-BE148D191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2912" y="1826343"/>
            <a:ext cx="1016612" cy="328527"/>
          </a:xfrm>
          <a:prstGeom prst="rect">
            <a:avLst/>
          </a:prstGeom>
        </p:spPr>
      </p:pic>
      <p:pic>
        <p:nvPicPr>
          <p:cNvPr id="9" name="Imagen 8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DCB4094F-201F-DE98-DE0E-878753AF8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607160" y="1802523"/>
            <a:ext cx="985867" cy="281223"/>
          </a:xfrm>
          <a:prstGeom prst="rect">
            <a:avLst/>
          </a:prstGeom>
        </p:spPr>
      </p:pic>
      <p:sp>
        <p:nvSpPr>
          <p:cNvPr id="6" name="CuadroTexto 10">
            <a:extLst>
              <a:ext uri="{FF2B5EF4-FFF2-40B4-BE49-F238E27FC236}">
                <a16:creationId xmlns:a16="http://schemas.microsoft.com/office/drawing/2014/main" id="{2EAC3B4D-091C-BE0D-C2D6-895B0AF36910}"/>
              </a:ext>
            </a:extLst>
          </p:cNvPr>
          <p:cNvSpPr txBox="1"/>
          <p:nvPr/>
        </p:nvSpPr>
        <p:spPr>
          <a:xfrm>
            <a:off x="778000" y="297345"/>
            <a:ext cx="991138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sz="4800" b="1">
                <a:solidFill>
                  <a:schemeClr val="bg1"/>
                </a:solidFill>
                <a:latin typeface="Museo Slab 900"/>
                <a:ea typeface="Verdana"/>
                <a:cs typeface="Verdana" panose="020B0604030504040204" pitchFamily="34" charset="0"/>
              </a:rPr>
              <a:t>Otros Casos</a:t>
            </a:r>
          </a:p>
        </p:txBody>
      </p:sp>
      <p:sp>
        <p:nvSpPr>
          <p:cNvPr id="8" name="Rectángulo: esquinas redondeadas 18">
            <a:extLst>
              <a:ext uri="{FF2B5EF4-FFF2-40B4-BE49-F238E27FC236}">
                <a16:creationId xmlns:a16="http://schemas.microsoft.com/office/drawing/2014/main" id="{1F511DAC-A28C-6F55-F74B-B21E7521F0F0}"/>
              </a:ext>
            </a:extLst>
          </p:cNvPr>
          <p:cNvSpPr/>
          <p:nvPr/>
        </p:nvSpPr>
        <p:spPr>
          <a:xfrm>
            <a:off x="777627" y="2745896"/>
            <a:ext cx="1923063" cy="927335"/>
          </a:xfrm>
          <a:prstGeom prst="roundRect">
            <a:avLst/>
          </a:prstGeom>
          <a:solidFill>
            <a:srgbClr val="C4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07000"/>
              </a:lnSpc>
            </a:pPr>
            <a:r>
              <a:rPr lang="es-CL" b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Tribunal Constitucional</a:t>
            </a:r>
            <a:endParaRPr lang="es-CL" b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ángulo: esquinas redondeadas 22">
            <a:extLst>
              <a:ext uri="{FF2B5EF4-FFF2-40B4-BE49-F238E27FC236}">
                <a16:creationId xmlns:a16="http://schemas.microsoft.com/office/drawing/2014/main" id="{2E75B4BC-5625-656D-38B6-4CC7CCAF78EF}"/>
              </a:ext>
            </a:extLst>
          </p:cNvPr>
          <p:cNvSpPr/>
          <p:nvPr/>
        </p:nvSpPr>
        <p:spPr>
          <a:xfrm>
            <a:off x="4994231" y="2745896"/>
            <a:ext cx="1923063" cy="927335"/>
          </a:xfrm>
          <a:prstGeom prst="roundRect">
            <a:avLst/>
          </a:prstGeom>
          <a:solidFill>
            <a:srgbClr val="DE8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07000"/>
              </a:lnSpc>
            </a:pPr>
            <a:r>
              <a:rPr lang="es-CL" b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Consejo para la Transparencia</a:t>
            </a:r>
          </a:p>
        </p:txBody>
      </p:sp>
      <p:sp>
        <p:nvSpPr>
          <p:cNvPr id="24" name="Rectángulo: esquinas redondeadas 22">
            <a:extLst>
              <a:ext uri="{FF2B5EF4-FFF2-40B4-BE49-F238E27FC236}">
                <a16:creationId xmlns:a16="http://schemas.microsoft.com/office/drawing/2014/main" id="{DD1FD52D-7C78-5733-1687-B567AFDB8059}"/>
              </a:ext>
            </a:extLst>
          </p:cNvPr>
          <p:cNvSpPr/>
          <p:nvPr/>
        </p:nvSpPr>
        <p:spPr>
          <a:xfrm>
            <a:off x="2917433" y="4076533"/>
            <a:ext cx="1923063" cy="927335"/>
          </a:xfrm>
          <a:prstGeom prst="roundRect">
            <a:avLst/>
          </a:prstGeom>
          <a:solidFill>
            <a:srgbClr val="DE8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07000"/>
              </a:lnSpc>
            </a:pPr>
            <a:r>
              <a:rPr lang="es-CL" b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Congreso Nacional</a:t>
            </a:r>
          </a:p>
        </p:txBody>
      </p:sp>
      <p:sp>
        <p:nvSpPr>
          <p:cNvPr id="26" name="Rectángulo: esquinas redondeadas 2">
            <a:extLst>
              <a:ext uri="{FF2B5EF4-FFF2-40B4-BE49-F238E27FC236}">
                <a16:creationId xmlns:a16="http://schemas.microsoft.com/office/drawing/2014/main" id="{91947E62-9FB2-F5C6-C489-486666AEBCFD}"/>
              </a:ext>
            </a:extLst>
          </p:cNvPr>
          <p:cNvSpPr/>
          <p:nvPr/>
        </p:nvSpPr>
        <p:spPr>
          <a:xfrm>
            <a:off x="2915817" y="2745895"/>
            <a:ext cx="1923063" cy="927335"/>
          </a:xfrm>
          <a:prstGeom prst="roundRect">
            <a:avLst/>
          </a:prstGeom>
          <a:solidFill>
            <a:srgbClr val="C198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07000"/>
              </a:lnSpc>
            </a:pPr>
            <a:r>
              <a:rPr lang="es-CL" b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Servicio Electoral</a:t>
            </a:r>
          </a:p>
        </p:txBody>
      </p:sp>
      <p:sp>
        <p:nvSpPr>
          <p:cNvPr id="27" name="Rectángulo: esquinas redondeadas 2">
            <a:extLst>
              <a:ext uri="{FF2B5EF4-FFF2-40B4-BE49-F238E27FC236}">
                <a16:creationId xmlns:a16="http://schemas.microsoft.com/office/drawing/2014/main" id="{C9FCB683-0223-A0FE-C4FB-B1EF4B39293E}"/>
              </a:ext>
            </a:extLst>
          </p:cNvPr>
          <p:cNvSpPr/>
          <p:nvPr/>
        </p:nvSpPr>
        <p:spPr>
          <a:xfrm>
            <a:off x="7185892" y="2745895"/>
            <a:ext cx="1923063" cy="927335"/>
          </a:xfrm>
          <a:prstGeom prst="roundRect">
            <a:avLst/>
          </a:prstGeom>
          <a:solidFill>
            <a:srgbClr val="C198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07000"/>
              </a:lnSpc>
            </a:pPr>
            <a:r>
              <a:rPr lang="es-CL" b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Gobiernos Regionales</a:t>
            </a:r>
          </a:p>
        </p:txBody>
      </p:sp>
      <p:sp>
        <p:nvSpPr>
          <p:cNvPr id="28" name="Rectángulo: esquinas redondeadas 2">
            <a:extLst>
              <a:ext uri="{FF2B5EF4-FFF2-40B4-BE49-F238E27FC236}">
                <a16:creationId xmlns:a16="http://schemas.microsoft.com/office/drawing/2014/main" id="{296830A1-4AB7-139F-3182-257814B5A638}"/>
              </a:ext>
            </a:extLst>
          </p:cNvPr>
          <p:cNvSpPr/>
          <p:nvPr/>
        </p:nvSpPr>
        <p:spPr>
          <a:xfrm>
            <a:off x="773590" y="4068612"/>
            <a:ext cx="1923063" cy="927335"/>
          </a:xfrm>
          <a:prstGeom prst="roundRect">
            <a:avLst/>
          </a:prstGeom>
          <a:solidFill>
            <a:srgbClr val="C198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07000"/>
              </a:lnSpc>
            </a:pPr>
            <a:r>
              <a:rPr lang="es-CL" b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Poder Judicial</a:t>
            </a:r>
          </a:p>
        </p:txBody>
      </p:sp>
      <p:pic>
        <p:nvPicPr>
          <p:cNvPr id="7" name="Imagen 6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1417A30F-4785-9B28-093F-A9BE3F342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75217" y="5001215"/>
            <a:ext cx="985869" cy="28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43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667F3-B9BC-FCB8-377F-28CB723C7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82721717-CED2-B2F9-4F62-698EA068472F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4586"/>
          </a:xfrm>
          <a:prstGeom prst="rect">
            <a:avLst/>
          </a:prstGeom>
          <a:solidFill>
            <a:srgbClr val="61BFA0"/>
          </a:solidFill>
          <a:ln>
            <a:solidFill>
              <a:srgbClr val="61BF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677850F-0098-CC24-A22C-31CFFE53B9F5}"/>
              </a:ext>
            </a:extLst>
          </p:cNvPr>
          <p:cNvSpPr/>
          <p:nvPr/>
        </p:nvSpPr>
        <p:spPr>
          <a:xfrm>
            <a:off x="7356136" y="266342"/>
            <a:ext cx="2334720" cy="1054007"/>
          </a:xfrm>
          <a:prstGeom prst="rect">
            <a:avLst/>
          </a:prstGeom>
          <a:solidFill>
            <a:srgbClr val="DE8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9BC9F01-FBD5-8E2A-9AB6-82DE8DE0BA52}"/>
              </a:ext>
            </a:extLst>
          </p:cNvPr>
          <p:cNvSpPr txBox="1"/>
          <p:nvPr/>
        </p:nvSpPr>
        <p:spPr>
          <a:xfrm>
            <a:off x="885318" y="335615"/>
            <a:ext cx="1016358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sz="4800" b="1">
                <a:solidFill>
                  <a:schemeClr val="bg1"/>
                </a:solidFill>
                <a:latin typeface="Museo Slab 900"/>
                <a:ea typeface="Verdana"/>
                <a:cs typeface="Verdana" panose="020B0604030504040204" pitchFamily="34" charset="0"/>
              </a:rPr>
              <a:t>PLAN DE TRABAJO</a:t>
            </a:r>
            <a:r>
              <a:rPr lang="es-CL" sz="4800" b="1">
                <a:solidFill>
                  <a:schemeClr val="accent5">
                    <a:lumMod val="20000"/>
                    <a:lumOff val="80000"/>
                  </a:schemeClr>
                </a:solidFill>
                <a:latin typeface="Museo Slab 900"/>
                <a:ea typeface="Verdana"/>
                <a:cs typeface="Verdana" panose="020B0604030504040204" pitchFamily="34" charset="0"/>
              </a:rPr>
              <a:t>  </a:t>
            </a:r>
            <a:r>
              <a:rPr lang="es-CL" sz="5400" b="1">
                <a:solidFill>
                  <a:schemeClr val="bg1"/>
                </a:solidFill>
                <a:latin typeface="Museo Slab 900"/>
                <a:ea typeface="Verdana"/>
                <a:cs typeface="Verdana" panose="020B0604030504040204" pitchFamily="34" charset="0"/>
              </a:rPr>
              <a:t>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F18419-131D-C2E4-B294-30B00A6D746D}"/>
              </a:ext>
            </a:extLst>
          </p:cNvPr>
          <p:cNvSpPr txBox="1"/>
          <p:nvPr/>
        </p:nvSpPr>
        <p:spPr>
          <a:xfrm>
            <a:off x="1445281" y="1931733"/>
            <a:ext cx="940039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Char char="•"/>
            </a:pPr>
            <a:r>
              <a:rPr lang="es-CL" sz="2400">
                <a:solidFill>
                  <a:schemeClr val="bg1"/>
                </a:solidFill>
                <a:latin typeface="Aptos"/>
                <a:ea typeface="Verdana"/>
                <a:cs typeface="Arial"/>
              </a:rPr>
              <a:t>Continuidad mesas sectoriales entre abril y mayo.</a:t>
            </a:r>
            <a:r>
              <a:rPr lang="es-CL" sz="2400">
                <a:solidFill>
                  <a:srgbClr val="124789"/>
                </a:solidFill>
                <a:latin typeface="Aptos"/>
                <a:ea typeface="Verdana"/>
                <a:cs typeface="Arial"/>
              </a:rPr>
              <a:t> </a:t>
            </a:r>
            <a:endParaRPr lang="es-CL" sz="2400">
              <a:solidFill>
                <a:srgbClr val="124789"/>
              </a:solidFill>
              <a:latin typeface="Aptos"/>
              <a:ea typeface="Calibri"/>
              <a:cs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7186FA-7522-EC0E-E073-A22C0478A7C6}"/>
              </a:ext>
            </a:extLst>
          </p:cNvPr>
          <p:cNvSpPr txBox="1"/>
          <p:nvPr/>
        </p:nvSpPr>
        <p:spPr>
          <a:xfrm>
            <a:off x="1424164" y="2716580"/>
            <a:ext cx="940039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Char char="•"/>
            </a:pPr>
            <a:r>
              <a:rPr lang="es-CL" sz="2400">
                <a:solidFill>
                  <a:schemeClr val="bg1"/>
                </a:solidFill>
                <a:latin typeface="Aptos"/>
                <a:ea typeface="Verdana"/>
                <a:cs typeface="Arial"/>
              </a:rPr>
              <a:t>Mesas técnicas de levamiento normativo: marzo y abril.</a:t>
            </a:r>
            <a:endParaRPr lang="es-CL" sz="2400">
              <a:solidFill>
                <a:schemeClr val="bg1"/>
              </a:solidFill>
              <a:latin typeface="Aptos"/>
              <a:cs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A5B3A6-A981-B239-D49C-9A57A89D78EB}"/>
              </a:ext>
            </a:extLst>
          </p:cNvPr>
          <p:cNvSpPr txBox="1"/>
          <p:nvPr/>
        </p:nvSpPr>
        <p:spPr>
          <a:xfrm>
            <a:off x="1429360" y="4354248"/>
            <a:ext cx="940039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Char char="•"/>
            </a:pPr>
            <a:r>
              <a:rPr lang="es-CL" sz="2400">
                <a:solidFill>
                  <a:schemeClr val="bg1"/>
                </a:solidFill>
                <a:latin typeface="Aptos"/>
                <a:ea typeface="Verdana"/>
                <a:cs typeface="Arial"/>
              </a:rPr>
              <a:t>Ingreso primer proyecto de ley: junio. </a:t>
            </a:r>
            <a:endParaRPr lang="es-CL" sz="2400">
              <a:solidFill>
                <a:schemeClr val="bg1"/>
              </a:solidFill>
              <a:latin typeface="Aptos"/>
              <a:cs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1DFDFC-6F48-79CA-1D39-11BF8636D21B}"/>
              </a:ext>
            </a:extLst>
          </p:cNvPr>
          <p:cNvSpPr txBox="1"/>
          <p:nvPr/>
        </p:nvSpPr>
        <p:spPr>
          <a:xfrm>
            <a:off x="1400605" y="3428999"/>
            <a:ext cx="940039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Char char="•"/>
            </a:pPr>
            <a:r>
              <a:rPr lang="es-CL" sz="2400">
                <a:solidFill>
                  <a:schemeClr val="bg1"/>
                </a:solidFill>
                <a:latin typeface="Aptos"/>
                <a:ea typeface="Verdana"/>
                <a:cs typeface="Arial"/>
              </a:rPr>
              <a:t>Trabajo con órganos autónomos y otros poderes del Estado: abril y mayo. </a:t>
            </a:r>
          </a:p>
        </p:txBody>
      </p:sp>
    </p:spTree>
    <p:extLst>
      <p:ext uri="{BB962C8B-B14F-4D97-AF65-F5344CB8AC3E}">
        <p14:creationId xmlns:p14="http://schemas.microsoft.com/office/powerpoint/2010/main" val="1520482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8CE2E-505F-133C-025B-FFE156786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87164FF0-35FA-58E4-D91E-D986564E711F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4586"/>
          </a:xfrm>
          <a:prstGeom prst="rect">
            <a:avLst/>
          </a:prstGeom>
          <a:solidFill>
            <a:srgbClr val="61BFA0"/>
          </a:solidFill>
          <a:ln>
            <a:solidFill>
              <a:srgbClr val="61BF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E82012E-B3CA-FB26-882F-7C0EA6E53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672D531-ADA1-D1BC-87A6-492671DB3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207" y="2622207"/>
            <a:ext cx="1613586" cy="161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74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645D2-9A67-CEB7-084C-98E557B01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7A487779-A788-2269-4395-45F802B4730A}"/>
              </a:ext>
            </a:extLst>
          </p:cNvPr>
          <p:cNvSpPr>
            <a:spLocks/>
          </p:cNvSpPr>
          <p:nvPr/>
        </p:nvSpPr>
        <p:spPr>
          <a:xfrm>
            <a:off x="0" y="3414"/>
            <a:ext cx="12192000" cy="6854586"/>
          </a:xfrm>
          <a:prstGeom prst="rect">
            <a:avLst/>
          </a:prstGeom>
          <a:solidFill>
            <a:srgbClr val="666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1800" b="1">
              <a:solidFill>
                <a:schemeClr val="bg1"/>
              </a:solidFill>
              <a:latin typeface="Museo Slab 900" panose="02000000000000000000" pitchFamily="50" charset="0"/>
              <a:ea typeface="Verdana"/>
              <a:cs typeface="Verdana" panose="020B060403050404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2F2798F-C393-070E-DFBA-E70F8E9F3BB8}"/>
              </a:ext>
            </a:extLst>
          </p:cNvPr>
          <p:cNvSpPr txBox="1"/>
          <p:nvPr/>
        </p:nvSpPr>
        <p:spPr>
          <a:xfrm>
            <a:off x="895022" y="2271643"/>
            <a:ext cx="940112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AutoNum type="arabicPeriod"/>
            </a:pPr>
            <a:r>
              <a:rPr lang="es-CL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JORNADA EN EL SECTOR PÚBLICO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0A52E39-F3BE-4C5C-59BB-A45EEB99A4BD}"/>
              </a:ext>
            </a:extLst>
          </p:cNvPr>
          <p:cNvSpPr/>
          <p:nvPr/>
        </p:nvSpPr>
        <p:spPr>
          <a:xfrm>
            <a:off x="1006176" y="711206"/>
            <a:ext cx="3948579" cy="924610"/>
          </a:xfrm>
          <a:prstGeom prst="rect">
            <a:avLst/>
          </a:prstGeom>
          <a:solidFill>
            <a:srgbClr val="9BB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20">
            <a:extLst>
              <a:ext uri="{FF2B5EF4-FFF2-40B4-BE49-F238E27FC236}">
                <a16:creationId xmlns:a16="http://schemas.microsoft.com/office/drawing/2014/main" id="{E6879486-002F-752D-2D94-61AFD295B640}"/>
              </a:ext>
            </a:extLst>
          </p:cNvPr>
          <p:cNvSpPr txBox="1"/>
          <p:nvPr/>
        </p:nvSpPr>
        <p:spPr>
          <a:xfrm>
            <a:off x="893201" y="2984664"/>
            <a:ext cx="770377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sz="3200" b="1" dirty="0">
                <a:solidFill>
                  <a:schemeClr val="bg1"/>
                </a:solidFill>
                <a:latin typeface="Verdana"/>
                <a:ea typeface="Verdana"/>
              </a:rPr>
              <a:t>2. ACTIVIDADES 2023</a:t>
            </a:r>
            <a:endParaRPr lang="es-CL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CuadroTexto 20">
            <a:extLst>
              <a:ext uri="{FF2B5EF4-FFF2-40B4-BE49-F238E27FC236}">
                <a16:creationId xmlns:a16="http://schemas.microsoft.com/office/drawing/2014/main" id="{C4165174-4CAE-850E-6E5C-9D096E9B907F}"/>
              </a:ext>
            </a:extLst>
          </p:cNvPr>
          <p:cNvSpPr txBox="1"/>
          <p:nvPr/>
        </p:nvSpPr>
        <p:spPr>
          <a:xfrm>
            <a:off x="893201" y="3666303"/>
            <a:ext cx="770377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sz="3200" b="1" dirty="0">
                <a:solidFill>
                  <a:schemeClr val="bg1"/>
                </a:solidFill>
                <a:latin typeface="Verdana"/>
                <a:ea typeface="Verdana"/>
              </a:rPr>
              <a:t>3. PLAN DE TRABAJO 2024</a:t>
            </a:r>
            <a:endParaRPr lang="es-CL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58924BB-9B6A-CEA2-7C5A-492333F35443}"/>
              </a:ext>
            </a:extLst>
          </p:cNvPr>
          <p:cNvSpPr txBox="1"/>
          <p:nvPr/>
        </p:nvSpPr>
        <p:spPr>
          <a:xfrm>
            <a:off x="1814315" y="912114"/>
            <a:ext cx="2506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chemeClr val="bg1"/>
                </a:solidFill>
                <a:latin typeface="Museo Slab 900" panose="02000000000000000000" pitchFamily="50" charset="0"/>
                <a:ea typeface="Verdana"/>
                <a:cs typeface="Verdana" panose="020B0604030504040204" pitchFamily="34" charset="0"/>
              </a:rPr>
              <a:t>ÍNDICE</a:t>
            </a:r>
          </a:p>
        </p:txBody>
      </p:sp>
    </p:spTree>
    <p:extLst>
      <p:ext uri="{BB962C8B-B14F-4D97-AF65-F5344CB8AC3E}">
        <p14:creationId xmlns:p14="http://schemas.microsoft.com/office/powerpoint/2010/main" val="499513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0935D-BA4B-5774-95ED-9BBD377C6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9E6C9AA-AA50-D7A0-FE71-02FD58A7516E}"/>
              </a:ext>
            </a:extLst>
          </p:cNvPr>
          <p:cNvSpPr>
            <a:spLocks/>
          </p:cNvSpPr>
          <p:nvPr/>
        </p:nvSpPr>
        <p:spPr>
          <a:xfrm>
            <a:off x="-1" y="6458"/>
            <a:ext cx="12192000" cy="6854586"/>
          </a:xfrm>
          <a:prstGeom prst="rect">
            <a:avLst/>
          </a:prstGeom>
          <a:solidFill>
            <a:srgbClr val="61BFA0"/>
          </a:solidFill>
          <a:ln>
            <a:solidFill>
              <a:srgbClr val="61BF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5E1FE646-8B61-59B3-840D-EB32868525E7}"/>
              </a:ext>
            </a:extLst>
          </p:cNvPr>
          <p:cNvSpPr/>
          <p:nvPr/>
        </p:nvSpPr>
        <p:spPr>
          <a:xfrm>
            <a:off x="3045306" y="2342552"/>
            <a:ext cx="6308735" cy="666761"/>
          </a:xfrm>
          <a:prstGeom prst="roundRect">
            <a:avLst/>
          </a:prstGeom>
          <a:solidFill>
            <a:srgbClr val="666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F0E7289-110E-4E76-BFF3-92036BCCBDBC}"/>
              </a:ext>
            </a:extLst>
          </p:cNvPr>
          <p:cNvSpPr txBox="1"/>
          <p:nvPr/>
        </p:nvSpPr>
        <p:spPr>
          <a:xfrm>
            <a:off x="1140306" y="1481614"/>
            <a:ext cx="9911387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4800" b="1">
                <a:solidFill>
                  <a:schemeClr val="bg1"/>
                </a:solidFill>
                <a:latin typeface="Museo Slab 900"/>
                <a:ea typeface="Verdana"/>
                <a:cs typeface="Verdana" panose="020B0604030504040204" pitchFamily="34" charset="0"/>
              </a:rPr>
              <a:t>JORNADA EN EL </a:t>
            </a:r>
            <a:endParaRPr lang="en-US">
              <a:solidFill>
                <a:schemeClr val="bg1"/>
              </a:solidFill>
              <a:latin typeface="Museo Slab 900"/>
              <a:ea typeface="Verdana"/>
            </a:endParaRPr>
          </a:p>
          <a:p>
            <a:pPr algn="ctr"/>
            <a:r>
              <a:rPr lang="es-CL" sz="4800" b="1">
                <a:solidFill>
                  <a:schemeClr val="bg1"/>
                </a:solidFill>
                <a:latin typeface="Museo Slab 900"/>
                <a:ea typeface="Verdana"/>
              </a:rPr>
              <a:t>SECTOR PÚBLICO</a:t>
            </a:r>
            <a:endParaRPr lang="en-US">
              <a:solidFill>
                <a:schemeClr val="bg1"/>
              </a:solidFill>
              <a:latin typeface="Museo Slab 900"/>
            </a:endParaRPr>
          </a:p>
          <a:p>
            <a:pPr algn="ctr"/>
            <a:r>
              <a:rPr lang="es-CL" sz="4800" b="1">
                <a:solidFill>
                  <a:schemeClr val="bg1"/>
                </a:solidFill>
                <a:latin typeface="Museo Slab 900"/>
                <a:ea typeface="Verdana"/>
                <a:cs typeface="Verdana" panose="020B0604030504040204" pitchFamily="34" charset="0"/>
              </a:rPr>
              <a:t>DIFERENCIAS CON SECTOR PRIVADO</a:t>
            </a:r>
          </a:p>
        </p:txBody>
      </p:sp>
    </p:spTree>
    <p:extLst>
      <p:ext uri="{BB962C8B-B14F-4D97-AF65-F5344CB8AC3E}">
        <p14:creationId xmlns:p14="http://schemas.microsoft.com/office/powerpoint/2010/main" val="1468779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2496AC6-BD04-CA4A-F37C-12AE4DC84268}"/>
              </a:ext>
            </a:extLst>
          </p:cNvPr>
          <p:cNvSpPr>
            <a:spLocks/>
          </p:cNvSpPr>
          <p:nvPr/>
        </p:nvSpPr>
        <p:spPr>
          <a:xfrm>
            <a:off x="-1" y="0"/>
            <a:ext cx="12192000" cy="6854586"/>
          </a:xfrm>
          <a:prstGeom prst="rect">
            <a:avLst/>
          </a:prstGeom>
          <a:solidFill>
            <a:srgbClr val="61BFA0"/>
          </a:solidFill>
          <a:ln>
            <a:solidFill>
              <a:srgbClr val="61BF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31C2674-9698-BD03-D3E6-34E4B1043A5A}"/>
              </a:ext>
            </a:extLst>
          </p:cNvPr>
          <p:cNvSpPr txBox="1"/>
          <p:nvPr/>
        </p:nvSpPr>
        <p:spPr>
          <a:xfrm>
            <a:off x="4922118" y="2443992"/>
            <a:ext cx="550365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4000" b="1">
                <a:solidFill>
                  <a:schemeClr val="bg1"/>
                </a:solidFill>
                <a:latin typeface="Museo Slab 900" panose="02000000000000000000" charset="0"/>
                <a:ea typeface="Verdana"/>
              </a:rPr>
              <a:t>JORNADA </a:t>
            </a:r>
            <a:r>
              <a:rPr lang="es-ES" sz="4000" b="1">
                <a:solidFill>
                  <a:srgbClr val="124789"/>
                </a:solidFill>
                <a:latin typeface="Museo Slab 900" panose="02000000000000000000" charset="0"/>
                <a:ea typeface="Verdana"/>
              </a:rPr>
              <a:t>4x3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F0856E-74CA-D298-A752-35097A16FC25}"/>
              </a:ext>
            </a:extLst>
          </p:cNvPr>
          <p:cNvSpPr txBox="1"/>
          <p:nvPr/>
        </p:nvSpPr>
        <p:spPr>
          <a:xfrm>
            <a:off x="4905026" y="3100602"/>
            <a:ext cx="560144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CL" sz="2400">
                <a:solidFill>
                  <a:schemeClr val="bg1"/>
                </a:solidFill>
              </a:rPr>
              <a:t>Permite distribución de jornada ordinaria de 40 horas semanales  en 4 días de trabajo (10 horas diarias), otorgando </a:t>
            </a:r>
            <a:r>
              <a:rPr lang="es-CL" sz="2400">
                <a:solidFill>
                  <a:srgbClr val="FFC000"/>
                </a:solidFill>
              </a:rPr>
              <a:t>3 días de descanso. </a:t>
            </a:r>
            <a:endParaRPr lang="es-ES" sz="160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16" name="Imagen 15" descr="Imagen que contiene tabla, vídeo&#10;&#10;Descripción generada automáticamente">
            <a:extLst>
              <a:ext uri="{FF2B5EF4-FFF2-40B4-BE49-F238E27FC236}">
                <a16:creationId xmlns:a16="http://schemas.microsoft.com/office/drawing/2014/main" id="{CEA86B0F-00AA-49AE-4328-25D07CA44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232" y="1502591"/>
            <a:ext cx="3519437" cy="3696450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56D65082-CEC8-5CA5-FCB1-AD66A8AD0E9A}"/>
              </a:ext>
            </a:extLst>
          </p:cNvPr>
          <p:cNvSpPr/>
          <p:nvPr/>
        </p:nvSpPr>
        <p:spPr>
          <a:xfrm>
            <a:off x="4083788" y="3256747"/>
            <a:ext cx="280769" cy="280769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1648C31-4E77-2127-5691-BAD0230967C9}"/>
              </a:ext>
            </a:extLst>
          </p:cNvPr>
          <p:cNvSpPr/>
          <p:nvPr/>
        </p:nvSpPr>
        <p:spPr>
          <a:xfrm>
            <a:off x="3463447" y="3260903"/>
            <a:ext cx="280769" cy="280769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BA2B603-F3E1-F26C-F444-B37EAB3E6C99}"/>
              </a:ext>
            </a:extLst>
          </p:cNvPr>
          <p:cNvSpPr/>
          <p:nvPr/>
        </p:nvSpPr>
        <p:spPr>
          <a:xfrm>
            <a:off x="3772347" y="3267432"/>
            <a:ext cx="280769" cy="280769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FBBEB93A-7391-0DE2-AB25-9A3AB119A166}"/>
              </a:ext>
            </a:extLst>
          </p:cNvPr>
          <p:cNvSpPr/>
          <p:nvPr/>
        </p:nvSpPr>
        <p:spPr>
          <a:xfrm>
            <a:off x="2229215" y="3260904"/>
            <a:ext cx="280769" cy="28076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A9364972-43AE-A529-B495-D4742F1D81C9}"/>
              </a:ext>
            </a:extLst>
          </p:cNvPr>
          <p:cNvSpPr/>
          <p:nvPr/>
        </p:nvSpPr>
        <p:spPr>
          <a:xfrm>
            <a:off x="2839662" y="3262233"/>
            <a:ext cx="280769" cy="28076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90DCD20-DB29-70C9-71E2-E0C7BC04BD91}"/>
              </a:ext>
            </a:extLst>
          </p:cNvPr>
          <p:cNvSpPr/>
          <p:nvPr/>
        </p:nvSpPr>
        <p:spPr>
          <a:xfrm>
            <a:off x="2526355" y="3260904"/>
            <a:ext cx="280769" cy="28076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0B83CA56-4834-DE14-FD51-089C5ADAF9C6}"/>
              </a:ext>
            </a:extLst>
          </p:cNvPr>
          <p:cNvSpPr/>
          <p:nvPr/>
        </p:nvSpPr>
        <p:spPr>
          <a:xfrm>
            <a:off x="3161861" y="3267433"/>
            <a:ext cx="280769" cy="28076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9" name="Imagen 18" descr="Logotipo&#10;&#10;Descripción generada automáticamente">
            <a:extLst>
              <a:ext uri="{FF2B5EF4-FFF2-40B4-BE49-F238E27FC236}">
                <a16:creationId xmlns:a16="http://schemas.microsoft.com/office/drawing/2014/main" id="{6041F3F4-CE26-9EEE-FEE3-9D7775009D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38" t="11996" r="18996" b="23628"/>
          <a:stretch/>
        </p:blipFill>
        <p:spPr>
          <a:xfrm>
            <a:off x="10991850" y="5831488"/>
            <a:ext cx="931812" cy="9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29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9FAA230-1336-C018-54D0-88FC8D5B3A59}"/>
              </a:ext>
            </a:extLst>
          </p:cNvPr>
          <p:cNvSpPr>
            <a:spLocks/>
          </p:cNvSpPr>
          <p:nvPr/>
        </p:nvSpPr>
        <p:spPr>
          <a:xfrm>
            <a:off x="-1" y="0"/>
            <a:ext cx="12192000" cy="6854586"/>
          </a:xfrm>
          <a:prstGeom prst="rect">
            <a:avLst/>
          </a:prstGeom>
          <a:solidFill>
            <a:srgbClr val="61BFA0"/>
          </a:solidFill>
          <a:ln>
            <a:solidFill>
              <a:srgbClr val="61BF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2912485-D571-1626-129E-C1E57C3B30CA}"/>
              </a:ext>
            </a:extLst>
          </p:cNvPr>
          <p:cNvSpPr txBox="1"/>
          <p:nvPr/>
        </p:nvSpPr>
        <p:spPr>
          <a:xfrm>
            <a:off x="1060592" y="649326"/>
            <a:ext cx="721460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s-CL" sz="4000" b="1">
              <a:solidFill>
                <a:schemeClr val="bg1"/>
              </a:solidFill>
              <a:latin typeface="Verdana"/>
              <a:ea typeface="Verdana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E1AFBD9-34D6-F22D-A674-6A5635CFA5A5}"/>
              </a:ext>
            </a:extLst>
          </p:cNvPr>
          <p:cNvSpPr txBox="1"/>
          <p:nvPr/>
        </p:nvSpPr>
        <p:spPr>
          <a:xfrm>
            <a:off x="6270878" y="640046"/>
            <a:ext cx="486053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solidFill>
                  <a:schemeClr val="bg1"/>
                </a:solidFill>
                <a:ea typeface="EB Garamond"/>
              </a:rPr>
              <a:t>Regla especial que permite mantener jornadas de hasta 42 horas semanales en promedio por ciclo.</a:t>
            </a:r>
            <a:r>
              <a:rPr lang="es-ES">
                <a:solidFill>
                  <a:schemeClr val="accent1"/>
                </a:solidFill>
                <a:ea typeface="EB Garamond"/>
              </a:rPr>
              <a:t> 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A082942-6EF3-0C97-01F8-C4E5FADAC907}"/>
              </a:ext>
            </a:extLst>
          </p:cNvPr>
          <p:cNvSpPr txBox="1"/>
          <p:nvPr/>
        </p:nvSpPr>
        <p:spPr>
          <a:xfrm>
            <a:off x="6275542" y="1542539"/>
            <a:ext cx="531951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>
                <a:solidFill>
                  <a:schemeClr val="bg1"/>
                </a:solidFill>
                <a:ea typeface="EB Garamond"/>
              </a:rPr>
              <a:t>El exceso sobre 40 horas se compensa con días de descanso adicional. Esta propuesta surge de un diálogo bipartito entre trabajadores y empleadores del sector.</a:t>
            </a:r>
            <a:endParaRPr lang="es-ES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8A6CC7B-8118-4C11-0F4C-C30EF1EFCAF1}"/>
              </a:ext>
            </a:extLst>
          </p:cNvPr>
          <p:cNvSpPr txBox="1"/>
          <p:nvPr/>
        </p:nvSpPr>
        <p:spPr>
          <a:xfrm>
            <a:off x="6270878" y="2739256"/>
            <a:ext cx="523532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>
                <a:solidFill>
                  <a:schemeClr val="bg1"/>
                </a:solidFill>
                <a:ea typeface="EB Garamond"/>
              </a:rPr>
              <a:t>La Dirección del Trabajo cuenta con 30 días para resolver autorizaciones de jornadas excepcionales.</a:t>
            </a:r>
            <a:endParaRPr lang="es-ES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F2604DE8-A6A2-A291-14CC-FBD1F2652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348" y="666795"/>
            <a:ext cx="342530" cy="342530"/>
          </a:xfrm>
          <a:prstGeom prst="rect">
            <a:avLst/>
          </a:prstGeom>
        </p:spPr>
      </p:pic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A7FC7F8F-B533-95B2-C653-110DE3196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012" y="1581291"/>
            <a:ext cx="342530" cy="342530"/>
          </a:xfrm>
          <a:prstGeom prst="rect">
            <a:avLst/>
          </a:prstGeom>
        </p:spPr>
      </p:pic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AAC8C56E-71B4-4C56-D697-567D4962B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348" y="2750458"/>
            <a:ext cx="342530" cy="34253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EB05704-AB1D-92C3-D8C9-769E421AD7D2}"/>
              </a:ext>
            </a:extLst>
          </p:cNvPr>
          <p:cNvSpPr/>
          <p:nvPr/>
        </p:nvSpPr>
        <p:spPr>
          <a:xfrm>
            <a:off x="1019542" y="5105751"/>
            <a:ext cx="3844005" cy="6802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CF88A8A-EE59-7FCB-2FA7-A3BFB1A445E9}"/>
              </a:ext>
            </a:extLst>
          </p:cNvPr>
          <p:cNvSpPr/>
          <p:nvPr/>
        </p:nvSpPr>
        <p:spPr>
          <a:xfrm>
            <a:off x="4150733" y="5105751"/>
            <a:ext cx="712813" cy="6802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Cerrar llave 14">
            <a:extLst>
              <a:ext uri="{FF2B5EF4-FFF2-40B4-BE49-F238E27FC236}">
                <a16:creationId xmlns:a16="http://schemas.microsoft.com/office/drawing/2014/main" id="{31A90C30-568D-96B4-4AE4-6D21CAC84442}"/>
              </a:ext>
            </a:extLst>
          </p:cNvPr>
          <p:cNvSpPr/>
          <p:nvPr/>
        </p:nvSpPr>
        <p:spPr>
          <a:xfrm rot="5400000">
            <a:off x="2797959" y="4084193"/>
            <a:ext cx="258730" cy="3815566"/>
          </a:xfrm>
          <a:prstGeom prst="rightBrac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Cerrar llave 15">
            <a:extLst>
              <a:ext uri="{FF2B5EF4-FFF2-40B4-BE49-F238E27FC236}">
                <a16:creationId xmlns:a16="http://schemas.microsoft.com/office/drawing/2014/main" id="{D1B725D4-EE77-FFC1-325F-5ABEC3D762CD}"/>
              </a:ext>
            </a:extLst>
          </p:cNvPr>
          <p:cNvSpPr/>
          <p:nvPr/>
        </p:nvSpPr>
        <p:spPr>
          <a:xfrm rot="16200000">
            <a:off x="4426499" y="4590354"/>
            <a:ext cx="160808" cy="680146"/>
          </a:xfrm>
          <a:prstGeom prst="rightBrac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62D9149-CB9E-E6F0-A7C7-5B26F02A1010}"/>
              </a:ext>
            </a:extLst>
          </p:cNvPr>
          <p:cNvSpPr txBox="1"/>
          <p:nvPr/>
        </p:nvSpPr>
        <p:spPr>
          <a:xfrm>
            <a:off x="1350491" y="6090539"/>
            <a:ext cx="3280294" cy="33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>
                <a:solidFill>
                  <a:schemeClr val="bg1"/>
                </a:solidFill>
              </a:rPr>
              <a:t>42 horas semanales promedio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CE5E328-8F58-C54C-0A00-4985B5D043B2}"/>
              </a:ext>
            </a:extLst>
          </p:cNvPr>
          <p:cNvSpPr txBox="1"/>
          <p:nvPr/>
        </p:nvSpPr>
        <p:spPr>
          <a:xfrm>
            <a:off x="3790487" y="4562262"/>
            <a:ext cx="1394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>
                <a:solidFill>
                  <a:schemeClr val="bg1"/>
                </a:solidFill>
              </a:rPr>
              <a:t>2 horas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7587F8D-84D8-5AA7-7EC8-53D36B50DFD2}"/>
              </a:ext>
            </a:extLst>
          </p:cNvPr>
          <p:cNvSpPr txBox="1"/>
          <p:nvPr/>
        </p:nvSpPr>
        <p:spPr>
          <a:xfrm>
            <a:off x="4729862" y="4561133"/>
            <a:ext cx="2003851" cy="58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>
                <a:solidFill>
                  <a:schemeClr val="bg1"/>
                </a:solidFill>
              </a:rPr>
              <a:t>= días de descanso adicional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EC56A235-1ADC-FF59-E117-CDC9C80C289E}"/>
              </a:ext>
            </a:extLst>
          </p:cNvPr>
          <p:cNvSpPr/>
          <p:nvPr/>
        </p:nvSpPr>
        <p:spPr>
          <a:xfrm>
            <a:off x="1162880" y="2169534"/>
            <a:ext cx="3844005" cy="6802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Cerrar llave 34">
            <a:extLst>
              <a:ext uri="{FF2B5EF4-FFF2-40B4-BE49-F238E27FC236}">
                <a16:creationId xmlns:a16="http://schemas.microsoft.com/office/drawing/2014/main" id="{F21DC4CA-7473-2651-484D-8DA3E9FC14A2}"/>
              </a:ext>
            </a:extLst>
          </p:cNvPr>
          <p:cNvSpPr/>
          <p:nvPr/>
        </p:nvSpPr>
        <p:spPr>
          <a:xfrm rot="5400000">
            <a:off x="2941297" y="1147976"/>
            <a:ext cx="258730" cy="3815566"/>
          </a:xfrm>
          <a:prstGeom prst="rightBrac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C09707CC-B778-7D28-5029-EF4C563D8693}"/>
              </a:ext>
            </a:extLst>
          </p:cNvPr>
          <p:cNvSpPr txBox="1"/>
          <p:nvPr/>
        </p:nvSpPr>
        <p:spPr>
          <a:xfrm>
            <a:off x="1071102" y="364319"/>
            <a:ext cx="3809206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sz="3200" b="1">
                <a:solidFill>
                  <a:schemeClr val="bg1"/>
                </a:solidFill>
                <a:latin typeface="Museo Slab 900" panose="02000000000000000000" charset="0"/>
                <a:ea typeface="Verdana"/>
                <a:cs typeface="Verdana" panose="020B0604030504040204" pitchFamily="34" charset="0"/>
              </a:rPr>
              <a:t>JORNADA </a:t>
            </a:r>
            <a:r>
              <a:rPr lang="es-CL" sz="3200" b="1">
                <a:solidFill>
                  <a:srgbClr val="124789"/>
                </a:solidFill>
                <a:latin typeface="Museo Slab 900" panose="02000000000000000000" charset="0"/>
                <a:ea typeface="Verdana"/>
                <a:cs typeface="Verdana" panose="020B0604030504040204" pitchFamily="34" charset="0"/>
              </a:rPr>
              <a:t>EXCEPCIONAL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059C9698-7AC4-F7C6-2744-050E03A39EC1}"/>
              </a:ext>
            </a:extLst>
          </p:cNvPr>
          <p:cNvSpPr txBox="1"/>
          <p:nvPr/>
        </p:nvSpPr>
        <p:spPr>
          <a:xfrm>
            <a:off x="1955325" y="4524819"/>
            <a:ext cx="1394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>
                <a:solidFill>
                  <a:schemeClr val="bg1"/>
                </a:solidFill>
              </a:rPr>
              <a:t>40 horas</a:t>
            </a:r>
          </a:p>
        </p:txBody>
      </p:sp>
      <p:sp>
        <p:nvSpPr>
          <p:cNvPr id="46" name="Cerrar llave 45">
            <a:extLst>
              <a:ext uri="{FF2B5EF4-FFF2-40B4-BE49-F238E27FC236}">
                <a16:creationId xmlns:a16="http://schemas.microsoft.com/office/drawing/2014/main" id="{A679535F-0FAF-8953-70D1-5A1B55F61C2E}"/>
              </a:ext>
            </a:extLst>
          </p:cNvPr>
          <p:cNvSpPr/>
          <p:nvPr/>
        </p:nvSpPr>
        <p:spPr>
          <a:xfrm rot="16200000">
            <a:off x="2487202" y="3419772"/>
            <a:ext cx="178523" cy="3018597"/>
          </a:xfrm>
          <a:prstGeom prst="rightBrac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7" name="Imagen 46" descr="Logotipo&#10;&#10;Descripción generada automáticamente">
            <a:extLst>
              <a:ext uri="{FF2B5EF4-FFF2-40B4-BE49-F238E27FC236}">
                <a16:creationId xmlns:a16="http://schemas.microsoft.com/office/drawing/2014/main" id="{D0F72D3E-572D-8E08-745D-D6F092A528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38" t="11996" r="18996" b="23628"/>
          <a:stretch/>
        </p:blipFill>
        <p:spPr>
          <a:xfrm>
            <a:off x="10991850" y="5831488"/>
            <a:ext cx="931812" cy="904403"/>
          </a:xfrm>
          <a:prstGeom prst="rect">
            <a:avLst/>
          </a:prstGeom>
        </p:spPr>
      </p:pic>
      <p:pic>
        <p:nvPicPr>
          <p:cNvPr id="20" name="Imagen 19" descr="Icono&#10;&#10;Descripción generada automáticamente">
            <a:extLst>
              <a:ext uri="{FF2B5EF4-FFF2-40B4-BE49-F238E27FC236}">
                <a16:creationId xmlns:a16="http://schemas.microsoft.com/office/drawing/2014/main" id="{183CFE33-B514-012A-0A71-C86D4EE84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6839" y="3900557"/>
            <a:ext cx="2968152" cy="2968152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E7B7DACC-375A-3229-A87F-72540D39F0B0}"/>
              </a:ext>
            </a:extLst>
          </p:cNvPr>
          <p:cNvSpPr txBox="1"/>
          <p:nvPr/>
        </p:nvSpPr>
        <p:spPr>
          <a:xfrm>
            <a:off x="1527561" y="3206426"/>
            <a:ext cx="3280294" cy="33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>
                <a:solidFill>
                  <a:schemeClr val="bg1"/>
                </a:solidFill>
              </a:rPr>
              <a:t>Hasta 45 horas semanales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A3609D0-150D-FB67-9C3C-B4E69771706D}"/>
              </a:ext>
            </a:extLst>
          </p:cNvPr>
          <p:cNvSpPr/>
          <p:nvPr/>
        </p:nvSpPr>
        <p:spPr>
          <a:xfrm>
            <a:off x="1053278" y="4047395"/>
            <a:ext cx="1394676" cy="3385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671CE88-0F6F-951F-E401-C561B8FE3EC8}"/>
              </a:ext>
            </a:extLst>
          </p:cNvPr>
          <p:cNvSpPr txBox="1"/>
          <p:nvPr/>
        </p:nvSpPr>
        <p:spPr>
          <a:xfrm>
            <a:off x="1055053" y="4058498"/>
            <a:ext cx="1394676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Ley 40 Horas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C487CA43-2EA7-30D7-4D4E-A97F252EFD0E}"/>
              </a:ext>
            </a:extLst>
          </p:cNvPr>
          <p:cNvSpPr/>
          <p:nvPr/>
        </p:nvSpPr>
        <p:spPr>
          <a:xfrm>
            <a:off x="1196615" y="1696070"/>
            <a:ext cx="2028389" cy="3385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147687B-1A51-A90C-A400-5E3783EAB732}"/>
              </a:ext>
            </a:extLst>
          </p:cNvPr>
          <p:cNvSpPr txBox="1"/>
          <p:nvPr/>
        </p:nvSpPr>
        <p:spPr>
          <a:xfrm>
            <a:off x="1162878" y="1681003"/>
            <a:ext cx="206212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Regulación anterior</a:t>
            </a:r>
          </a:p>
        </p:txBody>
      </p:sp>
    </p:spTree>
    <p:extLst>
      <p:ext uri="{BB962C8B-B14F-4D97-AF65-F5344CB8AC3E}">
        <p14:creationId xmlns:p14="http://schemas.microsoft.com/office/powerpoint/2010/main" val="3863219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DDAA15B1-A602-6AD7-8608-CBFDE13BDF82}"/>
              </a:ext>
            </a:extLst>
          </p:cNvPr>
          <p:cNvSpPr>
            <a:spLocks/>
          </p:cNvSpPr>
          <p:nvPr/>
        </p:nvSpPr>
        <p:spPr>
          <a:xfrm>
            <a:off x="0" y="3414"/>
            <a:ext cx="12192000" cy="6854586"/>
          </a:xfrm>
          <a:prstGeom prst="rect">
            <a:avLst/>
          </a:prstGeom>
          <a:solidFill>
            <a:srgbClr val="666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1800" b="1">
              <a:solidFill>
                <a:schemeClr val="bg1"/>
              </a:solidFill>
              <a:latin typeface="Museo Slab 900" panose="02000000000000000000" pitchFamily="50" charset="0"/>
              <a:ea typeface="Verdana"/>
              <a:cs typeface="Verdana" panose="020B0604030504040204" pitchFamily="34" charset="0"/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D3A92BC9-AD19-959F-D9CF-3921914E8425}"/>
              </a:ext>
            </a:extLst>
          </p:cNvPr>
          <p:cNvSpPr/>
          <p:nvPr/>
        </p:nvSpPr>
        <p:spPr>
          <a:xfrm>
            <a:off x="1107048" y="1382316"/>
            <a:ext cx="3176167" cy="31940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07000"/>
              </a:lnSpc>
            </a:pPr>
            <a:r>
              <a:rPr lang="es-CL" sz="2400" b="1" dirty="0">
                <a:solidFill>
                  <a:srgbClr val="124789"/>
                </a:solidFill>
                <a:latin typeface="Verdana"/>
                <a:ea typeface="Verdana"/>
              </a:rPr>
              <a:t>REGLA DE GRADUALIDAD </a:t>
            </a:r>
            <a:endParaRPr lang="es-CL" b="1">
              <a:solidFill>
                <a:srgbClr val="12478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s-CL" sz="1400" dirty="0">
                <a:solidFill>
                  <a:srgbClr val="124789"/>
                </a:solidFill>
                <a:latin typeface="Verdana"/>
                <a:ea typeface="Verdana"/>
              </a:rPr>
              <a:t>Definición de la gradualidad en que se implementará la reducción de jornada.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65A1D75-F74F-89C4-9BB3-03DBDD4DA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100000">
            <a:off x="8889506" y="3398241"/>
            <a:ext cx="2707885" cy="2681149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B9A82B2-38E4-1EC3-E823-BCAEADF8F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342013"/>
              </p:ext>
            </p:extLst>
          </p:nvPr>
        </p:nvGraphicFramePr>
        <p:xfrm>
          <a:off x="4794169" y="1382316"/>
          <a:ext cx="5449320" cy="3233759"/>
        </p:xfrm>
        <a:graphic>
          <a:graphicData uri="http://schemas.openxmlformats.org/drawingml/2006/table">
            <a:tbl>
              <a:tblPr bandRow="1">
                <a:tableStyleId>{8FD4443E-F989-4FC4-A0C8-D5A2AF1F390B}</a:tableStyleId>
              </a:tblPr>
              <a:tblGrid>
                <a:gridCol w="1938169">
                  <a:extLst>
                    <a:ext uri="{9D8B030D-6E8A-4147-A177-3AD203B41FA5}">
                      <a16:colId xmlns:a16="http://schemas.microsoft.com/office/drawing/2014/main" val="4228855538"/>
                    </a:ext>
                  </a:extLst>
                </a:gridCol>
                <a:gridCol w="1630017">
                  <a:extLst>
                    <a:ext uri="{9D8B030D-6E8A-4147-A177-3AD203B41FA5}">
                      <a16:colId xmlns:a16="http://schemas.microsoft.com/office/drawing/2014/main" val="4150090160"/>
                    </a:ext>
                  </a:extLst>
                </a:gridCol>
                <a:gridCol w="1881134">
                  <a:extLst>
                    <a:ext uri="{9D8B030D-6E8A-4147-A177-3AD203B41FA5}">
                      <a16:colId xmlns:a16="http://schemas.microsoft.com/office/drawing/2014/main" val="2603930496"/>
                    </a:ext>
                  </a:extLst>
                </a:gridCol>
              </a:tblGrid>
              <a:tr h="7416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600" b="1" dirty="0">
                          <a:solidFill>
                            <a:srgbClr val="124789"/>
                          </a:solidFill>
                          <a:effectLst/>
                          <a:latin typeface="Verdana"/>
                          <a:ea typeface="Verdana"/>
                        </a:rPr>
                        <a:t>Gradualidad </a:t>
                      </a:r>
                      <a:endParaRPr lang="es-CL" sz="1600" b="1" dirty="0">
                        <a:solidFill>
                          <a:srgbClr val="124789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130344" marR="1303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>
                          <a:solidFill>
                            <a:srgbClr val="124789"/>
                          </a:solidFill>
                          <a:effectLst/>
                          <a:latin typeface="Verdana"/>
                          <a:ea typeface="Verdana"/>
                        </a:rPr>
                        <a:t>Sector Privado</a:t>
                      </a:r>
                      <a:endParaRPr lang="es-CL" sz="1600" b="1" dirty="0">
                        <a:solidFill>
                          <a:srgbClr val="124789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130344" marR="1303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L" sz="1600" b="1" dirty="0">
                          <a:solidFill>
                            <a:srgbClr val="124789"/>
                          </a:solidFill>
                          <a:effectLst/>
                          <a:latin typeface="Verdana"/>
                          <a:ea typeface="Verdana"/>
                        </a:rPr>
                        <a:t>Sector Público</a:t>
                      </a:r>
                    </a:p>
                  </a:txBody>
                  <a:tcPr marL="130344" marR="13034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915897"/>
                  </a:ext>
                </a:extLst>
              </a:tr>
              <a:tr h="623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600" dirty="0">
                          <a:solidFill>
                            <a:srgbClr val="124789"/>
                          </a:solidFill>
                          <a:effectLst/>
                          <a:latin typeface="Verdana"/>
                          <a:ea typeface="Verdana"/>
                        </a:rPr>
                        <a:t>2023</a:t>
                      </a:r>
                      <a:endParaRPr lang="es-CL" sz="1600" dirty="0">
                        <a:solidFill>
                          <a:srgbClr val="124789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130344" marR="1303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600" dirty="0">
                          <a:solidFill>
                            <a:srgbClr val="124789"/>
                          </a:solidFill>
                          <a:effectLst/>
                          <a:latin typeface="Verdana"/>
                          <a:ea typeface="Verdana"/>
                        </a:rPr>
                        <a:t>45 horas</a:t>
                      </a:r>
                      <a:endParaRPr lang="es-CL" sz="1600" dirty="0">
                        <a:solidFill>
                          <a:srgbClr val="124789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130344" marR="1303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L" sz="1600" dirty="0">
                          <a:solidFill>
                            <a:srgbClr val="124789"/>
                          </a:solidFill>
                          <a:effectLst/>
                          <a:latin typeface="Verdana"/>
                          <a:ea typeface="Verdana"/>
                        </a:rPr>
                        <a:t>44 horas</a:t>
                      </a:r>
                    </a:p>
                  </a:txBody>
                  <a:tcPr marL="130344" marR="13034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118536"/>
                  </a:ext>
                </a:extLst>
              </a:tr>
              <a:tr h="623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600" dirty="0">
                          <a:solidFill>
                            <a:srgbClr val="124789"/>
                          </a:solidFill>
                          <a:effectLst/>
                          <a:latin typeface="Verdana"/>
                          <a:ea typeface="Verdana"/>
                        </a:rPr>
                        <a:t>2024</a:t>
                      </a:r>
                      <a:endParaRPr lang="es-CL" sz="1600" dirty="0">
                        <a:solidFill>
                          <a:srgbClr val="124789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130344" marR="1303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600" dirty="0">
                          <a:solidFill>
                            <a:srgbClr val="124789"/>
                          </a:solidFill>
                          <a:effectLst/>
                          <a:latin typeface="Verdana"/>
                          <a:ea typeface="Verdana"/>
                        </a:rPr>
                        <a:t>44 horas</a:t>
                      </a:r>
                      <a:endParaRPr lang="es-CL" sz="1600" dirty="0">
                        <a:solidFill>
                          <a:srgbClr val="124789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130344" marR="1303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L" sz="1600" dirty="0">
                          <a:solidFill>
                            <a:srgbClr val="124789"/>
                          </a:solidFill>
                          <a:effectLst/>
                          <a:latin typeface="Verdana"/>
                          <a:ea typeface="Verdana"/>
                        </a:rPr>
                        <a:t>44 horas</a:t>
                      </a:r>
                    </a:p>
                  </a:txBody>
                  <a:tcPr marL="130344" marR="13034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309296"/>
                  </a:ext>
                </a:extLst>
              </a:tr>
              <a:tr h="623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600" dirty="0">
                          <a:solidFill>
                            <a:srgbClr val="124789"/>
                          </a:solidFill>
                          <a:effectLst/>
                          <a:latin typeface="Verdana"/>
                          <a:ea typeface="Verdana"/>
                        </a:rPr>
                        <a:t>2026</a:t>
                      </a:r>
                      <a:endParaRPr lang="es-CL" sz="1600" dirty="0">
                        <a:solidFill>
                          <a:srgbClr val="124789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130344" marR="1303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600" dirty="0">
                          <a:solidFill>
                            <a:srgbClr val="124789"/>
                          </a:solidFill>
                          <a:effectLst/>
                          <a:latin typeface="Verdana"/>
                          <a:ea typeface="Verdana"/>
                        </a:rPr>
                        <a:t>42 horas</a:t>
                      </a:r>
                      <a:endParaRPr lang="es-CL" sz="1600" dirty="0">
                        <a:solidFill>
                          <a:srgbClr val="124789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130344" marR="1303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L" sz="1600" dirty="0">
                          <a:solidFill>
                            <a:srgbClr val="124789"/>
                          </a:solidFill>
                          <a:effectLst/>
                          <a:latin typeface="Verdana"/>
                          <a:ea typeface="Verdana"/>
                        </a:rPr>
                        <a:t>42 horas</a:t>
                      </a:r>
                    </a:p>
                  </a:txBody>
                  <a:tcPr marL="130344" marR="13034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440149"/>
                  </a:ext>
                </a:extLst>
              </a:tr>
              <a:tr h="623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600" dirty="0">
                          <a:solidFill>
                            <a:srgbClr val="124789"/>
                          </a:solidFill>
                          <a:effectLst/>
                          <a:latin typeface="Verdana"/>
                          <a:ea typeface="Verdana"/>
                        </a:rPr>
                        <a:t>2028</a:t>
                      </a:r>
                      <a:endParaRPr lang="es-CL" sz="1600" dirty="0">
                        <a:solidFill>
                          <a:srgbClr val="124789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130344" marR="1303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600" dirty="0">
                          <a:solidFill>
                            <a:srgbClr val="124789"/>
                          </a:solidFill>
                          <a:effectLst/>
                          <a:latin typeface="Verdana"/>
                          <a:ea typeface="Verdana"/>
                        </a:rPr>
                        <a:t>40 horas</a:t>
                      </a:r>
                      <a:endParaRPr lang="es-CL" sz="1600" dirty="0">
                        <a:solidFill>
                          <a:srgbClr val="124789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130344" marR="1303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L" sz="1600" dirty="0">
                          <a:solidFill>
                            <a:srgbClr val="124789"/>
                          </a:solidFill>
                          <a:effectLst/>
                          <a:latin typeface="Verdana"/>
                          <a:ea typeface="Verdana"/>
                        </a:rPr>
                        <a:t>40 horas </a:t>
                      </a:r>
                    </a:p>
                  </a:txBody>
                  <a:tcPr marL="130344" marR="13034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552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62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44F323C-4B5E-337F-FE73-4B7E1B79522B}"/>
              </a:ext>
            </a:extLst>
          </p:cNvPr>
          <p:cNvSpPr>
            <a:spLocks/>
          </p:cNvSpPr>
          <p:nvPr/>
        </p:nvSpPr>
        <p:spPr>
          <a:xfrm>
            <a:off x="-1" y="0"/>
            <a:ext cx="12192000" cy="6854586"/>
          </a:xfrm>
          <a:prstGeom prst="rect">
            <a:avLst/>
          </a:prstGeom>
          <a:solidFill>
            <a:srgbClr val="61BFA0"/>
          </a:solidFill>
          <a:ln>
            <a:solidFill>
              <a:srgbClr val="61BF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1010662-D068-1739-0F75-E110D47BC8D8}"/>
              </a:ext>
            </a:extLst>
          </p:cNvPr>
          <p:cNvSpPr txBox="1"/>
          <p:nvPr/>
        </p:nvSpPr>
        <p:spPr>
          <a:xfrm>
            <a:off x="2020327" y="715582"/>
            <a:ext cx="599248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s-CL" sz="240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4B7A08A-FAB3-41A7-E197-1D903FF9CD50}"/>
              </a:ext>
            </a:extLst>
          </p:cNvPr>
          <p:cNvSpPr txBox="1"/>
          <p:nvPr/>
        </p:nvSpPr>
        <p:spPr>
          <a:xfrm>
            <a:off x="900754" y="1094907"/>
            <a:ext cx="564292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L" sz="3200" b="1">
                <a:solidFill>
                  <a:schemeClr val="bg1"/>
                </a:solidFill>
                <a:latin typeface="Museo Slab 900" panose="02000000000000000000" charset="0"/>
                <a:ea typeface="Verdana"/>
              </a:rPr>
              <a:t>JORNADAS ESPECIALES</a:t>
            </a:r>
            <a:endParaRPr lang="en-US" sz="3200">
              <a:solidFill>
                <a:schemeClr val="bg1"/>
              </a:solidFill>
              <a:latin typeface="Museo Slab 900" panose="02000000000000000000" charset="0"/>
            </a:endParaRPr>
          </a:p>
          <a:p>
            <a:r>
              <a:rPr lang="es-CL" sz="3200" b="1">
                <a:solidFill>
                  <a:srgbClr val="124789"/>
                </a:solidFill>
                <a:latin typeface="Museo Slab 900" panose="02000000000000000000" charset="0"/>
                <a:ea typeface="Verdana"/>
              </a:rPr>
              <a:t>SECTOR TRANSPORTE</a:t>
            </a:r>
            <a:endParaRPr lang="es-CL" sz="3200">
              <a:solidFill>
                <a:srgbClr val="124789"/>
              </a:solidFill>
              <a:latin typeface="Museo Slab 900" panose="02000000000000000000" charset="0"/>
              <a:cs typeface="Calibri"/>
            </a:endParaRPr>
          </a:p>
        </p:txBody>
      </p:sp>
      <p:sp>
        <p:nvSpPr>
          <p:cNvPr id="27" name="Rectángulo 10">
            <a:extLst>
              <a:ext uri="{FF2B5EF4-FFF2-40B4-BE49-F238E27FC236}">
                <a16:creationId xmlns:a16="http://schemas.microsoft.com/office/drawing/2014/main" id="{D06336CD-EBB0-2377-E5B4-7F789E60A46E}"/>
              </a:ext>
            </a:extLst>
          </p:cNvPr>
          <p:cNvSpPr/>
          <p:nvPr/>
        </p:nvSpPr>
        <p:spPr>
          <a:xfrm>
            <a:off x="1002674" y="2295236"/>
            <a:ext cx="5540999" cy="529211"/>
          </a:xfrm>
          <a:prstGeom prst="roundRect">
            <a:avLst>
              <a:gd name="adj" fmla="val 18169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CL">
              <a:solidFill>
                <a:srgbClr val="00B0F0"/>
              </a:solidFill>
              <a:cs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6D26426-ED1F-A82E-5928-194D283F4EEA}"/>
              </a:ext>
            </a:extLst>
          </p:cNvPr>
          <p:cNvSpPr txBox="1"/>
          <p:nvPr/>
        </p:nvSpPr>
        <p:spPr>
          <a:xfrm>
            <a:off x="1169396" y="2370805"/>
            <a:ext cx="53946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L" b="1">
                <a:solidFill>
                  <a:srgbClr val="02527A"/>
                </a:solidFill>
              </a:rPr>
              <a:t>Choferes de vehículos de carga terrestre interurbana.</a:t>
            </a:r>
            <a:endParaRPr lang="es-CL">
              <a:solidFill>
                <a:srgbClr val="02527A"/>
              </a:solidFill>
              <a:cs typeface="Calibri"/>
            </a:endParaRPr>
          </a:p>
        </p:txBody>
      </p:sp>
      <p:sp>
        <p:nvSpPr>
          <p:cNvPr id="29" name="Rectángulo 10">
            <a:extLst>
              <a:ext uri="{FF2B5EF4-FFF2-40B4-BE49-F238E27FC236}">
                <a16:creationId xmlns:a16="http://schemas.microsoft.com/office/drawing/2014/main" id="{70A829E5-F9B4-15B1-E3F5-9921D1192B73}"/>
              </a:ext>
            </a:extLst>
          </p:cNvPr>
          <p:cNvSpPr/>
          <p:nvPr/>
        </p:nvSpPr>
        <p:spPr>
          <a:xfrm>
            <a:off x="991787" y="3489533"/>
            <a:ext cx="5551886" cy="7048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CL">
              <a:solidFill>
                <a:srgbClr val="00B0F0"/>
              </a:solidFill>
              <a:cs typeface="Calibri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FA12D27-4DEB-370D-82A6-398AA5BB8ED2}"/>
              </a:ext>
            </a:extLst>
          </p:cNvPr>
          <p:cNvSpPr txBox="1"/>
          <p:nvPr/>
        </p:nvSpPr>
        <p:spPr>
          <a:xfrm>
            <a:off x="1145281" y="3512649"/>
            <a:ext cx="513436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CL" b="1">
                <a:solidFill>
                  <a:srgbClr val="02527A"/>
                </a:solidFill>
              </a:rPr>
              <a:t>Chofer o auxiliar de los servicios de transporte rural colectivo de pasajeros.</a:t>
            </a:r>
            <a:endParaRPr lang="es-CL">
              <a:solidFill>
                <a:srgbClr val="02527A"/>
              </a:solidFill>
              <a:cs typeface="Calibri"/>
            </a:endParaRPr>
          </a:p>
        </p:txBody>
      </p:sp>
      <p:sp>
        <p:nvSpPr>
          <p:cNvPr id="20" name="Rectángulo 10">
            <a:extLst>
              <a:ext uri="{FF2B5EF4-FFF2-40B4-BE49-F238E27FC236}">
                <a16:creationId xmlns:a16="http://schemas.microsoft.com/office/drawing/2014/main" id="{CFD0B841-C66D-81CA-33FB-E60E112FCABB}"/>
              </a:ext>
            </a:extLst>
          </p:cNvPr>
          <p:cNvSpPr/>
          <p:nvPr/>
        </p:nvSpPr>
        <p:spPr>
          <a:xfrm>
            <a:off x="1002674" y="2893538"/>
            <a:ext cx="5540999" cy="529211"/>
          </a:xfrm>
          <a:prstGeom prst="roundRect">
            <a:avLst>
              <a:gd name="adj" fmla="val 18169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CL">
              <a:solidFill>
                <a:srgbClr val="00B0F0"/>
              </a:solidFill>
              <a:cs typeface="Calibri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A83006D-6109-839E-515C-3D1C92D414F0}"/>
              </a:ext>
            </a:extLst>
          </p:cNvPr>
          <p:cNvSpPr txBox="1"/>
          <p:nvPr/>
        </p:nvSpPr>
        <p:spPr>
          <a:xfrm>
            <a:off x="1145281" y="2982260"/>
            <a:ext cx="289005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CL" b="1">
                <a:solidFill>
                  <a:srgbClr val="02527A"/>
                </a:solidFill>
              </a:rPr>
              <a:t>Tripulación ferrocarriles.</a:t>
            </a:r>
            <a:endParaRPr lang="es-CL">
              <a:solidFill>
                <a:srgbClr val="02527A"/>
              </a:solidFill>
              <a:cs typeface="Calibri"/>
            </a:endParaRPr>
          </a:p>
        </p:txBody>
      </p:sp>
      <p:sp>
        <p:nvSpPr>
          <p:cNvPr id="22" name="Rectángulo 10">
            <a:extLst>
              <a:ext uri="{FF2B5EF4-FFF2-40B4-BE49-F238E27FC236}">
                <a16:creationId xmlns:a16="http://schemas.microsoft.com/office/drawing/2014/main" id="{796D21CC-EA5D-7457-EE41-D070AD999B63}"/>
              </a:ext>
            </a:extLst>
          </p:cNvPr>
          <p:cNvSpPr/>
          <p:nvPr/>
        </p:nvSpPr>
        <p:spPr>
          <a:xfrm>
            <a:off x="991787" y="4262926"/>
            <a:ext cx="5551886" cy="7048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CL">
              <a:solidFill>
                <a:srgbClr val="00B0F0"/>
              </a:solidFill>
              <a:cs typeface="Calibri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C5CE32E-2EC3-698F-8506-8AA76F398697}"/>
              </a:ext>
            </a:extLst>
          </p:cNvPr>
          <p:cNvSpPr txBox="1"/>
          <p:nvPr/>
        </p:nvSpPr>
        <p:spPr>
          <a:xfrm>
            <a:off x="1179921" y="4311928"/>
            <a:ext cx="490891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L" b="1">
                <a:solidFill>
                  <a:srgbClr val="02527A"/>
                </a:solidFill>
              </a:rPr>
              <a:t>Choferes y auxiliares de la locomoción colectiva interurbana.</a:t>
            </a:r>
            <a:endParaRPr lang="es-CL">
              <a:solidFill>
                <a:srgbClr val="02527A"/>
              </a:solidFill>
              <a:cs typeface="Calibri"/>
            </a:endParaRPr>
          </a:p>
        </p:txBody>
      </p:sp>
      <p:sp>
        <p:nvSpPr>
          <p:cNvPr id="24" name="Rectángulo 10">
            <a:extLst>
              <a:ext uri="{FF2B5EF4-FFF2-40B4-BE49-F238E27FC236}">
                <a16:creationId xmlns:a16="http://schemas.microsoft.com/office/drawing/2014/main" id="{2DED9205-9810-8E07-B0AB-F722FDA6DDE9}"/>
              </a:ext>
            </a:extLst>
          </p:cNvPr>
          <p:cNvSpPr/>
          <p:nvPr/>
        </p:nvSpPr>
        <p:spPr>
          <a:xfrm>
            <a:off x="1002674" y="5036453"/>
            <a:ext cx="5540999" cy="529211"/>
          </a:xfrm>
          <a:prstGeom prst="roundRect">
            <a:avLst>
              <a:gd name="adj" fmla="val 18169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CL">
              <a:solidFill>
                <a:srgbClr val="00B0F0"/>
              </a:solidFill>
              <a:cs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5A31B1-4603-B3A5-0329-3CDBC197403B}"/>
              </a:ext>
            </a:extLst>
          </p:cNvPr>
          <p:cNvSpPr txBox="1"/>
          <p:nvPr/>
        </p:nvSpPr>
        <p:spPr>
          <a:xfrm>
            <a:off x="1179921" y="5116392"/>
            <a:ext cx="45686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CL" b="1">
                <a:solidFill>
                  <a:srgbClr val="02527A"/>
                </a:solidFill>
                <a:cs typeface="Calibri"/>
              </a:rPr>
              <a:t>Tripulantes de vuelo y cabina.</a:t>
            </a:r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A37D2897-E695-B470-29B5-FE6B6B8E4D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38" t="11996" r="18996" b="23628"/>
          <a:stretch/>
        </p:blipFill>
        <p:spPr>
          <a:xfrm>
            <a:off x="10991850" y="5831488"/>
            <a:ext cx="931812" cy="904403"/>
          </a:xfrm>
          <a:prstGeom prst="rect">
            <a:avLst/>
          </a:prstGeom>
        </p:spPr>
      </p:pic>
      <p:pic>
        <p:nvPicPr>
          <p:cNvPr id="15" name="Imagen 14" descr="Imagen de la pantalla de un video juego de un carro&#10;&#10;Descripción generada automáticamente con confianza baja">
            <a:extLst>
              <a:ext uri="{FF2B5EF4-FFF2-40B4-BE49-F238E27FC236}">
                <a16:creationId xmlns:a16="http://schemas.microsoft.com/office/drawing/2014/main" id="{BDD03FA4-2547-76E1-7B1B-6B0953786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847088" y="2208328"/>
            <a:ext cx="5021083" cy="282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45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92A66F3B-98BC-C6B7-2AE4-DA16B4F602E5}"/>
              </a:ext>
            </a:extLst>
          </p:cNvPr>
          <p:cNvSpPr>
            <a:spLocks/>
          </p:cNvSpPr>
          <p:nvPr/>
        </p:nvSpPr>
        <p:spPr>
          <a:xfrm>
            <a:off x="-1" y="0"/>
            <a:ext cx="12192000" cy="6854586"/>
          </a:xfrm>
          <a:prstGeom prst="rect">
            <a:avLst/>
          </a:prstGeom>
          <a:solidFill>
            <a:srgbClr val="61BFA0"/>
          </a:solidFill>
          <a:ln>
            <a:solidFill>
              <a:srgbClr val="61BF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924D75E8-3AC4-90C3-E56A-ACFA44DF02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11" t="17041" r="18889" b="24094"/>
          <a:stretch/>
        </p:blipFill>
        <p:spPr>
          <a:xfrm>
            <a:off x="11116163" y="5867399"/>
            <a:ext cx="922342" cy="8352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011ECF-A2A2-327B-9C35-846E00717F60}"/>
              </a:ext>
            </a:extLst>
          </p:cNvPr>
          <p:cNvSpPr txBox="1"/>
          <p:nvPr/>
        </p:nvSpPr>
        <p:spPr>
          <a:xfrm>
            <a:off x="7159103" y="2345768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2912485-D571-1626-129E-C1E57C3B30CA}"/>
              </a:ext>
            </a:extLst>
          </p:cNvPr>
          <p:cNvSpPr txBox="1"/>
          <p:nvPr/>
        </p:nvSpPr>
        <p:spPr>
          <a:xfrm>
            <a:off x="4561512" y="425764"/>
            <a:ext cx="3068977" cy="661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3700" b="1">
                <a:solidFill>
                  <a:srgbClr val="0B4682"/>
                </a:solidFill>
                <a:latin typeface="Museo Slab 900" panose="02000000000000000000" charset="0"/>
                <a:ea typeface="Verdana"/>
                <a:cs typeface="Verdana" panose="020B0604030504040204" pitchFamily="34" charset="0"/>
              </a:rPr>
              <a:t>NORMAS</a:t>
            </a:r>
          </a:p>
        </p:txBody>
      </p:sp>
      <p:sp>
        <p:nvSpPr>
          <p:cNvPr id="13" name="Rectángulo: esquinas superiores redondeadas 12">
            <a:extLst>
              <a:ext uri="{FF2B5EF4-FFF2-40B4-BE49-F238E27FC236}">
                <a16:creationId xmlns:a16="http://schemas.microsoft.com/office/drawing/2014/main" id="{19731E49-5362-FC40-1F83-18871D000928}"/>
              </a:ext>
            </a:extLst>
          </p:cNvPr>
          <p:cNvSpPr/>
          <p:nvPr/>
        </p:nvSpPr>
        <p:spPr>
          <a:xfrm>
            <a:off x="743484" y="2427054"/>
            <a:ext cx="6208106" cy="1282864"/>
          </a:xfrm>
          <a:prstGeom prst="round2SameRect">
            <a:avLst>
              <a:gd name="adj1" fmla="val 20243"/>
              <a:gd name="adj2" fmla="val 221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/>
              </a:solidFill>
            </a:endParaRPr>
          </a:p>
        </p:txBody>
      </p:sp>
      <p:sp>
        <p:nvSpPr>
          <p:cNvPr id="6" name="CuadroTexto 7">
            <a:extLst>
              <a:ext uri="{FF2B5EF4-FFF2-40B4-BE49-F238E27FC236}">
                <a16:creationId xmlns:a16="http://schemas.microsoft.com/office/drawing/2014/main" id="{B1320A00-1027-9BF8-2CF3-53ADCC23C5FF}"/>
              </a:ext>
            </a:extLst>
          </p:cNvPr>
          <p:cNvSpPr txBox="1"/>
          <p:nvPr/>
        </p:nvSpPr>
        <p:spPr>
          <a:xfrm>
            <a:off x="984681" y="2619998"/>
            <a:ext cx="580017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">
                <a:solidFill>
                  <a:schemeClr val="bg1">
                    <a:lumMod val="50000"/>
                  </a:schemeClr>
                </a:solidFill>
                <a:cs typeface="Calibri"/>
              </a:rPr>
              <a:t>Queda de forma expresa que la aplicación de la ley no puede representar una disminución de las remuneraciones de los trabajadores y las trabajadoras. </a:t>
            </a:r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6F8601B-13D3-0F09-5F26-7AE8C6579FBD}"/>
              </a:ext>
            </a:extLst>
          </p:cNvPr>
          <p:cNvSpPr txBox="1"/>
          <p:nvPr/>
        </p:nvSpPr>
        <p:spPr>
          <a:xfrm>
            <a:off x="3841677" y="969026"/>
            <a:ext cx="4508647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CL" sz="3600" b="1">
                <a:solidFill>
                  <a:srgbClr val="E77373"/>
                </a:solidFill>
                <a:latin typeface="Museo Slab 900" panose="02000000000000000000" charset="0"/>
                <a:ea typeface="Verdana"/>
                <a:cs typeface="Verdana" panose="020B0604030504040204" pitchFamily="34" charset="0"/>
              </a:rPr>
              <a:t>TRANSITORIAS</a:t>
            </a:r>
            <a:endParaRPr lang="es-CL" sz="3600" b="1">
              <a:solidFill>
                <a:srgbClr val="E77373"/>
              </a:solidFill>
              <a:latin typeface="Museo Slab 900" panose="0200000000000000000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04EEC16-CE79-3367-BE98-48EBB555EF77}"/>
              </a:ext>
            </a:extLst>
          </p:cNvPr>
          <p:cNvSpPr/>
          <p:nvPr/>
        </p:nvSpPr>
        <p:spPr>
          <a:xfrm>
            <a:off x="1900111" y="2228136"/>
            <a:ext cx="3894853" cy="369332"/>
          </a:xfrm>
          <a:prstGeom prst="rect">
            <a:avLst/>
          </a:prstGeom>
          <a:solidFill>
            <a:srgbClr val="E7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C1F4C71-F7F1-5A5A-4CD7-FEDC3BB2EBAC}"/>
              </a:ext>
            </a:extLst>
          </p:cNvPr>
          <p:cNvSpPr txBox="1"/>
          <p:nvPr/>
        </p:nvSpPr>
        <p:spPr>
          <a:xfrm>
            <a:off x="1900111" y="2225850"/>
            <a:ext cx="410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b="1">
                <a:solidFill>
                  <a:schemeClr val="bg1"/>
                </a:solidFill>
                <a:cs typeface="Calibri"/>
              </a:rPr>
              <a:t>NO AFECTACIÓN DE REMUNERACIONES</a:t>
            </a:r>
            <a:endParaRPr lang="es-CL">
              <a:solidFill>
                <a:schemeClr val="bg1"/>
              </a:solidFill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78C4D72B-89DE-2879-655F-5C4DFC63307A}"/>
              </a:ext>
            </a:extLst>
          </p:cNvPr>
          <p:cNvGrpSpPr/>
          <p:nvPr/>
        </p:nvGrpSpPr>
        <p:grpSpPr>
          <a:xfrm>
            <a:off x="737624" y="4172339"/>
            <a:ext cx="6208106" cy="1669401"/>
            <a:chOff x="4149400" y="4447313"/>
            <a:chExt cx="6208106" cy="1669401"/>
          </a:xfrm>
        </p:grpSpPr>
        <p:sp>
          <p:nvSpPr>
            <p:cNvPr id="10" name="Rectángulo: esquinas superiores redondeadas 9">
              <a:extLst>
                <a:ext uri="{FF2B5EF4-FFF2-40B4-BE49-F238E27FC236}">
                  <a16:creationId xmlns:a16="http://schemas.microsoft.com/office/drawing/2014/main" id="{00B82FF6-2828-79A7-BAEC-CB66C780FFE6}"/>
                </a:ext>
              </a:extLst>
            </p:cNvPr>
            <p:cNvSpPr/>
            <p:nvPr/>
          </p:nvSpPr>
          <p:spPr>
            <a:xfrm>
              <a:off x="4149400" y="4661208"/>
              <a:ext cx="6208106" cy="1455506"/>
            </a:xfrm>
            <a:prstGeom prst="round2SameRect">
              <a:avLst>
                <a:gd name="adj1" fmla="val 20243"/>
                <a:gd name="adj2" fmla="val 2214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/>
                </a:solidFill>
              </a:endParaRPr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8D37CE72-6192-9413-952A-90CEDBF4CAC8}"/>
                </a:ext>
              </a:extLst>
            </p:cNvPr>
            <p:cNvSpPr txBox="1"/>
            <p:nvPr/>
          </p:nvSpPr>
          <p:spPr>
            <a:xfrm>
              <a:off x="4353828" y="4832693"/>
              <a:ext cx="5828859" cy="120032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>
                  <a:solidFill>
                    <a:schemeClr val="bg1">
                      <a:lumMod val="50000"/>
                    </a:schemeClr>
                  </a:solidFill>
                  <a:cs typeface="Calibri"/>
                </a:rPr>
                <a:t>Se consagra que la reducción operará por el solo </a:t>
              </a:r>
            </a:p>
            <a:p>
              <a:pPr algn="ctr"/>
              <a:r>
                <a:rPr lang="es-ES">
                  <a:solidFill>
                    <a:schemeClr val="bg1">
                      <a:lumMod val="50000"/>
                    </a:schemeClr>
                  </a:solidFill>
                  <a:cs typeface="Calibri"/>
                </a:rPr>
                <a:t>ministerio de la ley, sin necesidad de realizar modificaciones, sin perjuicio del deber del empleador de actualizar los contratos. </a:t>
              </a:r>
              <a:endParaRPr lang="es-E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731D69F8-918D-219C-D9C2-27A95721E45D}"/>
                </a:ext>
              </a:extLst>
            </p:cNvPr>
            <p:cNvSpPr/>
            <p:nvPr/>
          </p:nvSpPr>
          <p:spPr>
            <a:xfrm>
              <a:off x="4344950" y="4453077"/>
              <a:ext cx="5828859" cy="369332"/>
            </a:xfrm>
            <a:prstGeom prst="rect">
              <a:avLst/>
            </a:prstGeom>
            <a:solidFill>
              <a:srgbClr val="E7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FB09A4A9-0E3F-1E82-E1A5-7999BC01CDEB}"/>
                </a:ext>
              </a:extLst>
            </p:cNvPr>
            <p:cNvSpPr txBox="1"/>
            <p:nvPr/>
          </p:nvSpPr>
          <p:spPr>
            <a:xfrm>
              <a:off x="4181382" y="4447313"/>
              <a:ext cx="61292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>
                  <a:solidFill>
                    <a:schemeClr val="bg1"/>
                  </a:solidFill>
                  <a:cs typeface="Calibri"/>
                </a:rPr>
                <a:t>AJUSTES A LOS CONTRATOS Y EN LA JORNADA DE TRABAJO</a:t>
              </a:r>
              <a:endParaRPr lang="es-CL">
                <a:solidFill>
                  <a:schemeClr val="bg1"/>
                </a:solidFill>
              </a:endParaRPr>
            </a:p>
          </p:txBody>
        </p:sp>
      </p:grpSp>
      <p:pic>
        <p:nvPicPr>
          <p:cNvPr id="19" name="Imagen 18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B525EE2-C0BF-9B77-409D-FD7A2D60E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7519" y="2321070"/>
            <a:ext cx="4905609" cy="490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51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4B3AA-5F8A-5A73-0DEB-E0F460C79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86C20DE-3EA9-A881-09E5-39530DAB1F78}"/>
              </a:ext>
            </a:extLst>
          </p:cNvPr>
          <p:cNvSpPr>
            <a:spLocks/>
          </p:cNvSpPr>
          <p:nvPr/>
        </p:nvSpPr>
        <p:spPr>
          <a:xfrm>
            <a:off x="0" y="-202074"/>
            <a:ext cx="12192000" cy="7060074"/>
          </a:xfrm>
          <a:prstGeom prst="rect">
            <a:avLst/>
          </a:prstGeom>
          <a:solidFill>
            <a:srgbClr val="666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6F1E508-7260-925C-B466-F3336DC91FD0}"/>
              </a:ext>
            </a:extLst>
          </p:cNvPr>
          <p:cNvSpPr/>
          <p:nvPr/>
        </p:nvSpPr>
        <p:spPr>
          <a:xfrm>
            <a:off x="8015329" y="2542149"/>
            <a:ext cx="3225158" cy="1097138"/>
          </a:xfrm>
          <a:prstGeom prst="rect">
            <a:avLst/>
          </a:prstGeom>
          <a:solidFill>
            <a:srgbClr val="9BB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373E982-395F-BA90-8112-E456387A0BD0}"/>
              </a:ext>
            </a:extLst>
          </p:cNvPr>
          <p:cNvSpPr txBox="1"/>
          <p:nvPr/>
        </p:nvSpPr>
        <p:spPr>
          <a:xfrm>
            <a:off x="1329100" y="2531291"/>
            <a:ext cx="9911387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sz="6600" b="1">
                <a:solidFill>
                  <a:schemeClr val="bg1"/>
                </a:solidFill>
                <a:latin typeface="Museo Slab 900" panose="02000000000000000000" charset="0"/>
                <a:ea typeface="Verdana"/>
                <a:cs typeface="Verdana" panose="020B0604030504040204" pitchFamily="34" charset="0"/>
              </a:rPr>
              <a:t>ACTIVIDADES  2023</a:t>
            </a:r>
          </a:p>
        </p:txBody>
      </p:sp>
    </p:spTree>
    <p:extLst>
      <p:ext uri="{BB962C8B-B14F-4D97-AF65-F5344CB8AC3E}">
        <p14:creationId xmlns:p14="http://schemas.microsoft.com/office/powerpoint/2010/main" val="15549995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517</Words>
  <Application>Microsoft Macintosh PowerPoint</Application>
  <PresentationFormat>Panorámica</PresentationFormat>
  <Paragraphs>109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Verdana</vt:lpstr>
      <vt:lpstr>Aptos</vt:lpstr>
      <vt:lpstr>Calibri Light</vt:lpstr>
      <vt:lpstr>Arial</vt:lpstr>
      <vt:lpstr>Museo Slab 900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Sofia Argo Astete</cp:lastModifiedBy>
  <cp:revision>44</cp:revision>
  <cp:lastPrinted>2024-04-03T11:28:03Z</cp:lastPrinted>
  <dcterms:created xsi:type="dcterms:W3CDTF">2022-09-08T19:25:06Z</dcterms:created>
  <dcterms:modified xsi:type="dcterms:W3CDTF">2024-04-03T13:00:24Z</dcterms:modified>
</cp:coreProperties>
</file>