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79" r:id="rId3"/>
    <p:sldId id="257" r:id="rId4"/>
    <p:sldId id="268" r:id="rId5"/>
    <p:sldId id="281" r:id="rId6"/>
    <p:sldId id="283" r:id="rId7"/>
    <p:sldId id="280" r:id="rId8"/>
    <p:sldId id="282" r:id="rId9"/>
    <p:sldId id="269" r:id="rId10"/>
    <p:sldId id="258" r:id="rId11"/>
    <p:sldId id="264" r:id="rId12"/>
    <p:sldId id="265" r:id="rId13"/>
    <p:sldId id="263" r:id="rId14"/>
    <p:sldId id="259" r:id="rId15"/>
    <p:sldId id="261" r:id="rId16"/>
    <p:sldId id="266" r:id="rId17"/>
    <p:sldId id="267" r:id="rId18"/>
    <p:sldId id="262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56"/>
            <p14:sldId id="279"/>
            <p14:sldId id="257"/>
            <p14:sldId id="268"/>
            <p14:sldId id="281"/>
            <p14:sldId id="283"/>
            <p14:sldId id="280"/>
            <p14:sldId id="282"/>
            <p14:sldId id="269"/>
            <p14:sldId id="258"/>
            <p14:sldId id="264"/>
            <p14:sldId id="265"/>
            <p14:sldId id="263"/>
            <p14:sldId id="259"/>
            <p14:sldId id="261"/>
            <p14:sldId id="266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>
        <p:scale>
          <a:sx n="70" d="100"/>
          <a:sy n="70" d="100"/>
        </p:scale>
        <p:origin x="211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64C81-0AA9-1B48-B320-E4AE17F3E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585" y="1211753"/>
            <a:ext cx="9058030" cy="1494377"/>
          </a:xfrm>
        </p:spPr>
        <p:txBody>
          <a:bodyPr>
            <a:normAutofit/>
          </a:bodyPr>
          <a:lstStyle/>
          <a:p>
            <a:r>
              <a:rPr lang="es-MX" sz="5400" b="1" spc="300" dirty="0">
                <a:solidFill>
                  <a:schemeClr val="accent1">
                    <a:lumMod val="75000"/>
                  </a:schemeClr>
                </a:solidFill>
                <a:latin typeface="Museo Slab 700" panose="02000000000000000000" pitchFamily="2" charset="77"/>
              </a:rPr>
              <a:t>CONVENIO NÚM. 190 OIT </a:t>
            </a:r>
            <a:endParaRPr lang="es-CL" sz="5400" b="1" spc="300" dirty="0">
              <a:solidFill>
                <a:schemeClr val="accent1">
                  <a:lumMod val="75000"/>
                </a:schemeClr>
              </a:solidFill>
              <a:latin typeface="Museo Slab 700" panose="02000000000000000000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EE8D1-CE16-0740-B3E3-05A75A806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876" y="2984156"/>
            <a:ext cx="6968247" cy="907906"/>
          </a:xfrm>
        </p:spPr>
        <p:txBody>
          <a:bodyPr>
            <a:normAutofit/>
          </a:bodyPr>
          <a:lstStyle/>
          <a:p>
            <a:r>
              <a:rPr lang="es-MX" b="1" spc="160" dirty="0">
                <a:solidFill>
                  <a:schemeClr val="accent5">
                    <a:lumMod val="75000"/>
                  </a:schemeClr>
                </a:solidFill>
                <a:latin typeface="gobCL" pitchFamily="2" charset="77"/>
              </a:rPr>
              <a:t>VIOLENCIA Y ACOSO EN EL MUNDO DEL TRABAJO</a:t>
            </a:r>
            <a:endParaRPr lang="es-CL" b="1" spc="160" dirty="0">
              <a:solidFill>
                <a:schemeClr val="accent5">
                  <a:lumMod val="75000"/>
                </a:schemeClr>
              </a:solidFill>
              <a:latin typeface="gobCL" pitchFamily="2" charset="77"/>
            </a:endParaRPr>
          </a:p>
        </p:txBody>
      </p:sp>
      <p:pic>
        <p:nvPicPr>
          <p:cNvPr id="4" name="Marcador de contenido 9">
            <a:extLst>
              <a:ext uri="{FF2B5EF4-FFF2-40B4-BE49-F238E27FC236}">
                <a16:creationId xmlns:a16="http://schemas.microsoft.com/office/drawing/2014/main" id="{EE05CAB0-4B0E-5144-9414-BDD64B06C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405" y="833770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8F50B0B-2DD7-9447-A6E4-49F58568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995"/>
            <a:ext cx="10515600" cy="771679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n-lt"/>
              </a:rPr>
              <a:t>Marco conceptual [inc. 2° art. 2° C del T]</a:t>
            </a:r>
            <a:endParaRPr lang="es-CL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9467BAA-E74F-ED4F-8D86-6EC289388837}"/>
              </a:ext>
            </a:extLst>
          </p:cNvPr>
          <p:cNvSpPr>
            <a:spLocks noGrp="1"/>
          </p:cNvSpPr>
          <p:nvPr/>
        </p:nvSpPr>
        <p:spPr>
          <a:xfrm>
            <a:off x="2842054" y="2370737"/>
            <a:ext cx="4039629" cy="39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4C6598">
                  <a:lumMod val="75000"/>
                </a:srgbClr>
              </a:solidFill>
              <a:effectLst/>
              <a:uLnTx/>
              <a:uFillTx/>
              <a:latin typeface="gobCL" pitchFamily="2" charset="77"/>
            </a:endParaRP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75940E8F-842B-EE4A-96C1-55B93266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2197739"/>
            <a:ext cx="8959442" cy="39792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5">
                  <a:lumMod val="75000"/>
                </a:schemeClr>
              </a:solidFill>
              <a:latin typeface="GOBCL-LIGHT" panose="02000603050000020004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L" sz="2400" dirty="0">
              <a:solidFill>
                <a:schemeClr val="accent5">
                  <a:lumMod val="75000"/>
                </a:schemeClr>
              </a:solidFill>
              <a:latin typeface="GOBCL-LIGHT" panose="02000603050000020004" pitchFamily="2" charset="77"/>
            </a:endParaRPr>
          </a:p>
        </p:txBody>
      </p:sp>
      <p:pic>
        <p:nvPicPr>
          <p:cNvPr id="18" name="Marcador de contenido 9">
            <a:extLst>
              <a:ext uri="{FF2B5EF4-FFF2-40B4-BE49-F238E27FC236}">
                <a16:creationId xmlns:a16="http://schemas.microsoft.com/office/drawing/2014/main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8864"/>
            <a:ext cx="744773" cy="1999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241B2F-0705-D0BF-0A70-F231BBDB211E}"/>
              </a:ext>
            </a:extLst>
          </p:cNvPr>
          <p:cNvSpPr txBox="1"/>
          <p:nvPr/>
        </p:nvSpPr>
        <p:spPr>
          <a:xfrm>
            <a:off x="719015" y="2074642"/>
            <a:ext cx="99724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Las relaciones laborales deberán siempre fundarse en un trato libre de violencia, compatible con la dignidad de la persona y con perspectiva de género, lo que, para efectos de este Código, implica la adopción de medidas tendientes a promover la igualdad y a erradicar la discriminación basada en dicho motivo.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BA132B-D539-C259-E4CB-1B31D064A761}"/>
              </a:ext>
            </a:extLst>
          </p:cNvPr>
          <p:cNvSpPr txBox="1"/>
          <p:nvPr/>
        </p:nvSpPr>
        <p:spPr>
          <a:xfrm>
            <a:off x="719015" y="4262596"/>
            <a:ext cx="99020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Son contrarias a lo anterior, entre otras conductas, las siguientes:</a:t>
            </a:r>
          </a:p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El acoso sexual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El acoso laboral: </a:t>
            </a:r>
          </a:p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La violencia en el trabajo ejercida por terceros ajenos a relación laboral.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8F50B0B-2DD7-9447-A6E4-49F58568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995"/>
            <a:ext cx="10515600" cy="771679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n-lt"/>
              </a:rPr>
              <a:t>Marco conceptual [art. 2° C del T]</a:t>
            </a:r>
            <a:endParaRPr lang="es-CL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9467BAA-E74F-ED4F-8D86-6EC289388837}"/>
              </a:ext>
            </a:extLst>
          </p:cNvPr>
          <p:cNvSpPr>
            <a:spLocks noGrp="1"/>
          </p:cNvSpPr>
          <p:nvPr/>
        </p:nvSpPr>
        <p:spPr>
          <a:xfrm>
            <a:off x="2842054" y="2370737"/>
            <a:ext cx="4039629" cy="39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4C6598">
                  <a:lumMod val="75000"/>
                </a:srgbClr>
              </a:solidFill>
              <a:effectLst/>
              <a:uLnTx/>
              <a:uFillTx/>
              <a:latin typeface="gobCL" pitchFamily="2" charset="77"/>
            </a:endParaRP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75940E8F-842B-EE4A-96C1-55B93266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2197739"/>
            <a:ext cx="8959442" cy="39792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5">
                  <a:lumMod val="75000"/>
                </a:schemeClr>
              </a:solidFill>
              <a:latin typeface="GOBCL-LIGHT" panose="02000603050000020004" pitchFamily="2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L" sz="2400" dirty="0">
              <a:solidFill>
                <a:schemeClr val="accent5">
                  <a:lumMod val="75000"/>
                </a:schemeClr>
              </a:solidFill>
              <a:latin typeface="GOBCL-LIGHT" panose="02000603050000020004" pitchFamily="2" charset="77"/>
            </a:endParaRPr>
          </a:p>
        </p:txBody>
      </p:sp>
      <p:pic>
        <p:nvPicPr>
          <p:cNvPr id="18" name="Marcador de contenido 9">
            <a:extLst>
              <a:ext uri="{FF2B5EF4-FFF2-40B4-BE49-F238E27FC236}">
                <a16:creationId xmlns:a16="http://schemas.microsoft.com/office/drawing/2014/main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8864"/>
            <a:ext cx="744773" cy="1999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241B2F-0705-D0BF-0A70-F231BBDB211E}"/>
              </a:ext>
            </a:extLst>
          </p:cNvPr>
          <p:cNvSpPr txBox="1"/>
          <p:nvPr/>
        </p:nvSpPr>
        <p:spPr>
          <a:xfrm>
            <a:off x="931984" y="2005047"/>
            <a:ext cx="1025964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900" dirty="0">
                <a:solidFill>
                  <a:schemeClr val="accent1"/>
                </a:solidFill>
              </a:rPr>
              <a:t>a) </a:t>
            </a:r>
            <a:r>
              <a:rPr lang="es-MX" sz="1900" b="1" dirty="0">
                <a:solidFill>
                  <a:schemeClr val="accent1"/>
                </a:solidFill>
              </a:rPr>
              <a:t>El acoso sexual, </a:t>
            </a:r>
            <a:r>
              <a:rPr lang="es-MX" sz="1900" dirty="0">
                <a:solidFill>
                  <a:schemeClr val="accent1"/>
                </a:solidFill>
              </a:rPr>
              <a:t>Es el que una persona realice, en forma indebida, por cualquier medio, requerimientos de carácter sexual, no consentidos por quien los recibe y que amenacen o perjudiquen su situación laboral o sus oportunidades en el empleo.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94E1B9-24BE-757C-E8DC-86EFC5720205}"/>
              </a:ext>
            </a:extLst>
          </p:cNvPr>
          <p:cNvSpPr txBox="1"/>
          <p:nvPr/>
        </p:nvSpPr>
        <p:spPr>
          <a:xfrm>
            <a:off x="931984" y="3264020"/>
            <a:ext cx="100955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900" dirty="0">
                <a:solidFill>
                  <a:schemeClr val="accent1"/>
                </a:solidFill>
              </a:rPr>
              <a:t>b) </a:t>
            </a:r>
            <a:r>
              <a:rPr lang="es-MX" sz="1900" b="1" dirty="0">
                <a:solidFill>
                  <a:schemeClr val="accent1"/>
                </a:solidFill>
              </a:rPr>
              <a:t>El acoso laboral: </a:t>
            </a:r>
            <a:r>
              <a:rPr lang="es-MX" sz="1900" dirty="0">
                <a:solidFill>
                  <a:schemeClr val="accent1"/>
                </a:solidFill>
              </a:rPr>
              <a:t>Toda conducta que constituya agresión u hostigamiento ejercida por el empleador o por uno o más trabajadores, en contra de otro, por cualquier medio, ya sea que se manifieste una sola vez o de manera reiterada, y que tenga como resultado para el afectado su menoscabo, maltrato o humillación, o bien que amenace o perjudique su situación laboral o sus oportunidades en el empleo.</a:t>
            </a:r>
          </a:p>
          <a:p>
            <a:pPr algn="just"/>
            <a:endParaRPr lang="es-MX" sz="19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B158D9-D711-08E7-E250-94734E5C7EEF}"/>
              </a:ext>
            </a:extLst>
          </p:cNvPr>
          <p:cNvSpPr txBox="1"/>
          <p:nvPr/>
        </p:nvSpPr>
        <p:spPr>
          <a:xfrm>
            <a:off x="994507" y="5159072"/>
            <a:ext cx="105156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900" dirty="0">
                <a:solidFill>
                  <a:schemeClr val="accent1"/>
                </a:solidFill>
              </a:rPr>
              <a:t>c) </a:t>
            </a:r>
            <a:r>
              <a:rPr lang="es-MX" sz="1900" b="1" dirty="0">
                <a:solidFill>
                  <a:schemeClr val="accent1"/>
                </a:solidFill>
              </a:rPr>
              <a:t>La violencia en el trabajo ejercida por terceros ajenos a la relación laboral, </a:t>
            </a:r>
            <a:r>
              <a:rPr lang="es-MX" sz="1900" dirty="0">
                <a:solidFill>
                  <a:schemeClr val="accent1"/>
                </a:solidFill>
              </a:rPr>
              <a:t>entendiéndose por tal aquellas conductas que afecten a los trabajadores, con ocasión de la prestación de servicios, por parte de clientes, proveedores o usuarios, entre otros.</a:t>
            </a:r>
          </a:p>
        </p:txBody>
      </p:sp>
    </p:spTree>
    <p:extLst>
      <p:ext uri="{BB962C8B-B14F-4D97-AF65-F5344CB8AC3E}">
        <p14:creationId xmlns:p14="http://schemas.microsoft.com/office/powerpoint/2010/main" val="33756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1AB96E-07D2-3549-BE10-00C6D88C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1"/>
                </a:solidFill>
                <a:latin typeface="Museo Slab 900" panose="02000000000000000000" pitchFamily="2" charset="77"/>
              </a:rPr>
              <a:t>Protocolo de Prevención</a:t>
            </a:r>
            <a:endParaRPr lang="es-CL" sz="4000" b="1" dirty="0">
              <a:solidFill>
                <a:schemeClr val="accent1"/>
              </a:solidFill>
              <a:latin typeface="Museo Slab 900" panose="02000000000000000000" pitchFamily="2" charset="77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6A5D8C3-C049-076C-1F50-423EFD51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2150210"/>
            <a:ext cx="10515600" cy="3868508"/>
          </a:xfrm>
        </p:spPr>
        <p:txBody>
          <a:bodyPr>
            <a:normAutofit fontScale="85000" lnSpcReduction="20000"/>
          </a:bodyPr>
          <a:lstStyle/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Asistencia organismos administradores Ley 16.744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Identificar peligros y evaluación de riesgos psicosociales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Enfoque inclusivo e integrado en perspectiva de género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Objetivos medibles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Medidas para informar y capacitar al personal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Medidas protección vida y salud, según naturaleza del servicio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Medidas de resguardo privacidad y honra involucrados</a:t>
            </a:r>
          </a:p>
          <a:p>
            <a:pPr marL="1177200" indent="-457200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accent1"/>
                </a:solidFill>
              </a:rPr>
              <a:t>Mecanismos de prevención, formación, educación y protección destinada a resguardar la debida actuación de las trabajadoras y los trabajadores, independiente del resultado de la investigación en estos procedimientos 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07004"/>
            <a:ext cx="744773" cy="199913"/>
          </a:xfrm>
          <a:prstGeom prst="rect">
            <a:avLst/>
          </a:prstGeom>
        </p:spPr>
      </p:pic>
      <p:sp>
        <p:nvSpPr>
          <p:cNvPr id="14" name="Marcador de contenido 8">
            <a:extLst>
              <a:ext uri="{FF2B5EF4-FFF2-40B4-BE49-F238E27FC236}">
                <a16:creationId xmlns:a16="http://schemas.microsoft.com/office/drawing/2014/main" id="{F76CCD47-1DD7-D345-AAA7-2EBE8A4352CA}"/>
              </a:ext>
            </a:extLst>
          </p:cNvPr>
          <p:cNvSpPr txBox="1">
            <a:spLocks/>
          </p:cNvSpPr>
          <p:nvPr/>
        </p:nvSpPr>
        <p:spPr>
          <a:xfrm>
            <a:off x="5616145" y="4470777"/>
            <a:ext cx="4504038" cy="154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solidFill>
                <a:schemeClr val="accent5">
                  <a:lumMod val="50000"/>
                </a:schemeClr>
              </a:solidFill>
              <a:latin typeface="GOBCL-LIGHT" panose="02000603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84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Modificación Ley de Bases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04811-C1F4-AA9E-2E71-D2A35807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769" y="1690688"/>
            <a:ext cx="9439031" cy="1837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chemeClr val="accent1"/>
                </a:solidFill>
              </a:rPr>
              <a:t>Artículo 13°. </a:t>
            </a:r>
            <a:r>
              <a:rPr lang="es-MX" sz="2400" dirty="0">
                <a:solidFill>
                  <a:schemeClr val="accent1"/>
                </a:solidFill>
              </a:rPr>
              <a:t>Asimismo, la función pública se ejercerá propendiendo al respeto del derecho de toda persona, con ocasión del trabajo, a disfrutar de un espacio libre de violencia, acoso laboral y sexual. Los órganos de la Administración del Estado deberán tomar todas las medidas necesarias para su prevención, investigación y sanción. </a:t>
            </a:r>
            <a:endParaRPr lang="es-CL" sz="2400" dirty="0">
              <a:solidFill>
                <a:schemeClr val="accent1"/>
              </a:solidFill>
            </a:endParaRP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32381"/>
            <a:ext cx="744773" cy="1999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49AADC7-A7CF-40DB-69BF-81BABC0A9A44}"/>
              </a:ext>
            </a:extLst>
          </p:cNvPr>
          <p:cNvSpPr txBox="1"/>
          <p:nvPr/>
        </p:nvSpPr>
        <p:spPr>
          <a:xfrm>
            <a:off x="1914768" y="4256199"/>
            <a:ext cx="9345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1"/>
                </a:solidFill>
              </a:rPr>
              <a:t>Artículo 14°. </a:t>
            </a:r>
            <a:r>
              <a:rPr lang="es-MX" sz="2400" dirty="0">
                <a:solidFill>
                  <a:schemeClr val="accent1"/>
                </a:solidFill>
              </a:rPr>
              <a:t>Los órganos de la Administración del Estado deberán contar con un </a:t>
            </a:r>
            <a:r>
              <a:rPr lang="es-MX" sz="2400" b="1" dirty="0">
                <a:solidFill>
                  <a:schemeClr val="accent1"/>
                </a:solidFill>
              </a:rPr>
              <a:t>protocolo de prevención de la violencia en el trabajo</a:t>
            </a:r>
            <a:r>
              <a:rPr lang="es-MX" sz="2400" dirty="0">
                <a:solidFill>
                  <a:schemeClr val="accent1"/>
                </a:solidFill>
              </a:rPr>
              <a:t>, el acoso laboral y sexual para promover el buen trato, ambientes laborales saludables y respeto a la dignidad de las personas, el que considerará acciones de difusión, sensibilización, formación y monitoreo.</a:t>
            </a:r>
            <a:endParaRPr lang="es-C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1AB96E-07D2-3549-BE10-00C6D88C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Museo Slab 900" panose="02000000000000000000" pitchFamily="2" charset="77"/>
              </a:rPr>
              <a:t>Procedimiento de Denuncias </a:t>
            </a:r>
            <a:endParaRPr lang="es-CL" sz="4000" b="1" dirty="0">
              <a:solidFill>
                <a:schemeClr val="accent5">
                  <a:lumMod val="50000"/>
                </a:schemeClr>
              </a:solidFill>
              <a:latin typeface="Museo Slab 900" panose="02000000000000000000" pitchFamily="2" charset="77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6A5D8C3-C049-076C-1F50-423EFD51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2205243"/>
            <a:ext cx="11013829" cy="1726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chemeClr val="accent1"/>
                </a:solidFill>
              </a:rPr>
              <a:t>En los procedimientos de investigación de acoso sexual o laboral, será aplicable lo dispuesto en los </a:t>
            </a:r>
            <a:r>
              <a:rPr lang="es-MX" sz="2400" u="sng" dirty="0">
                <a:solidFill>
                  <a:schemeClr val="accent1"/>
                </a:solidFill>
              </a:rPr>
              <a:t>artículos 90 A y 90 B de la ley N°18.834</a:t>
            </a:r>
            <a:r>
              <a:rPr lang="es-MX" sz="2400" dirty="0">
                <a:solidFill>
                  <a:schemeClr val="accent1"/>
                </a:solidFill>
              </a:rPr>
              <a:t>, sobre Estatuto Administrativo</a:t>
            </a:r>
            <a:r>
              <a:rPr lang="es-MX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807004"/>
            <a:ext cx="744773" cy="199913"/>
          </a:xfrm>
          <a:prstGeom prst="rect">
            <a:avLst/>
          </a:prstGeom>
        </p:spPr>
      </p:pic>
      <p:sp>
        <p:nvSpPr>
          <p:cNvPr id="14" name="Marcador de contenido 8">
            <a:extLst>
              <a:ext uri="{FF2B5EF4-FFF2-40B4-BE49-F238E27FC236}">
                <a16:creationId xmlns:a16="http://schemas.microsoft.com/office/drawing/2014/main" id="{F76CCD47-1DD7-D345-AAA7-2EBE8A4352CA}"/>
              </a:ext>
            </a:extLst>
          </p:cNvPr>
          <p:cNvSpPr txBox="1">
            <a:spLocks/>
          </p:cNvSpPr>
          <p:nvPr/>
        </p:nvSpPr>
        <p:spPr>
          <a:xfrm>
            <a:off x="5616145" y="4470777"/>
            <a:ext cx="4504038" cy="154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solidFill>
                <a:schemeClr val="accent5">
                  <a:lumMod val="50000"/>
                </a:schemeClr>
              </a:solidFill>
              <a:latin typeface="GOBCL-LIGHT" panose="02000603050000020004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AB6B61-E0ED-EEF6-ED6B-334FEEE65569}"/>
              </a:ext>
            </a:extLst>
          </p:cNvPr>
          <p:cNvSpPr txBox="1"/>
          <p:nvPr/>
        </p:nvSpPr>
        <p:spPr>
          <a:xfrm>
            <a:off x="615462" y="3309689"/>
            <a:ext cx="72624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accent1"/>
                </a:solidFill>
              </a:rPr>
              <a:t>Jefes Servicio deberán informar semestralmente:</a:t>
            </a:r>
          </a:p>
          <a:p>
            <a:pPr algn="just"/>
            <a:endParaRPr lang="es-MX" sz="2400" dirty="0">
              <a:solidFill>
                <a:schemeClr val="accent1"/>
              </a:solidFill>
            </a:endParaRPr>
          </a:p>
          <a:p>
            <a:pPr marL="4680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accent1"/>
                </a:solidFill>
              </a:rPr>
              <a:t>Canales para denunciar incumplimientos en prevención, investigación y sanción del acoso sexual y laboral y a la normativa estatutaria del personal.</a:t>
            </a:r>
          </a:p>
          <a:p>
            <a:pPr marL="468000" indent="-342900" algn="just">
              <a:buFont typeface="Wingdings" panose="05000000000000000000" pitchFamily="2" charset="2"/>
              <a:buChar char="v"/>
            </a:pPr>
            <a:endParaRPr lang="es-MX" sz="2400" dirty="0">
              <a:solidFill>
                <a:schemeClr val="accent1"/>
              </a:solidFill>
            </a:endParaRPr>
          </a:p>
          <a:p>
            <a:pPr marL="4680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solidFill>
                  <a:schemeClr val="accent1"/>
                </a:solidFill>
              </a:rPr>
              <a:t>Mecanismos para acceder a prestaciones SS.</a:t>
            </a:r>
          </a:p>
        </p:txBody>
      </p:sp>
    </p:spTree>
    <p:extLst>
      <p:ext uri="{BB962C8B-B14F-4D97-AF65-F5344CB8AC3E}">
        <p14:creationId xmlns:p14="http://schemas.microsoft.com/office/powerpoint/2010/main" val="8108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1AB96E-07D2-3549-BE10-00C6D88C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n-lt"/>
              </a:rPr>
              <a:t>Modificaciones EAEM [Ley 18.883]</a:t>
            </a:r>
            <a:endParaRPr lang="es-CL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8C9039-760D-1CBD-CC53-8969C5A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539" y="1930527"/>
            <a:ext cx="9863015" cy="45623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</a:rPr>
              <a:t>Actuación de oficio:</a:t>
            </a:r>
            <a:r>
              <a:rPr lang="es-MX" sz="2200" dirty="0">
                <a:solidFill>
                  <a:schemeClr val="accent1"/>
                </a:solidFill>
              </a:rPr>
              <a:t> Atentados a la vida o integridad física del personal </a:t>
            </a:r>
            <a:r>
              <a:rPr lang="es-MX" sz="2200" b="1" dirty="0">
                <a:solidFill>
                  <a:schemeClr val="accent1"/>
                </a:solidFill>
              </a:rPr>
              <a:t>[art. 88].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</a:rPr>
              <a:t>Principios de confidencialidad, imparcialidad, celeridad y perspectiva de género </a:t>
            </a:r>
            <a:r>
              <a:rPr lang="es-MX" sz="2200" dirty="0">
                <a:solidFill>
                  <a:schemeClr val="accent1"/>
                </a:solidFill>
              </a:rPr>
              <a:t>a procedimientos administrativos </a:t>
            </a:r>
            <a:r>
              <a:rPr lang="es-MX" sz="2200" b="1" dirty="0">
                <a:solidFill>
                  <a:schemeClr val="accent1"/>
                </a:solidFill>
              </a:rPr>
              <a:t>[art. 118]</a:t>
            </a:r>
            <a:r>
              <a:rPr lang="es-MX" sz="2200" dirty="0">
                <a:solidFill>
                  <a:schemeClr val="accent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</a:rPr>
              <a:t>Requisitos ingreso: </a:t>
            </a:r>
            <a:r>
              <a:rPr lang="es-MX" sz="2200" dirty="0">
                <a:solidFill>
                  <a:schemeClr val="accent1"/>
                </a:solidFill>
              </a:rPr>
              <a:t>Fiscal puede definir eximir plazo artículo 10, letra e) </a:t>
            </a:r>
            <a:r>
              <a:rPr lang="es-MX" sz="2200" b="1" dirty="0">
                <a:solidFill>
                  <a:schemeClr val="accent1"/>
                </a:solidFill>
              </a:rPr>
              <a:t>[art. 120].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</a:rPr>
              <a:t>Sanción de destitución aplicable a acoso sexual y acoso laboral [art. 123].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accent1"/>
                </a:solidFill>
              </a:rPr>
              <a:t>Acoso sexual o laboral solo puede desestimarse por </a:t>
            </a:r>
            <a:r>
              <a:rPr lang="es-MX" sz="2200" b="1" dirty="0">
                <a:solidFill>
                  <a:schemeClr val="accent1"/>
                </a:solidFill>
              </a:rPr>
              <a:t>resolución fundada [art.124].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accent1"/>
                </a:solidFill>
              </a:rPr>
              <a:t>Si denunciante o denunciada es alcalde/alcaldesa/concejal/concejala/jefatura de dependencia directa, </a:t>
            </a:r>
            <a:r>
              <a:rPr lang="es-MX" sz="2200" b="1" dirty="0">
                <a:solidFill>
                  <a:schemeClr val="accent1"/>
                </a:solidFill>
              </a:rPr>
              <a:t>debe ponerse en conocimiento CGR en plazo 3 días</a:t>
            </a:r>
            <a:r>
              <a:rPr lang="es-MX" sz="2200" dirty="0">
                <a:solidFill>
                  <a:schemeClr val="accent1"/>
                </a:solidFill>
              </a:rPr>
              <a:t>, </a:t>
            </a:r>
            <a:r>
              <a:rPr lang="es-MX" sz="2200" b="1" dirty="0">
                <a:solidFill>
                  <a:schemeClr val="accent1"/>
                </a:solidFill>
              </a:rPr>
              <a:t>quien instruirá el sumario respectivo</a:t>
            </a:r>
            <a:r>
              <a:rPr lang="es-MX" sz="2200" dirty="0">
                <a:solidFill>
                  <a:schemeClr val="accent1"/>
                </a:solidFill>
              </a:rPr>
              <a:t> </a:t>
            </a:r>
            <a:r>
              <a:rPr lang="es-MX" sz="2200" b="1" dirty="0">
                <a:solidFill>
                  <a:schemeClr val="accent1"/>
                </a:solidFill>
              </a:rPr>
              <a:t>[art. 126].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</a:rPr>
              <a:t>Derecho víctimas en procedimiento: </a:t>
            </a:r>
            <a:r>
              <a:rPr lang="es-MX" sz="2200" dirty="0">
                <a:solidFill>
                  <a:schemeClr val="accent1"/>
                </a:solidFill>
              </a:rPr>
              <a:t>aportar antecedentes, conocer formulación de cargos, ser notificadas e interponer recursos contra actos administrativos, en los mismos términos que funcionario inculpado </a:t>
            </a:r>
            <a:r>
              <a:rPr lang="es-MX" sz="2200" b="1" dirty="0">
                <a:solidFill>
                  <a:schemeClr val="accent1"/>
                </a:solidFill>
              </a:rPr>
              <a:t>[art. 127].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CL" sz="2400" dirty="0">
              <a:solidFill>
                <a:schemeClr val="accent1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807004"/>
            <a:ext cx="744773" cy="199913"/>
          </a:xfrm>
          <a:prstGeom prst="rect">
            <a:avLst/>
          </a:prstGeom>
        </p:spPr>
      </p:pic>
      <p:sp>
        <p:nvSpPr>
          <p:cNvPr id="14" name="Marcador de contenido 8">
            <a:extLst>
              <a:ext uri="{FF2B5EF4-FFF2-40B4-BE49-F238E27FC236}">
                <a16:creationId xmlns:a16="http://schemas.microsoft.com/office/drawing/2014/main" id="{F76CCD47-1DD7-D345-AAA7-2EBE8A4352CA}"/>
              </a:ext>
            </a:extLst>
          </p:cNvPr>
          <p:cNvSpPr txBox="1">
            <a:spLocks/>
          </p:cNvSpPr>
          <p:nvPr/>
        </p:nvSpPr>
        <p:spPr>
          <a:xfrm>
            <a:off x="5616145" y="4470777"/>
            <a:ext cx="4504038" cy="154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solidFill>
                <a:schemeClr val="accent5">
                  <a:lumMod val="50000"/>
                </a:schemeClr>
              </a:solidFill>
              <a:latin typeface="GOBCL-LIGHT" panose="02000603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87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1AB96E-07D2-3549-BE10-00C6D88C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n-lt"/>
              </a:rPr>
              <a:t>Modificaciones LOM</a:t>
            </a:r>
            <a:endParaRPr lang="es-CL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8C9039-760D-1CBD-CC53-8969C5A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25" y="1811635"/>
            <a:ext cx="10268706" cy="20664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chemeClr val="accent1"/>
                </a:solidFill>
              </a:rPr>
              <a:t>Cesación cargo alcalde por remoción</a:t>
            </a:r>
            <a:r>
              <a:rPr lang="es-MX" sz="2400" dirty="0">
                <a:solidFill>
                  <a:schemeClr val="accent1"/>
                </a:solidFill>
              </a:rPr>
              <a:t>: Denuncia ante Tribunal Electoral podrá hacerla 1 concejal o concejala,  cuando se haya verificado en procedimiento administrativo instruido por CGR, la concurrencia de las prohibiciones establecidas en el artículo 82 letras l) y m) de la Ley N°18.883, en relación art. 126, caso en el cual se entenderán contravención de carácter grave a la probidad administrativa </a:t>
            </a:r>
            <a:r>
              <a:rPr lang="es-MX" sz="2400" b="1" dirty="0">
                <a:solidFill>
                  <a:schemeClr val="accent1"/>
                </a:solidFill>
              </a:rPr>
              <a:t>[art. 60].</a:t>
            </a:r>
            <a:endParaRPr lang="es-CL" sz="2400" b="1" dirty="0">
              <a:solidFill>
                <a:schemeClr val="accent1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5" y="1067208"/>
            <a:ext cx="1185793" cy="642977"/>
          </a:xfrm>
          <a:prstGeom prst="rect">
            <a:avLst/>
          </a:prstGeom>
        </p:spPr>
      </p:pic>
      <p:sp>
        <p:nvSpPr>
          <p:cNvPr id="14" name="Marcador de contenido 8">
            <a:extLst>
              <a:ext uri="{FF2B5EF4-FFF2-40B4-BE49-F238E27FC236}">
                <a16:creationId xmlns:a16="http://schemas.microsoft.com/office/drawing/2014/main" id="{F76CCD47-1DD7-D345-AAA7-2EBE8A4352CA}"/>
              </a:ext>
            </a:extLst>
          </p:cNvPr>
          <p:cNvSpPr txBox="1">
            <a:spLocks/>
          </p:cNvSpPr>
          <p:nvPr/>
        </p:nvSpPr>
        <p:spPr>
          <a:xfrm>
            <a:off x="5616145" y="4470777"/>
            <a:ext cx="4504038" cy="154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solidFill>
                <a:schemeClr val="accent5">
                  <a:lumMod val="50000"/>
                </a:schemeClr>
              </a:solidFill>
              <a:latin typeface="GOBCL-LIGHT" panose="02000603050000020004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2D1C3F-2747-DF09-4244-8FE9F424665F}"/>
              </a:ext>
            </a:extLst>
          </p:cNvPr>
          <p:cNvSpPr txBox="1"/>
          <p:nvPr/>
        </p:nvSpPr>
        <p:spPr>
          <a:xfrm>
            <a:off x="922925" y="4142531"/>
            <a:ext cx="1026870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solidFill>
                  <a:schemeClr val="accent1"/>
                </a:solidFill>
              </a:rPr>
              <a:t>Cesación cargo concejales/as: </a:t>
            </a:r>
            <a:r>
              <a:rPr lang="es-MX" sz="2200" dirty="0">
                <a:solidFill>
                  <a:schemeClr val="accent1"/>
                </a:solidFill>
              </a:rPr>
              <a:t>Determinación de su responsabilidad en procedimiento de sumario administrativo instruido por la CGR, respecto de la concurrencia de las prohibiciones establecidas en el artículo 82 letras l) y m) de la Ley N°18.883. En estos casos se entenderá que existe contravención de carácter grave a la probidad administrativa </a:t>
            </a:r>
            <a:r>
              <a:rPr lang="es-MX" sz="2200" b="1" dirty="0">
                <a:solidFill>
                  <a:schemeClr val="accent1"/>
                </a:solidFill>
              </a:rPr>
              <a:t>[art 76, nueva causal letra g)].</a:t>
            </a:r>
            <a:endParaRPr lang="es-CL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1AB96E-07D2-3549-BE10-00C6D88C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n-lt"/>
              </a:rPr>
              <a:t>Vigencia Ley Karin</a:t>
            </a:r>
            <a:endParaRPr lang="es-CL" sz="4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8C9039-760D-1CBD-CC53-8969C5A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69" y="2255880"/>
            <a:ext cx="10251831" cy="790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chemeClr val="accent1"/>
                </a:solidFill>
              </a:rPr>
              <a:t>La ley entra en vigencia el 1°día del sexto mes subsiguiente a su publicación en el Diario Oficial, esto es, el </a:t>
            </a:r>
            <a:r>
              <a:rPr lang="es-MX" sz="2000" b="1" u="sng" dirty="0">
                <a:solidFill>
                  <a:schemeClr val="accent1"/>
                </a:solidFill>
              </a:rPr>
              <a:t>1° de agosto de 2024</a:t>
            </a:r>
            <a:r>
              <a:rPr lang="es-MX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5" y="1067208"/>
            <a:ext cx="1185793" cy="642977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88CFA46-C0A1-B42D-42B6-26B172C1206C}"/>
              </a:ext>
            </a:extLst>
          </p:cNvPr>
          <p:cNvSpPr txBox="1">
            <a:spLocks/>
          </p:cNvSpPr>
          <p:nvPr/>
        </p:nvSpPr>
        <p:spPr>
          <a:xfrm>
            <a:off x="1101969" y="3288905"/>
            <a:ext cx="10251831" cy="129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accent1"/>
                </a:solidFill>
              </a:rPr>
              <a:t>En periodo vacancia deberá dictarse la </a:t>
            </a:r>
            <a:r>
              <a:rPr lang="es-MX" sz="2000" b="1" dirty="0">
                <a:solidFill>
                  <a:schemeClr val="accent1"/>
                </a:solidFill>
              </a:rPr>
              <a:t>norma de carácter general  de la SUSESO </a:t>
            </a:r>
            <a:r>
              <a:rPr lang="es-MX" sz="2000" dirty="0">
                <a:solidFill>
                  <a:schemeClr val="accent1"/>
                </a:solidFill>
              </a:rPr>
              <a:t>con directrices para las entidades administradoras del seguro de la Ley 16.744 y el Reglamento del Ministerio del Trabajo y Previsión Social con las directrices a las que deberán ajustarse las investigaciones. </a:t>
            </a:r>
            <a:endParaRPr lang="es-CL" sz="2000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AA7733-6EBD-358C-040C-FF1DDFBF9BF2}"/>
              </a:ext>
            </a:extLst>
          </p:cNvPr>
          <p:cNvSpPr txBox="1"/>
          <p:nvPr/>
        </p:nvSpPr>
        <p:spPr>
          <a:xfrm>
            <a:off x="1101969" y="4775759"/>
            <a:ext cx="10191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accent1"/>
                </a:solidFill>
              </a:rPr>
              <a:t>Los procesos o investigaciones sobre acoso sexual, laboral o de violencia en el trabajo, iniciados antes de la vigencia de la ley Karin, se rigen por las normas vigentes a la fecha de la presentación de la respectiva denuncia.</a:t>
            </a:r>
            <a:endParaRPr lang="es-C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FA82C-3316-49FA-9291-E9B54EFC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Convenio Núm. 190 OIT, 2019</a:t>
            </a:r>
            <a:br>
              <a:rPr lang="es-CL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</a:br>
            <a:r>
              <a:rPr lang="es-CL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sobre la violencia y acoso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0E1C6-6B83-4F02-B7D1-E4B37CD2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9962322" cy="4351338"/>
          </a:xfrm>
        </p:spPr>
        <p:txBody>
          <a:bodyPr/>
          <a:lstStyle/>
          <a:p>
            <a:pPr marL="0" indent="0" algn="just"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049359-5C4F-4C90-A0AB-715E4C7A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160" y="452127"/>
            <a:ext cx="1049173" cy="95620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A99F960-9194-42DE-8171-5FAAAAEB3EEB}"/>
              </a:ext>
            </a:extLst>
          </p:cNvPr>
          <p:cNvSpPr/>
          <p:nvPr/>
        </p:nvSpPr>
        <p:spPr>
          <a:xfrm>
            <a:off x="1045750" y="2047896"/>
            <a:ext cx="1030805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el derecho de toda persona a un mundo del trabajo libre de violencia y acoso, incluido la violencia y el acoso en razón de género.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A2A0F5-C5F6-438B-B0D2-777135B6529D}"/>
              </a:ext>
            </a:extLst>
          </p:cNvPr>
          <p:cNvSpPr/>
          <p:nvPr/>
        </p:nvSpPr>
        <p:spPr>
          <a:xfrm>
            <a:off x="837053" y="3700486"/>
            <a:ext cx="10725443" cy="2465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Cubre la violencia y el acoso, este ocurra en dependencias de la empresa (donde ser trabaja), o en otros lugares, con ocasión del trabajo, en relación a él o como consecuencia este, como por ejemplo en desplazamientos, viajes, eventos o actividades sociales del trabajo o de formación y capacitación.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08AA92-68EC-9D07-9EC1-7800719BD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4" y="1027906"/>
            <a:ext cx="1143872" cy="4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Convenio Núm. 190</a:t>
            </a:r>
            <a:endParaRPr lang="es-CL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0644DC-CDEF-B246-793D-F64338E24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9265" y="1567543"/>
            <a:ext cx="8126964" cy="4925332"/>
          </a:xfrm>
          <a:prstGeom prst="rect">
            <a:avLst/>
          </a:prstGeom>
        </p:spPr>
      </p:pic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1" y="1408468"/>
            <a:ext cx="1491101" cy="5644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9EC871-AB81-4577-5302-17DA49AED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94" y="4619884"/>
            <a:ext cx="104860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Convenio Núm. 190</a:t>
            </a: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81" y="2232381"/>
            <a:ext cx="1200517" cy="6745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A3B29-4CE7-DC96-9F2A-5E9A8F00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2" y="4176215"/>
            <a:ext cx="1310218" cy="1206647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8DD0F3-BD7D-646A-5AD3-1BB65D91C78D}"/>
              </a:ext>
            </a:extLst>
          </p:cNvPr>
          <p:cNvSpPr/>
          <p:nvPr/>
        </p:nvSpPr>
        <p:spPr>
          <a:xfrm>
            <a:off x="1951630" y="1825625"/>
            <a:ext cx="9402169" cy="41930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El Convenio Núm. 190 obliga a los Estados a respetar, promover y asegurar el disfrute del derecho de toda persona a un mundo del trabajo libre de violencia y acoso, y adoptar, un enfoque inclusivo, integrado y que tenga en cuenta las consideraciones de género para prevenir y eliminar la violencia y el acoso en el mundo del trabajo</a:t>
            </a:r>
          </a:p>
        </p:txBody>
      </p:sp>
    </p:spTree>
    <p:extLst>
      <p:ext uri="{BB962C8B-B14F-4D97-AF65-F5344CB8AC3E}">
        <p14:creationId xmlns:p14="http://schemas.microsoft.com/office/powerpoint/2010/main" val="312698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Convenio Núm. 190</a:t>
            </a: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81" y="2232381"/>
            <a:ext cx="1200517" cy="6745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A3B29-4CE7-DC96-9F2A-5E9A8F00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2" y="4176215"/>
            <a:ext cx="1310218" cy="1206647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8DD0F3-BD7D-646A-5AD3-1BB65D91C78D}"/>
              </a:ext>
            </a:extLst>
          </p:cNvPr>
          <p:cNvSpPr/>
          <p:nvPr/>
        </p:nvSpPr>
        <p:spPr>
          <a:xfrm>
            <a:off x="1951630" y="1825625"/>
            <a:ext cx="9402169" cy="41930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/>
              <a:t>El Estado debe respetar, promover y asegurar el disfrute del derecho de toda persona a un mundo del trabajo libre de violencia y acoso, y adoptar, un enfoque inclusivo, integrado y de género para prevenir y eliminar la violencia y el acoso en el mundo del trabajo, que considere: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85647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Convenio Núm. 190</a:t>
            </a: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32381"/>
            <a:ext cx="744773" cy="199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A3B29-4CE7-DC96-9F2A-5E9A8F00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6" y="4425707"/>
            <a:ext cx="1048603" cy="957155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5E048A2-2F8E-433C-3F2B-65D9E221C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0347" y="3131698"/>
            <a:ext cx="10084966" cy="124260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D872F28-7F65-EBA9-73AB-76FCE6821CA4}"/>
              </a:ext>
            </a:extLst>
          </p:cNvPr>
          <p:cNvSpPr/>
          <p:nvPr/>
        </p:nvSpPr>
        <p:spPr>
          <a:xfrm>
            <a:off x="1720347" y="1830858"/>
            <a:ext cx="998943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/>
              <a:t>Prohibir legalmente la violencia y el acoso;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212CA1-4497-D619-093A-B7AB464A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99" y="4926181"/>
            <a:ext cx="9976480" cy="14415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06AE2A-5027-472F-EECC-FF4FE458E2BB}"/>
              </a:ext>
            </a:extLst>
          </p:cNvPr>
          <p:cNvSpPr txBox="1"/>
          <p:nvPr/>
        </p:nvSpPr>
        <p:spPr>
          <a:xfrm>
            <a:off x="1733299" y="3297086"/>
            <a:ext cx="9743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Velar por que políticas aborden la violencia y el acoso;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598F541-7BD8-9EA5-5A99-4283C258D62E}"/>
              </a:ext>
            </a:extLst>
          </p:cNvPr>
          <p:cNvSpPr txBox="1"/>
          <p:nvPr/>
        </p:nvSpPr>
        <p:spPr>
          <a:xfrm>
            <a:off x="1802201" y="5030484"/>
            <a:ext cx="10084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Adoptar una estrategia integral a fin de aplicar medidas para prevenir y combatir la violencia y el acoso; </a:t>
            </a:r>
          </a:p>
        </p:txBody>
      </p:sp>
    </p:spTree>
    <p:extLst>
      <p:ext uri="{BB962C8B-B14F-4D97-AF65-F5344CB8AC3E}">
        <p14:creationId xmlns:p14="http://schemas.microsoft.com/office/powerpoint/2010/main" val="33228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Convenio Núm. 190</a:t>
            </a: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32381"/>
            <a:ext cx="744773" cy="199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A3B29-4CE7-DC96-9F2A-5E9A8F00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6" y="4425707"/>
            <a:ext cx="1048603" cy="957155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5E048A2-2F8E-433C-3F2B-65D9E221C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299" y="3500254"/>
            <a:ext cx="9799058" cy="1325562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D872F28-7F65-EBA9-73AB-76FCE6821CA4}"/>
              </a:ext>
            </a:extLst>
          </p:cNvPr>
          <p:cNvSpPr/>
          <p:nvPr/>
        </p:nvSpPr>
        <p:spPr>
          <a:xfrm>
            <a:off x="1733298" y="1937981"/>
            <a:ext cx="9799059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/>
              <a:t>establecer mecanismos de control de la aplicación y de   seguimiento o fortalecer los mecanismos existentes;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212CA1-4497-D619-093A-B7AB464A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98" y="5088488"/>
            <a:ext cx="9774005" cy="132556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97DD7-2FE7-4BD7-992D-3E87DE55EE66}"/>
              </a:ext>
            </a:extLst>
          </p:cNvPr>
          <p:cNvSpPr txBox="1"/>
          <p:nvPr/>
        </p:nvSpPr>
        <p:spPr>
          <a:xfrm>
            <a:off x="1733299" y="3679880"/>
            <a:ext cx="95801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velar por que las víctimas tengan acceso a reclamación, reparación, y a medidas de apoyo;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A21E18-BCBB-AE76-284C-EE5DB7A6A5E0}"/>
              </a:ext>
            </a:extLst>
          </p:cNvPr>
          <p:cNvSpPr txBox="1"/>
          <p:nvPr/>
        </p:nvSpPr>
        <p:spPr>
          <a:xfrm>
            <a:off x="1952213" y="5566602"/>
            <a:ext cx="6710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3200" dirty="0">
                <a:solidFill>
                  <a:schemeClr val="bg1"/>
                </a:solidFill>
              </a:rPr>
              <a:t>prever sanciones; </a:t>
            </a:r>
          </a:p>
        </p:txBody>
      </p:sp>
    </p:spTree>
    <p:extLst>
      <p:ext uri="{BB962C8B-B14F-4D97-AF65-F5344CB8AC3E}">
        <p14:creationId xmlns:p14="http://schemas.microsoft.com/office/powerpoint/2010/main" val="26663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Convenio Núm. 190</a:t>
            </a:r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32381"/>
            <a:ext cx="744773" cy="1999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A3B29-4CE7-DC96-9F2A-5E9A8F00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6" y="4425707"/>
            <a:ext cx="1048603" cy="957155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5E048A2-2F8E-433C-3F2B-65D9E221C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3782" y="4328108"/>
            <a:ext cx="9443522" cy="226376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D872F28-7F65-EBA9-73AB-76FCE6821CA4}"/>
              </a:ext>
            </a:extLst>
          </p:cNvPr>
          <p:cNvSpPr/>
          <p:nvPr/>
        </p:nvSpPr>
        <p:spPr>
          <a:xfrm>
            <a:off x="2063782" y="1690688"/>
            <a:ext cx="9430570" cy="23354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/>
              <a:t>desarrollar herramientas, orientaciones y actividades de educación y de formación, y actividades de sensibilización, en forma accesible, según proceda, 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B335A6-053A-7C4B-3442-8AF0239F79C5}"/>
              </a:ext>
            </a:extLst>
          </p:cNvPr>
          <p:cNvSpPr txBox="1"/>
          <p:nvPr/>
        </p:nvSpPr>
        <p:spPr>
          <a:xfrm>
            <a:off x="2265528" y="4422350"/>
            <a:ext cx="8619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garantizar que existan medios de inspección e investigación efectivos, a través de la inspección del trabajo o de otros organismos competentes.</a:t>
            </a:r>
          </a:p>
        </p:txBody>
      </p:sp>
    </p:spTree>
    <p:extLst>
      <p:ext uri="{BB962C8B-B14F-4D97-AF65-F5344CB8AC3E}">
        <p14:creationId xmlns:p14="http://schemas.microsoft.com/office/powerpoint/2010/main" val="20798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1DCB-9A30-9591-42C0-FEE184F0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Ley Karin: ajustes para cumplir el C190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04811-C1F4-AA9E-2E71-D2A35807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7" y="1825625"/>
            <a:ext cx="9263743" cy="4351338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1"/>
                </a:solidFill>
              </a:rPr>
              <a:t>Mejora marco conceptual [art. 2° Código del Trabajo] 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Mejora procedimiento denuncia [Código del Trabajo]</a:t>
            </a:r>
          </a:p>
          <a:p>
            <a:pPr marL="0" indent="0">
              <a:buNone/>
            </a:pPr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Énfasis foco preventivo: Protocolo de Prevención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Mejora reglas sector público [Ley de Bases 18.575]</a:t>
            </a:r>
          </a:p>
          <a:p>
            <a:pPr marL="0" indent="0">
              <a:buNone/>
            </a:pPr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Incorpora reglas para municipalidades [EAEM y LOM]</a:t>
            </a:r>
          </a:p>
          <a:p>
            <a:endParaRPr lang="es-CL" dirty="0"/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056A7585-A470-4F44-B5FC-7F4D264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32381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1437</Words>
  <Application>Microsoft Office PowerPoint</Application>
  <PresentationFormat>Panorámica</PresentationFormat>
  <Paragraphs>79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gobCL</vt:lpstr>
      <vt:lpstr>GOBCL-LIGHT</vt:lpstr>
      <vt:lpstr>Museo Slab 700</vt:lpstr>
      <vt:lpstr>Museo Slab 900</vt:lpstr>
      <vt:lpstr>Wingdings</vt:lpstr>
      <vt:lpstr>Tema de Office</vt:lpstr>
      <vt:lpstr>CONVENIO NÚM. 190 OIT </vt:lpstr>
      <vt:lpstr>Convenio Núm. 190 OIT, 2019  sobre la violencia y acoso</vt:lpstr>
      <vt:lpstr>Convenio Núm. 190</vt:lpstr>
      <vt:lpstr>Convenio Núm. 190</vt:lpstr>
      <vt:lpstr>Convenio Núm. 190</vt:lpstr>
      <vt:lpstr>Convenio Núm. 190</vt:lpstr>
      <vt:lpstr>Convenio Núm. 190</vt:lpstr>
      <vt:lpstr>Convenio Núm. 190</vt:lpstr>
      <vt:lpstr>Ley Karin: ajustes para cumplir el C190</vt:lpstr>
      <vt:lpstr>Marco conceptual [inc. 2° art. 2° C del T]</vt:lpstr>
      <vt:lpstr>Marco conceptual [art. 2° C del T]</vt:lpstr>
      <vt:lpstr>Protocolo de Prevención</vt:lpstr>
      <vt:lpstr>Modificación Ley de Bases</vt:lpstr>
      <vt:lpstr>Procedimiento de Denuncias </vt:lpstr>
      <vt:lpstr>Modificaciones EAEM [Ley 18.883]</vt:lpstr>
      <vt:lpstr>Modificaciones LOM</vt:lpstr>
      <vt:lpstr>Vigencia Ley Karin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Claudia Lorena Donaire Gaete</cp:lastModifiedBy>
  <cp:revision>12</cp:revision>
  <dcterms:created xsi:type="dcterms:W3CDTF">2022-04-07T20:55:49Z</dcterms:created>
  <dcterms:modified xsi:type="dcterms:W3CDTF">2024-04-02T21:43:17Z</dcterms:modified>
</cp:coreProperties>
</file>