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EF"/>
    <a:srgbClr val="FFE2E1"/>
    <a:srgbClr val="B90307"/>
    <a:srgbClr val="E71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9"/>
  </p:normalViewPr>
  <p:slideViewPr>
    <p:cSldViewPr snapToGrid="0">
      <p:cViewPr varScale="1">
        <p:scale>
          <a:sx n="79" d="100"/>
          <a:sy n="79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5C1BC-2C9E-3509-15D9-2CA1BC64F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139481-071B-57A5-A19F-09CFABD70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9167B6-07AE-6D72-6294-A992AB74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3706D3-6D71-37E6-5AFE-63D5CC8D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C84B2C-5F20-3F06-5DA6-017E9585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32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C3738-8EE0-92E8-31E0-7B5C11CD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A27A49-8875-5B50-FFAF-9DD55C6CC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0E4AAD-88D6-7609-088B-C11F89B0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8CE6DC-CB85-9089-A6E2-21BF4474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B7F5F1-2F20-A257-EFCF-FB9224CE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646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EE3A4E-FAEF-57C2-DE69-44D697A4C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2546C8-BAAF-77FC-EBE3-ACB48CBD5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7E80EB-C761-F406-6DBE-1AC5147E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E0C211-C10F-6D38-A52C-34F1E88A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97CF4-3AF1-2332-1F17-3FD04D25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8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31C15-3293-03C3-26C7-28F41AB58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BCB201-FF8F-5688-3201-7F5D32C21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B4E39-01F5-E50B-4060-4CDBA538A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01612-37D2-327F-4599-464A295F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B9E5A7-AF18-5DC3-E0ED-1C50ADD6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208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CF790-D6D0-0D32-7BA2-C8FEB1C5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F9DB50-7AE7-146C-0E67-D7888A27F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F5D4E6-F55F-59F2-D7BE-FDCEFDBC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52E6B9-B081-38C7-CBF4-23A2E5FE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CD4210-7947-446C-71AF-E569724B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744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28384-B6BF-272E-C80B-922CAE28A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6DD2EF-A020-8869-B63C-5A9951ECB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6FBFD5-6080-0FE9-408E-0B48BA047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159145-8208-6C84-4E1B-7EAD22DAF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6E42F6-D7EA-1D21-5C0C-EF4FEE49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E0F795-2902-D538-B181-DB81FF6B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74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6988D-95EA-99FE-D461-EB161AF1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BA7F23-2A9B-BF12-4363-D7150A592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7867F9-785E-2F3D-3488-D5A3DCB51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A34088-B84C-39DF-B730-674E1AAD5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10C2DD-B985-72CB-ECCA-832F0CD86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911530B-6A48-7E65-C61C-2330BB1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4939D6-DB42-B492-C58D-F7B9E74B7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D727CE-BE81-7E91-747B-B9FB7C302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09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1FDFDF-6AC7-0AE9-6536-C91F4553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7A970E-F306-5EF4-8E90-3A7602B1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F9C63D-FE91-DC8A-8515-13C9058E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205EFC-90AE-87B7-E3DB-A5ABF462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227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DDD700-7F7B-1ACF-BF57-C019303A6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07F047-141A-144F-D7BC-5D3838EE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77FA7A-716F-140F-1057-66F228BD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543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95E17-8A03-5F03-E5FF-685EAF4F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9A205D-A854-D061-7AE5-92FE3C561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843770-D888-771B-0016-6694215D4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EE7945-A051-7359-EBE3-AA48D41C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E021AD-A62F-D453-FD72-CCAD17B7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21FA26-5BB9-C49F-B1F5-20CCDD40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537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C3C05-68C3-5FD1-94E7-BF69AC75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0DB22D-E625-7286-2D19-798F0A30B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2DA7E9-6DA9-230C-3EED-560414B1B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52F47B-6A43-DABA-4339-B287C4CE2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12A22B-171A-205C-1385-0DD98997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50B3D5-CCE7-711F-CAA6-D0B3368A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711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BE98F6-DA3A-57DB-B046-F13417A48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1DBC52-01C0-79F2-B4D8-43DBDF405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AEA0F9-26B6-D2F8-3958-5028D74CE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8801D5-7FAB-144B-8F7B-74DF28DE6CA7}" type="datetimeFigureOut">
              <a:rPr lang="es-CL" smtClean="0"/>
              <a:t>04-04-2024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953D65-3973-5991-DF81-401C2137F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ECBD1E-4485-0E0E-FCBE-0E88D7582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00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EA1FA-1CC0-7C5E-CF64-512C36EA8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9074"/>
            <a:ext cx="9144000" cy="2793122"/>
          </a:xfrm>
        </p:spPr>
        <p:txBody>
          <a:bodyPr>
            <a:noAutofit/>
          </a:bodyPr>
          <a:lstStyle/>
          <a:p>
            <a:r>
              <a:rPr lang="es-CL" sz="5400" b="1" dirty="0"/>
              <a:t>CARRERA </a:t>
            </a:r>
            <a:r>
              <a:rPr lang="es-CL" sz="5400" b="1" dirty="0" smtClean="0"/>
              <a:t>FUNCIONARIA </a:t>
            </a:r>
            <a:br>
              <a:rPr lang="es-CL" sz="5400" b="1" dirty="0" smtClean="0"/>
            </a:br>
            <a:r>
              <a:rPr lang="es-CL" sz="5400" b="1" dirty="0" smtClean="0"/>
              <a:t>Y </a:t>
            </a:r>
            <a:r>
              <a:rPr lang="es-CL" sz="5400" b="1" dirty="0"/>
              <a:t>REFORZAMIENTOS</a:t>
            </a:r>
            <a:r>
              <a:rPr lang="es-CL" sz="5400" b="1" dirty="0" smtClean="0"/>
              <a:t> </a:t>
            </a:r>
            <a:r>
              <a:rPr lang="es-CL" sz="5400" b="1" dirty="0"/>
              <a:t>DOTACIONALES</a:t>
            </a:r>
            <a:endParaRPr lang="es-CL" sz="5400" b="1" dirty="0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6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352" y="1861968"/>
            <a:ext cx="9662809" cy="3283964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</a:pPr>
            <a:r>
              <a:rPr lang="es-CL" sz="2000" dirty="0" smtClean="0"/>
              <a:t>Cuáles son las prioridades de la normativa interna, en cuanto: </a:t>
            </a:r>
          </a:p>
          <a:p>
            <a:endParaRPr lang="es-CL" sz="2000" dirty="0" smtClean="0"/>
          </a:p>
          <a:p>
            <a:pPr marL="457200" indent="-457200" algn="just">
              <a:buAutoNum type="alphaLcParenR"/>
            </a:pPr>
            <a:r>
              <a:rPr lang="es-CL" sz="2000" dirty="0"/>
              <a:t>S</a:t>
            </a:r>
            <a:r>
              <a:rPr lang="es-CL" sz="2000" dirty="0" smtClean="0"/>
              <a:t>istema de promoción de cargos y concursos</a:t>
            </a:r>
          </a:p>
          <a:p>
            <a:pPr algn="just"/>
            <a:r>
              <a:rPr lang="es-CL" sz="2000" dirty="0" smtClean="0"/>
              <a:t> </a:t>
            </a:r>
          </a:p>
          <a:p>
            <a:pPr algn="just"/>
            <a:r>
              <a:rPr lang="es-CL" sz="2000" dirty="0" smtClean="0"/>
              <a:t>b) Régimen disciplinario</a:t>
            </a:r>
          </a:p>
          <a:p>
            <a:pPr algn="just"/>
            <a:endParaRPr lang="es-CL" sz="2000" dirty="0" smtClean="0"/>
          </a:p>
          <a:p>
            <a:pPr algn="just"/>
            <a:r>
              <a:rPr lang="es-CL" sz="2000" dirty="0" smtClean="0"/>
              <a:t>c) Calificaciones.</a:t>
            </a:r>
            <a:endParaRPr lang="es-CL" sz="2000" dirty="0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3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contenido 8">
            <a:extLst>
              <a:ext uri="{FF2B5EF4-FFF2-40B4-BE49-F238E27FC236}">
                <a16:creationId xmlns:a16="http://schemas.microsoft.com/office/drawing/2014/main" id="{61E5AA05-A6CF-22F8-7DCA-CE88B8AC9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028701"/>
          </a:xfrm>
          <a:prstGeom prst="rect">
            <a:avLst/>
          </a:prstGeom>
        </p:spPr>
      </p:pic>
      <p:sp>
        <p:nvSpPr>
          <p:cNvPr id="3" name="Triángulo rectángulo 2"/>
          <p:cNvSpPr/>
          <p:nvPr/>
        </p:nvSpPr>
        <p:spPr>
          <a:xfrm rot="13595273">
            <a:off x="7904125" y="2494340"/>
            <a:ext cx="3360361" cy="3390561"/>
          </a:xfrm>
          <a:prstGeom prst="rtTriangle">
            <a:avLst/>
          </a:prstGeom>
          <a:solidFill>
            <a:srgbClr val="B90307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584306" y="3638122"/>
            <a:ext cx="2221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bg1"/>
                </a:solidFill>
              </a:rPr>
              <a:t>CARRERA FUNCIONARIA</a:t>
            </a:r>
            <a:endParaRPr lang="es-CL" sz="2400" b="1" dirty="0">
              <a:solidFill>
                <a:schemeClr val="bg1"/>
              </a:solidFill>
            </a:endParaRPr>
          </a:p>
        </p:txBody>
      </p:sp>
      <p:sp>
        <p:nvSpPr>
          <p:cNvPr id="5" name="Triángulo rectángulo 4"/>
          <p:cNvSpPr/>
          <p:nvPr/>
        </p:nvSpPr>
        <p:spPr>
          <a:xfrm rot="13652092">
            <a:off x="-144321" y="3382973"/>
            <a:ext cx="1678161" cy="1510015"/>
          </a:xfrm>
          <a:prstGeom prst="rtTriangle">
            <a:avLst/>
          </a:prstGeom>
          <a:solidFill>
            <a:srgbClr val="B90307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1772995" y="4137980"/>
            <a:ext cx="7889132" cy="103280"/>
          </a:xfrm>
          <a:prstGeom prst="line">
            <a:avLst/>
          </a:prstGeom>
          <a:ln w="76200">
            <a:solidFill>
              <a:srgbClr val="B90307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6926094" y="2354094"/>
            <a:ext cx="1673157" cy="1783886"/>
          </a:xfrm>
          <a:prstGeom prst="line">
            <a:avLst/>
          </a:prstGeom>
          <a:ln>
            <a:solidFill>
              <a:srgbClr val="B90307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3626419" y="2370895"/>
            <a:ext cx="1673157" cy="1783886"/>
          </a:xfrm>
          <a:prstGeom prst="line">
            <a:avLst/>
          </a:prstGeom>
          <a:ln>
            <a:solidFill>
              <a:srgbClr val="B90307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6410017" y="4189620"/>
            <a:ext cx="1673157" cy="1783886"/>
          </a:xfrm>
          <a:prstGeom prst="line">
            <a:avLst/>
          </a:prstGeom>
          <a:ln>
            <a:solidFill>
              <a:srgbClr val="B90307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3368556" y="4199291"/>
            <a:ext cx="1673157" cy="1783886"/>
          </a:xfrm>
          <a:prstGeom prst="line">
            <a:avLst/>
          </a:prstGeom>
          <a:ln>
            <a:solidFill>
              <a:srgbClr val="B90307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5661497" y="1804020"/>
            <a:ext cx="2937753" cy="550074"/>
          </a:xfrm>
          <a:prstGeom prst="roundRect">
            <a:avLst/>
          </a:prstGeom>
          <a:solidFill>
            <a:srgbClr val="FFEFEF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Sistema de promoción de cargos</a:t>
            </a:r>
            <a:endParaRPr lang="es-CL" b="1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2290250" y="1846592"/>
            <a:ext cx="2683241" cy="524254"/>
          </a:xfrm>
          <a:prstGeom prst="roundRect">
            <a:avLst/>
          </a:prstGeom>
          <a:solidFill>
            <a:srgbClr val="FFEFEF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Concursos</a:t>
            </a:r>
            <a:endParaRPr lang="es-CL" b="1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4955700" y="5973506"/>
            <a:ext cx="2683241" cy="524254"/>
          </a:xfrm>
          <a:prstGeom prst="roundRect">
            <a:avLst/>
          </a:prstGeom>
          <a:solidFill>
            <a:srgbClr val="FFEFEF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Régimen Disciplinario</a:t>
            </a:r>
            <a:endParaRPr lang="es-CL" b="1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1772995" y="5974229"/>
            <a:ext cx="2683241" cy="524254"/>
          </a:xfrm>
          <a:prstGeom prst="roundRect">
            <a:avLst/>
          </a:prstGeom>
          <a:solidFill>
            <a:srgbClr val="FFEFEF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Calificaciones</a:t>
            </a:r>
            <a:endParaRPr lang="es-CL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5270974" y="2559035"/>
            <a:ext cx="1831539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Falta de sillas</a:t>
            </a:r>
            <a:endParaRPr lang="es-CL" sz="14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5522898" y="3134114"/>
            <a:ext cx="214290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Profesionalización</a:t>
            </a:r>
            <a:endParaRPr lang="es-CL" sz="14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1444569" y="2591098"/>
            <a:ext cx="2388326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Puntaje diferenciado </a:t>
            </a:r>
            <a:endParaRPr lang="es-CL" sz="14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2520397" y="3122804"/>
            <a:ext cx="1831539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Discriminación</a:t>
            </a:r>
            <a:endParaRPr lang="es-CL" sz="14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4885983" y="4596310"/>
            <a:ext cx="2531091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Historial hoja de vida</a:t>
            </a:r>
            <a:endParaRPr lang="es-CL" sz="14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4560097" y="5166263"/>
            <a:ext cx="2330570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Vigencia anotaciones</a:t>
            </a:r>
            <a:endParaRPr lang="es-CL" sz="14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1951612" y="4469119"/>
            <a:ext cx="2556553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400" dirty="0" err="1" smtClean="0"/>
              <a:t>D°</a:t>
            </a:r>
            <a:r>
              <a:rPr lang="es-CL" sz="1400" dirty="0" smtClean="0"/>
              <a:t> Preferente de terna</a:t>
            </a:r>
            <a:endParaRPr lang="es-CL" sz="14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1342858" y="5166263"/>
            <a:ext cx="2533203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No son representativas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48733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4596" y="2844462"/>
            <a:ext cx="4815192" cy="3283964"/>
          </a:xfrm>
        </p:spPr>
        <p:txBody>
          <a:bodyPr>
            <a:noAutofit/>
          </a:bodyPr>
          <a:lstStyle/>
          <a:p>
            <a:pPr algn="l">
              <a:lnSpc>
                <a:spcPct val="220000"/>
              </a:lnSpc>
            </a:pPr>
            <a:r>
              <a:rPr lang="es-CL" sz="2000" dirty="0" smtClean="0"/>
              <a:t>Falta de puestos de trabajo y reforzamientos dotacionales, nos llama a ser parte de</a:t>
            </a:r>
          </a:p>
          <a:p>
            <a:pPr algn="l">
              <a:lnSpc>
                <a:spcPct val="220000"/>
              </a:lnSpc>
            </a:pPr>
            <a:r>
              <a:rPr lang="es-CL" sz="2000" b="1" u="sng" dirty="0" smtClean="0"/>
              <a:t>“JUSTICIA 2030”</a:t>
            </a:r>
          </a:p>
          <a:p>
            <a:pPr>
              <a:lnSpc>
                <a:spcPct val="220000"/>
              </a:lnSpc>
            </a:pPr>
            <a:endParaRPr lang="es-CL" sz="2000" dirty="0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 txBox="1">
            <a:spLocks/>
          </p:cNvSpPr>
          <p:nvPr/>
        </p:nvSpPr>
        <p:spPr>
          <a:xfrm>
            <a:off x="914401" y="1458018"/>
            <a:ext cx="5067798" cy="942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800" b="1" dirty="0" smtClean="0"/>
              <a:t>PROBLEMA ESTRUCTURAL QUE AFECTA LA CARRERA FUNCIONARIA</a:t>
            </a:r>
            <a:endParaRPr lang="es-CL" sz="28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0528" y="1110222"/>
            <a:ext cx="5452144" cy="53291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764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0794" y="2721870"/>
            <a:ext cx="9662809" cy="328396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Creación de puestos de trabajo, no solo grados 19.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Consideraciones para funcionarios en concursos (devolución puntajes prueba HH.DD.)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Puntajes en evaluación curricular para funcionarios a contrata de proyectos (ULE, CSMP, CMC, CINJ, CAB, UC, entre otros) y/o CAPJ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En caso de promoción, se respeten los bienios</a:t>
            </a:r>
            <a:endParaRPr lang="es-CL" sz="2000" dirty="0" smtClean="0"/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Carrera horizontal</a:t>
            </a:r>
          </a:p>
          <a:p>
            <a:pPr>
              <a:lnSpc>
                <a:spcPct val="220000"/>
              </a:lnSpc>
            </a:pPr>
            <a:endParaRPr lang="es-CL" sz="2000" dirty="0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 txBox="1">
            <a:spLocks/>
          </p:cNvSpPr>
          <p:nvPr/>
        </p:nvSpPr>
        <p:spPr>
          <a:xfrm>
            <a:off x="1416995" y="1458018"/>
            <a:ext cx="9510409" cy="942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200" b="1" dirty="0" smtClean="0"/>
              <a:t>Sistema de promoción de cargos y concursos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270901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4595" y="2844462"/>
            <a:ext cx="9662809" cy="328396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Vigencia de anotaciones de demérito.</a:t>
            </a:r>
            <a:endParaRPr lang="es-CL" sz="2000" dirty="0" smtClean="0"/>
          </a:p>
          <a:p>
            <a:pPr marL="342900" indent="-342900" algn="l"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Posibilidad de “Borrado de antecedentes” (DL 409) de hoja de vida. Plazo de vigencia diga relación con la gravedad de la falta.</a:t>
            </a:r>
          </a:p>
          <a:p>
            <a:pPr>
              <a:lnSpc>
                <a:spcPct val="220000"/>
              </a:lnSpc>
            </a:pPr>
            <a:endParaRPr lang="es-CL" sz="2000" dirty="0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 txBox="1">
            <a:spLocks/>
          </p:cNvSpPr>
          <p:nvPr/>
        </p:nvSpPr>
        <p:spPr>
          <a:xfrm>
            <a:off x="1416995" y="1458018"/>
            <a:ext cx="9510409" cy="942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200" b="1" dirty="0" smtClean="0"/>
              <a:t>Régimen Disciplinario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89533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4595" y="2075977"/>
            <a:ext cx="9662809" cy="3663342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Derecho preferente de terna, que se considere  efectivamente el último periodo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No es representativa en relación al cumplimiento de labores.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Precalificación: que esta se genere durante el primer semestre del periodo, para efectos de mejorar las posibles bajas de desempeño y se vea reflejado en la notal final</a:t>
            </a:r>
          </a:p>
          <a:p>
            <a:pPr marL="342900" indent="-342900" algn="l">
              <a:lnSpc>
                <a:spcPct val="220000"/>
              </a:lnSpc>
              <a:buFont typeface="Arial" panose="020B0604020202020204" pitchFamily="34" charset="0"/>
              <a:buChar char="•"/>
            </a:pPr>
            <a:endParaRPr lang="es-CL" sz="2000" dirty="0" smtClean="0"/>
          </a:p>
          <a:p>
            <a:pPr>
              <a:lnSpc>
                <a:spcPct val="220000"/>
              </a:lnSpc>
            </a:pPr>
            <a:endParaRPr lang="es-CL" sz="2000" dirty="0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 txBox="1">
            <a:spLocks/>
          </p:cNvSpPr>
          <p:nvPr/>
        </p:nvSpPr>
        <p:spPr>
          <a:xfrm>
            <a:off x="1416995" y="1458018"/>
            <a:ext cx="9510409" cy="942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200" b="1" dirty="0" smtClean="0"/>
              <a:t>Calificaciones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4072786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245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de Office</vt:lpstr>
      <vt:lpstr>CARRERA FUNCIONARIA  Y REFORZAMIENTOS DOTACIONALES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Nayareth Quevedo</dc:creator>
  <cp:lastModifiedBy>kapherinne cruces flores</cp:lastModifiedBy>
  <cp:revision>18</cp:revision>
  <dcterms:created xsi:type="dcterms:W3CDTF">2024-04-03T16:49:02Z</dcterms:created>
  <dcterms:modified xsi:type="dcterms:W3CDTF">2024-04-04T18:49:35Z</dcterms:modified>
</cp:coreProperties>
</file>