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29"/>
  </p:normalViewPr>
  <p:slideViewPr>
    <p:cSldViewPr snapToGrid="0">
      <p:cViewPr>
        <p:scale>
          <a:sx n="76" d="100"/>
          <a:sy n="76" d="100"/>
        </p:scale>
        <p:origin x="-46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515C1BC-2C9E-3509-15D9-2CA1BC64F3A8}"/>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endParaRPr lang="es-CL"/>
          </a:p>
        </p:txBody>
      </p:sp>
      <p:sp>
        <p:nvSpPr>
          <p:cNvPr id="3" name="Subtítulo 2">
            <a:extLst>
              <a:ext uri="{FF2B5EF4-FFF2-40B4-BE49-F238E27FC236}">
                <a16:creationId xmlns:a16="http://schemas.microsoft.com/office/drawing/2014/main" xmlns="" id="{D0139481-071B-57A5-A19F-09CFABD70E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endParaRPr lang="es-CL"/>
          </a:p>
        </p:txBody>
      </p:sp>
      <p:sp>
        <p:nvSpPr>
          <p:cNvPr id="4" name="Marcador de fecha 3">
            <a:extLst>
              <a:ext uri="{FF2B5EF4-FFF2-40B4-BE49-F238E27FC236}">
                <a16:creationId xmlns:a16="http://schemas.microsoft.com/office/drawing/2014/main" xmlns="" id="{CE9167B6-07AE-6D72-6294-A992AB740D49}"/>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5" name="Marcador de pie de página 4">
            <a:extLst>
              <a:ext uri="{FF2B5EF4-FFF2-40B4-BE49-F238E27FC236}">
                <a16:creationId xmlns:a16="http://schemas.microsoft.com/office/drawing/2014/main" xmlns="" id="{983706D3-6D71-37E6-5AFE-63D5CC8D26B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88C84B2C-5F20-3F06-5DA6-017E95856706}"/>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4110325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29C3738-8EE0-92E8-31E0-7B5C11CD27C8}"/>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xmlns="" id="{61A27A49-8875-5B50-FFAF-9DD55C6CCCB4}"/>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xmlns="" id="{280E4AAD-88D6-7609-088B-C11F89B0FC65}"/>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5" name="Marcador de pie de página 4">
            <a:extLst>
              <a:ext uri="{FF2B5EF4-FFF2-40B4-BE49-F238E27FC236}">
                <a16:creationId xmlns:a16="http://schemas.microsoft.com/office/drawing/2014/main" xmlns="" id="{D68CE6DC-CB85-9089-A6E2-21BF4474B377}"/>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39B7F5F1-2F20-A257-EFCF-FB9224CE1792}"/>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3846464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3DEE3A4E-FAEF-57C2-DE69-44D697A4C48E}"/>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endParaRPr lang="es-CL"/>
          </a:p>
        </p:txBody>
      </p:sp>
      <p:sp>
        <p:nvSpPr>
          <p:cNvPr id="3" name="Marcador de texto vertical 2">
            <a:extLst>
              <a:ext uri="{FF2B5EF4-FFF2-40B4-BE49-F238E27FC236}">
                <a16:creationId xmlns:a16="http://schemas.microsoft.com/office/drawing/2014/main" xmlns="" id="{9B2546C8-BAAF-77FC-EBE3-ACB48CBD519A}"/>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xmlns="" id="{827E80EB-C761-F406-6DBE-1AC5147ECEAC}"/>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5" name="Marcador de pie de página 4">
            <a:extLst>
              <a:ext uri="{FF2B5EF4-FFF2-40B4-BE49-F238E27FC236}">
                <a16:creationId xmlns:a16="http://schemas.microsoft.com/office/drawing/2014/main" xmlns="" id="{3DE0C211-C10F-6D38-A52C-34F1E88A0B4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F9F97CF4-3AF1-2332-1F17-3FD04D25A5B0}"/>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174886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1331C15-3293-03C3-26C7-28F41AB589DB}"/>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xmlns="" id="{BCBCB201-FF8F-5688-3201-7F5D32C21FBE}"/>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xmlns="" id="{BB8B4E39-01F5-E50B-4060-4CDBA538A72D}"/>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5" name="Marcador de pie de página 4">
            <a:extLst>
              <a:ext uri="{FF2B5EF4-FFF2-40B4-BE49-F238E27FC236}">
                <a16:creationId xmlns:a16="http://schemas.microsoft.com/office/drawing/2014/main" xmlns="" id="{ABD01612-37D2-327F-4599-464A295FC225}"/>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F2B9E5A7-AF18-5DC3-E0ED-1C50ADD69733}"/>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1902086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12CF790-D6D0-0D32-7BA2-C8FEB1C571F8}"/>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xmlns="" id="{E4F9DB50-7AE7-146C-0E67-D7888A27F9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xmlns="" id="{0FF5D4E6-F55F-59F2-D7BE-FDCEFDBCE841}"/>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5" name="Marcador de pie de página 4">
            <a:extLst>
              <a:ext uri="{FF2B5EF4-FFF2-40B4-BE49-F238E27FC236}">
                <a16:creationId xmlns:a16="http://schemas.microsoft.com/office/drawing/2014/main" xmlns="" id="{DF52E6B9-B081-38C7-CBF4-23A2E5FE30E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xmlns="" id="{A7CD4210-7947-446C-71AF-E569724B0254}"/>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607449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7E28384-B6BF-272E-C80B-922CAE28AD90}"/>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xmlns="" id="{AA6DD2EF-A020-8869-B63C-5A9951ECBBE2}"/>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contenido 3">
            <a:extLst>
              <a:ext uri="{FF2B5EF4-FFF2-40B4-BE49-F238E27FC236}">
                <a16:creationId xmlns:a16="http://schemas.microsoft.com/office/drawing/2014/main" xmlns="" id="{0B6FBFD5-6080-0FE9-408E-0B48BA04738E}"/>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fecha 4">
            <a:extLst>
              <a:ext uri="{FF2B5EF4-FFF2-40B4-BE49-F238E27FC236}">
                <a16:creationId xmlns:a16="http://schemas.microsoft.com/office/drawing/2014/main" xmlns="" id="{B1159145-8208-6C84-4E1B-7EAD22DAF220}"/>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6" name="Marcador de pie de página 5">
            <a:extLst>
              <a:ext uri="{FF2B5EF4-FFF2-40B4-BE49-F238E27FC236}">
                <a16:creationId xmlns:a16="http://schemas.microsoft.com/office/drawing/2014/main" xmlns="" id="{896E42F6-D7EA-1D21-5C0C-EF4FEE499C38}"/>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81E0F795-2902-D538-B181-DB81FF6B4A40}"/>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2487741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B86988D-95EA-99FE-D461-EB161AF1A28B}"/>
              </a:ext>
            </a:extLst>
          </p:cNvPr>
          <p:cNvSpPr>
            <a:spLocks noGrp="1"/>
          </p:cNvSpPr>
          <p:nvPr>
            <p:ph type="title"/>
          </p:nvPr>
        </p:nvSpPr>
        <p:spPr>
          <a:xfrm>
            <a:off x="839788" y="365125"/>
            <a:ext cx="10515600" cy="1325563"/>
          </a:xfrm>
        </p:spPr>
        <p:txBody>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xmlns="" id="{4BBA7F23-2A9B-BF12-4363-D7150A5924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xmlns="" id="{0E7867F9-785E-2F3D-3488-D5A3DCB5186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5" name="Marcador de texto 4">
            <a:extLst>
              <a:ext uri="{FF2B5EF4-FFF2-40B4-BE49-F238E27FC236}">
                <a16:creationId xmlns:a16="http://schemas.microsoft.com/office/drawing/2014/main" xmlns="" id="{2CA34088-B84C-39DF-B730-674E1AAD5D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xmlns="" id="{5D10C2DD-B985-72CB-ECCA-832F0CD86FB2}"/>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7" name="Marcador de fecha 6">
            <a:extLst>
              <a:ext uri="{FF2B5EF4-FFF2-40B4-BE49-F238E27FC236}">
                <a16:creationId xmlns:a16="http://schemas.microsoft.com/office/drawing/2014/main" xmlns="" id="{E911530B-6A48-7E65-C61C-2330BB1FE13A}"/>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8" name="Marcador de pie de página 7">
            <a:extLst>
              <a:ext uri="{FF2B5EF4-FFF2-40B4-BE49-F238E27FC236}">
                <a16:creationId xmlns:a16="http://schemas.microsoft.com/office/drawing/2014/main" xmlns="" id="{DB4939D6-DB42-B492-C58D-F7B9E74B7A58}"/>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xmlns="" id="{AFD727CE-BE81-7E91-747B-B9FB7C302F04}"/>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347409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1FDFDF-6AC7-0AE9-6536-C91F4553E1EB}"/>
              </a:ext>
            </a:extLst>
          </p:cNvPr>
          <p:cNvSpPr>
            <a:spLocks noGrp="1"/>
          </p:cNvSpPr>
          <p:nvPr>
            <p:ph type="title"/>
          </p:nvPr>
        </p:nvSpPr>
        <p:spPr/>
        <p:txBody>
          <a:bodyPr/>
          <a:lstStyle/>
          <a:p>
            <a:r>
              <a:rPr lang="es-MX"/>
              <a:t>Haz clic para modificar el estilo de título del patrón</a:t>
            </a:r>
            <a:endParaRPr lang="es-CL"/>
          </a:p>
        </p:txBody>
      </p:sp>
      <p:sp>
        <p:nvSpPr>
          <p:cNvPr id="3" name="Marcador de fecha 2">
            <a:extLst>
              <a:ext uri="{FF2B5EF4-FFF2-40B4-BE49-F238E27FC236}">
                <a16:creationId xmlns:a16="http://schemas.microsoft.com/office/drawing/2014/main" xmlns="" id="{C27A970E-F306-5EF4-8E90-3A7602B13B19}"/>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4" name="Marcador de pie de página 3">
            <a:extLst>
              <a:ext uri="{FF2B5EF4-FFF2-40B4-BE49-F238E27FC236}">
                <a16:creationId xmlns:a16="http://schemas.microsoft.com/office/drawing/2014/main" xmlns="" id="{28F9C63D-FE91-DC8A-8515-13C9058ED446}"/>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xmlns="" id="{96205EFC-90AE-87B7-E3DB-A5ABF462C1E3}"/>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722279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01DDD700-7F7B-1ACF-BF57-C019303A6777}"/>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3" name="Marcador de pie de página 2">
            <a:extLst>
              <a:ext uri="{FF2B5EF4-FFF2-40B4-BE49-F238E27FC236}">
                <a16:creationId xmlns:a16="http://schemas.microsoft.com/office/drawing/2014/main" xmlns="" id="{6407F047-141A-144F-D7BC-5D3838EE6348}"/>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xmlns="" id="{A477FA7A-716F-140F-1057-66F228BD1A78}"/>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403543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3795E17-8A03-5F03-E5FF-685EAF4F08F2}"/>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contenido 2">
            <a:extLst>
              <a:ext uri="{FF2B5EF4-FFF2-40B4-BE49-F238E27FC236}">
                <a16:creationId xmlns:a16="http://schemas.microsoft.com/office/drawing/2014/main" xmlns="" id="{899A205D-A854-D061-7AE5-92FE3C5613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texto 3">
            <a:extLst>
              <a:ext uri="{FF2B5EF4-FFF2-40B4-BE49-F238E27FC236}">
                <a16:creationId xmlns:a16="http://schemas.microsoft.com/office/drawing/2014/main" xmlns="" id="{1F843770-D888-771B-0016-6694215D4F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xmlns="" id="{34EE7945-A051-7359-EBE3-AA48D41C45E3}"/>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6" name="Marcador de pie de página 5">
            <a:extLst>
              <a:ext uri="{FF2B5EF4-FFF2-40B4-BE49-F238E27FC236}">
                <a16:creationId xmlns:a16="http://schemas.microsoft.com/office/drawing/2014/main" xmlns="" id="{AAE021AD-A62F-D453-FD72-CCAD17B72C4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E921FA26-5BB9-C49F-B1F5-20CCDD40937B}"/>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375537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96C3C05-68C3-5FD1-94E7-BF69AC75BBC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endParaRPr lang="es-CL"/>
          </a:p>
        </p:txBody>
      </p:sp>
      <p:sp>
        <p:nvSpPr>
          <p:cNvPr id="3" name="Marcador de posición de imagen 2">
            <a:extLst>
              <a:ext uri="{FF2B5EF4-FFF2-40B4-BE49-F238E27FC236}">
                <a16:creationId xmlns:a16="http://schemas.microsoft.com/office/drawing/2014/main" xmlns="" id="{150DB22D-E625-7286-2D19-798F0A30BE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xmlns="" id="{DF2DA7E9-6DA9-230C-3EED-560414B1B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xmlns="" id="{4B52F47B-6A43-DABA-4339-B287C4CE2E3E}"/>
              </a:ext>
            </a:extLst>
          </p:cNvPr>
          <p:cNvSpPr>
            <a:spLocks noGrp="1"/>
          </p:cNvSpPr>
          <p:nvPr>
            <p:ph type="dt" sz="half" idx="10"/>
          </p:nvPr>
        </p:nvSpPr>
        <p:spPr/>
        <p:txBody>
          <a:bodyPr/>
          <a:lstStyle/>
          <a:p>
            <a:fld id="{218801D5-7FAB-144B-8F7B-74DF28DE6CA7}" type="datetimeFigureOut">
              <a:rPr lang="es-CL" smtClean="0"/>
              <a:t>04-04-2024</a:t>
            </a:fld>
            <a:endParaRPr lang="es-CL"/>
          </a:p>
        </p:txBody>
      </p:sp>
      <p:sp>
        <p:nvSpPr>
          <p:cNvPr id="6" name="Marcador de pie de página 5">
            <a:extLst>
              <a:ext uri="{FF2B5EF4-FFF2-40B4-BE49-F238E27FC236}">
                <a16:creationId xmlns:a16="http://schemas.microsoft.com/office/drawing/2014/main" xmlns="" id="{EC12A22B-171A-205C-1385-0DD989973E4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xmlns="" id="{8C50B3D5-CCE7-711F-CAA6-D0B3368A46D4}"/>
              </a:ext>
            </a:extLst>
          </p:cNvPr>
          <p:cNvSpPr>
            <a:spLocks noGrp="1"/>
          </p:cNvSpPr>
          <p:nvPr>
            <p:ph type="sldNum" sz="quarter" idx="12"/>
          </p:nvPr>
        </p:nvSpPr>
        <p:spPr/>
        <p:txBody>
          <a:bodyPr/>
          <a:lstStyle/>
          <a:p>
            <a:fld id="{4AAF2CD1-73B7-814C-855D-C49B1DDC1D77}" type="slidenum">
              <a:rPr lang="es-CL" smtClean="0"/>
              <a:t>‹Nº›</a:t>
            </a:fld>
            <a:endParaRPr lang="es-CL"/>
          </a:p>
        </p:txBody>
      </p:sp>
    </p:spTree>
    <p:extLst>
      <p:ext uri="{BB962C8B-B14F-4D97-AF65-F5344CB8AC3E}">
        <p14:creationId xmlns:p14="http://schemas.microsoft.com/office/powerpoint/2010/main" val="2717114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64BE98F6-DA3A-57DB-B046-F13417A48D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endParaRPr lang="es-CL"/>
          </a:p>
        </p:txBody>
      </p:sp>
      <p:sp>
        <p:nvSpPr>
          <p:cNvPr id="3" name="Marcador de texto 2">
            <a:extLst>
              <a:ext uri="{FF2B5EF4-FFF2-40B4-BE49-F238E27FC236}">
                <a16:creationId xmlns:a16="http://schemas.microsoft.com/office/drawing/2014/main" xmlns="" id="{1F1DBC52-01C0-79F2-B4D8-43DBDF4050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L"/>
          </a:p>
        </p:txBody>
      </p:sp>
      <p:sp>
        <p:nvSpPr>
          <p:cNvPr id="4" name="Marcador de fecha 3">
            <a:extLst>
              <a:ext uri="{FF2B5EF4-FFF2-40B4-BE49-F238E27FC236}">
                <a16:creationId xmlns:a16="http://schemas.microsoft.com/office/drawing/2014/main" xmlns="" id="{E4AEA0F9-26B6-D2F8-3958-5028D74CE3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18801D5-7FAB-144B-8F7B-74DF28DE6CA7}" type="datetimeFigureOut">
              <a:rPr lang="es-CL" smtClean="0"/>
              <a:t>04-04-2024</a:t>
            </a:fld>
            <a:endParaRPr lang="es-CL"/>
          </a:p>
        </p:txBody>
      </p:sp>
      <p:sp>
        <p:nvSpPr>
          <p:cNvPr id="5" name="Marcador de pie de página 4">
            <a:extLst>
              <a:ext uri="{FF2B5EF4-FFF2-40B4-BE49-F238E27FC236}">
                <a16:creationId xmlns:a16="http://schemas.microsoft.com/office/drawing/2014/main" xmlns="" id="{A7953D65-3973-5991-DF81-401C2137FD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CL"/>
          </a:p>
        </p:txBody>
      </p:sp>
      <p:sp>
        <p:nvSpPr>
          <p:cNvPr id="6" name="Marcador de número de diapositiva 5">
            <a:extLst>
              <a:ext uri="{FF2B5EF4-FFF2-40B4-BE49-F238E27FC236}">
                <a16:creationId xmlns:a16="http://schemas.microsoft.com/office/drawing/2014/main" xmlns="" id="{16ECBD1E-4485-0E0E-FCBE-0E88D75822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AAF2CD1-73B7-814C-855D-C49B1DDC1D77}" type="slidenum">
              <a:rPr lang="es-CL" smtClean="0"/>
              <a:t>‹Nº›</a:t>
            </a:fld>
            <a:endParaRPr lang="es-CL"/>
          </a:p>
        </p:txBody>
      </p:sp>
    </p:spTree>
    <p:extLst>
      <p:ext uri="{BB962C8B-B14F-4D97-AF65-F5344CB8AC3E}">
        <p14:creationId xmlns:p14="http://schemas.microsoft.com/office/powerpoint/2010/main" val="277600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8BEA1FA-1CC0-7C5E-CF64-512C36EA8068}"/>
              </a:ext>
            </a:extLst>
          </p:cNvPr>
          <p:cNvSpPr>
            <a:spLocks noGrp="1"/>
          </p:cNvSpPr>
          <p:nvPr>
            <p:ph type="ctrTitle"/>
          </p:nvPr>
        </p:nvSpPr>
        <p:spPr>
          <a:xfrm>
            <a:off x="1524000" y="1584325"/>
            <a:ext cx="9144000" cy="2387600"/>
          </a:xfrm>
        </p:spPr>
        <p:txBody>
          <a:bodyPr>
            <a:normAutofit/>
          </a:bodyPr>
          <a:lstStyle/>
          <a:p>
            <a:r>
              <a:rPr lang="es-ES" u="sng" dirty="0"/>
              <a:t>MESAS DE TRABAJO IX </a:t>
            </a:r>
            <a:r>
              <a:rPr lang="es-ES" sz="3600" u="sng" dirty="0"/>
              <a:t>CONVENCIÓN NACIONAL ANEJUD CHILE</a:t>
            </a:r>
            <a:r>
              <a:rPr lang="es-CL" sz="3600" dirty="0"/>
              <a:t/>
            </a:r>
            <a:br>
              <a:rPr lang="es-CL" sz="3600" dirty="0"/>
            </a:br>
            <a:r>
              <a:rPr lang="es-CL" sz="3600" dirty="0" smtClean="0"/>
              <a:t>3 </a:t>
            </a:r>
            <a:r>
              <a:rPr lang="es-ES" sz="3600" u="sng" dirty="0" smtClean="0"/>
              <a:t>Y  </a:t>
            </a:r>
            <a:r>
              <a:rPr lang="es-ES" sz="3600" u="sng" dirty="0"/>
              <a:t>4 de abril de 2024 </a:t>
            </a:r>
            <a:r>
              <a:rPr lang="es-ES" sz="3600" u="sng" dirty="0" err="1"/>
              <a:t>Loncura</a:t>
            </a:r>
            <a:endParaRPr lang="es-CL" sz="3600" dirty="0"/>
          </a:p>
        </p:txBody>
      </p:sp>
      <p:sp>
        <p:nvSpPr>
          <p:cNvPr id="3" name="Subtítulo 2">
            <a:extLst>
              <a:ext uri="{FF2B5EF4-FFF2-40B4-BE49-F238E27FC236}">
                <a16:creationId xmlns:a16="http://schemas.microsoft.com/office/drawing/2014/main" xmlns="" id="{39675A1E-96F3-D80E-A864-457A6FC36485}"/>
              </a:ext>
            </a:extLst>
          </p:cNvPr>
          <p:cNvSpPr>
            <a:spLocks noGrp="1"/>
          </p:cNvSpPr>
          <p:nvPr>
            <p:ph type="subTitle" idx="1"/>
          </p:nvPr>
        </p:nvSpPr>
        <p:spPr>
          <a:xfrm>
            <a:off x="1524000" y="4079875"/>
            <a:ext cx="9144000" cy="1655762"/>
          </a:xfrm>
        </p:spPr>
        <p:txBody>
          <a:bodyPr/>
          <a:lstStyle/>
          <a:p>
            <a:endParaRPr lang="es-CL" dirty="0" smtClean="0"/>
          </a:p>
          <a:p>
            <a:r>
              <a:rPr lang="es-CL" sz="6600" dirty="0">
                <a:latin typeface="Arial" pitchFamily="34" charset="0"/>
                <a:cs typeface="Arial" pitchFamily="34" charset="0"/>
              </a:rPr>
              <a:t>Tema: Seguridad. </a:t>
            </a:r>
          </a:p>
        </p:txBody>
      </p:sp>
      <p:pic>
        <p:nvPicPr>
          <p:cNvPr id="4" name="Marcador de contenido 8">
            <a:extLst>
              <a:ext uri="{FF2B5EF4-FFF2-40B4-BE49-F238E27FC236}">
                <a16:creationId xmlns:a16="http://schemas.microsoft.com/office/drawing/2014/main" xmlns="" id="{9ABA71F6-D54F-5C7A-6A08-C61F30FFA435}"/>
              </a:ext>
            </a:extLst>
          </p:cNvPr>
          <p:cNvPicPr>
            <a:picLocks noChangeAspect="1"/>
          </p:cNvPicPr>
          <p:nvPr/>
        </p:nvPicPr>
        <p:blipFill>
          <a:blip r:embed="rId2"/>
          <a:stretch>
            <a:fillRect/>
          </a:stretch>
        </p:blipFill>
        <p:spPr>
          <a:xfrm>
            <a:off x="0" y="0"/>
            <a:ext cx="12192000" cy="1014414"/>
          </a:xfrm>
          <a:prstGeom prst="rect">
            <a:avLst/>
          </a:prstGeom>
        </p:spPr>
      </p:pic>
    </p:spTree>
    <p:extLst>
      <p:ext uri="{BB962C8B-B14F-4D97-AF65-F5344CB8AC3E}">
        <p14:creationId xmlns:p14="http://schemas.microsoft.com/office/powerpoint/2010/main" val="875731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950934" y="1408113"/>
            <a:ext cx="10515600" cy="1109620"/>
          </a:xfrm>
        </p:spPr>
        <p:txBody>
          <a:bodyPr>
            <a:normAutofit/>
          </a:bodyPr>
          <a:lstStyle/>
          <a:p>
            <a:r>
              <a:rPr lang="es-ES" sz="4000" u="sng" dirty="0"/>
              <a:t>ANTECEDENTES DE HECHO</a:t>
            </a:r>
            <a:endParaRPr lang="es-CL" sz="4000" dirty="0"/>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757487"/>
            <a:ext cx="10515600" cy="3419475"/>
          </a:xfrm>
        </p:spPr>
        <p:txBody>
          <a:bodyPr>
            <a:normAutofit/>
          </a:bodyPr>
          <a:lstStyle/>
          <a:p>
            <a:r>
              <a:rPr lang="es-ES" dirty="0" smtClean="0"/>
              <a:t>Indica </a:t>
            </a:r>
            <a:r>
              <a:rPr lang="es-ES" dirty="0"/>
              <a:t>que en las vistas de cárcel no cuentan con acompañamiento de Gendarmería de Chile, ingresan a las instalaciones de los Centros Penitenciarios el funcionario con el Juez sin resguardo alguno, además de tener que atender a los usuarios con distintas enfermedades contagiosas como tuberculosis. </a:t>
            </a:r>
            <a:endParaRPr lang="es-CL" dirty="0"/>
          </a:p>
          <a:p>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1647736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950934" y="1408113"/>
            <a:ext cx="10515600" cy="1109620"/>
          </a:xfrm>
        </p:spPr>
        <p:txBody>
          <a:bodyPr/>
          <a:lstStyle/>
          <a:p>
            <a:r>
              <a:rPr lang="es-ES" dirty="0"/>
              <a:t>Solución propuesta; </a:t>
            </a:r>
            <a:endParaRPr lang="es-CL" dirty="0"/>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757487"/>
            <a:ext cx="10515600" cy="3419475"/>
          </a:xfrm>
        </p:spPr>
        <p:txBody>
          <a:bodyPr>
            <a:normAutofit/>
          </a:bodyPr>
          <a:lstStyle/>
          <a:p>
            <a:pPr lvl="0"/>
            <a:r>
              <a:rPr lang="es-ES" dirty="0"/>
              <a:t>Las visitas de cárcel se realicen por la aplicación zoom, tener las condiciones necesarias para realizarlas de forma segura y salubre. </a:t>
            </a:r>
            <a:endParaRPr lang="es-CL" dirty="0"/>
          </a:p>
          <a:p>
            <a:pPr lvl="0"/>
            <a:r>
              <a:rPr lang="es-ES" dirty="0" smtClean="0"/>
              <a:t>Los </a:t>
            </a:r>
            <a:r>
              <a:rPr lang="es-ES" dirty="0"/>
              <a:t>imputados no pueden tener más derechos que los funcionarios del Poder Judicial. </a:t>
            </a:r>
            <a:endParaRPr lang="es-CL" dirty="0"/>
          </a:p>
          <a:p>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865165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838200" y="1408112"/>
            <a:ext cx="10515600" cy="1325563"/>
          </a:xfrm>
        </p:spPr>
        <p:txBody>
          <a:bodyPr/>
          <a:lstStyle/>
          <a:p>
            <a:r>
              <a:rPr lang="es-CL" dirty="0"/>
              <a:t>Objetivo:</a:t>
            </a:r>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757487"/>
            <a:ext cx="10515600" cy="3419475"/>
          </a:xfrm>
        </p:spPr>
        <p:txBody>
          <a:bodyPr/>
          <a:lstStyle/>
          <a:p>
            <a:r>
              <a:rPr lang="es-CL" dirty="0"/>
              <a:t>Objetivo: Conocer, atendida la contingencia y la creciente amenaza del crimen organizado, las necesidades de nuestros asociados y asociadas, a fin de minimizar los riesgos que puedan surgir en el ejercicio de sus funciones, tanto en las distintas unidades judiciales, con especial énfasis en los centros de notificaciones. </a:t>
            </a:r>
          </a:p>
          <a:p>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1487334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838200" y="1245274"/>
            <a:ext cx="10515600" cy="1325563"/>
          </a:xfrm>
        </p:spPr>
        <p:txBody>
          <a:bodyPr/>
          <a:lstStyle/>
          <a:p>
            <a:r>
              <a:rPr lang="es-CL" u="sng" dirty="0"/>
              <a:t>Grupo de trabajo </a:t>
            </a:r>
            <a:endParaRPr lang="es-CL" dirty="0"/>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594649"/>
            <a:ext cx="10515600" cy="3668365"/>
          </a:xfrm>
        </p:spPr>
        <p:txBody>
          <a:bodyPr>
            <a:normAutofit fontScale="77500" lnSpcReduction="20000"/>
          </a:bodyPr>
          <a:lstStyle/>
          <a:p>
            <a:pPr lvl="0"/>
            <a:r>
              <a:rPr lang="es-CL" dirty="0"/>
              <a:t>Eliana </a:t>
            </a:r>
            <a:r>
              <a:rPr lang="es-CL" dirty="0" smtClean="0"/>
              <a:t>Godoy, </a:t>
            </a:r>
            <a:r>
              <a:rPr lang="es-CL" dirty="0"/>
              <a:t>San Miguel </a:t>
            </a:r>
          </a:p>
          <a:p>
            <a:pPr lvl="0"/>
            <a:r>
              <a:rPr lang="es-CL" dirty="0" err="1"/>
              <a:t>Guisela</a:t>
            </a:r>
            <a:r>
              <a:rPr lang="es-CL" dirty="0"/>
              <a:t> </a:t>
            </a:r>
            <a:r>
              <a:rPr lang="es-CL" dirty="0" smtClean="0"/>
              <a:t>Calderón, </a:t>
            </a:r>
            <a:r>
              <a:rPr lang="es-CL" dirty="0"/>
              <a:t>Arica </a:t>
            </a:r>
          </a:p>
          <a:p>
            <a:pPr lvl="0"/>
            <a:r>
              <a:rPr lang="es-CL" dirty="0"/>
              <a:t>Pablo Ojeda Santiago </a:t>
            </a:r>
          </a:p>
          <a:p>
            <a:pPr lvl="0"/>
            <a:r>
              <a:rPr lang="es-CL" dirty="0"/>
              <a:t>Cristian </a:t>
            </a:r>
            <a:r>
              <a:rPr lang="es-CL" dirty="0" smtClean="0"/>
              <a:t>Benavente, </a:t>
            </a:r>
            <a:r>
              <a:rPr lang="es-CL" dirty="0" err="1"/>
              <a:t>Malleco</a:t>
            </a:r>
            <a:r>
              <a:rPr lang="es-CL" dirty="0"/>
              <a:t> Cautín</a:t>
            </a:r>
          </a:p>
          <a:p>
            <a:pPr lvl="0"/>
            <a:r>
              <a:rPr lang="es-CL" dirty="0"/>
              <a:t>Amadeo </a:t>
            </a:r>
            <a:r>
              <a:rPr lang="es-CL" dirty="0" err="1" smtClean="0"/>
              <a:t>Gnecco</a:t>
            </a:r>
            <a:r>
              <a:rPr lang="es-CL" dirty="0" smtClean="0"/>
              <a:t>, </a:t>
            </a:r>
            <a:r>
              <a:rPr lang="es-CL" dirty="0"/>
              <a:t>Valparaíso </a:t>
            </a:r>
          </a:p>
          <a:p>
            <a:pPr lvl="0"/>
            <a:r>
              <a:rPr lang="es-CL" dirty="0"/>
              <a:t>Marcelo </a:t>
            </a:r>
            <a:r>
              <a:rPr lang="es-CL" dirty="0" smtClean="0"/>
              <a:t>Martínez, </a:t>
            </a:r>
            <a:r>
              <a:rPr lang="es-CL" dirty="0"/>
              <a:t>Maule </a:t>
            </a:r>
          </a:p>
          <a:p>
            <a:pPr lvl="0"/>
            <a:r>
              <a:rPr lang="es-CL" dirty="0"/>
              <a:t>Jorge </a:t>
            </a:r>
            <a:r>
              <a:rPr lang="es-CL" dirty="0" smtClean="0"/>
              <a:t>Morgado, </a:t>
            </a:r>
            <a:r>
              <a:rPr lang="es-CL" dirty="0"/>
              <a:t>Maule </a:t>
            </a:r>
          </a:p>
          <a:p>
            <a:pPr lvl="0"/>
            <a:r>
              <a:rPr lang="es-CL" dirty="0"/>
              <a:t>Juan </a:t>
            </a:r>
            <a:r>
              <a:rPr lang="es-CL" dirty="0" smtClean="0"/>
              <a:t>Villar, </a:t>
            </a:r>
            <a:r>
              <a:rPr lang="es-CL" dirty="0"/>
              <a:t>Santiago </a:t>
            </a:r>
          </a:p>
          <a:p>
            <a:pPr>
              <a:lnSpc>
                <a:spcPct val="120000"/>
              </a:lnSpc>
              <a:spcBef>
                <a:spcPts val="600"/>
              </a:spcBef>
            </a:pPr>
            <a:r>
              <a:rPr lang="es-CL" dirty="0" smtClean="0"/>
              <a:t>Apoyados por los directores nacionales: Marcela Segovia, Juan Carlos Hidalgo y Octavio Tobar.</a:t>
            </a:r>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1450680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950934" y="1408112"/>
            <a:ext cx="10515600" cy="1325563"/>
          </a:xfrm>
        </p:spPr>
        <p:txBody>
          <a:bodyPr/>
          <a:lstStyle/>
          <a:p>
            <a:r>
              <a:rPr lang="es-ES" u="sng" dirty="0"/>
              <a:t>Énfasis generales</a:t>
            </a:r>
            <a:endParaRPr lang="es-CL" dirty="0"/>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757487"/>
            <a:ext cx="10515600" cy="3419475"/>
          </a:xfrm>
        </p:spPr>
        <p:txBody>
          <a:bodyPr/>
          <a:lstStyle/>
          <a:p>
            <a:r>
              <a:rPr lang="es-ES" dirty="0" smtClean="0"/>
              <a:t>Funcionamiento </a:t>
            </a:r>
            <a:r>
              <a:rPr lang="es-ES" dirty="0"/>
              <a:t>de los tribunales </a:t>
            </a:r>
            <a:endParaRPr lang="es-CL" dirty="0"/>
          </a:p>
          <a:p>
            <a:r>
              <a:rPr lang="es-ES" dirty="0"/>
              <a:t>Notificaciones </a:t>
            </a:r>
            <a:endParaRPr lang="es-CL" dirty="0"/>
          </a:p>
          <a:p>
            <a:r>
              <a:rPr lang="es-ES" dirty="0"/>
              <a:t>Visita de cárcel</a:t>
            </a:r>
            <a:endParaRPr lang="es-CL" dirty="0"/>
          </a:p>
          <a:p>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1450680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950934" y="1408113"/>
            <a:ext cx="10515600" cy="1109620"/>
          </a:xfrm>
        </p:spPr>
        <p:txBody>
          <a:bodyPr>
            <a:normAutofit/>
          </a:bodyPr>
          <a:lstStyle/>
          <a:p>
            <a:r>
              <a:rPr lang="es-ES" sz="4000" u="sng" dirty="0"/>
              <a:t>ANTECEDENTES DE HECHO</a:t>
            </a:r>
            <a:endParaRPr lang="es-CL" sz="4000" dirty="0"/>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757487"/>
            <a:ext cx="10515600" cy="3419475"/>
          </a:xfrm>
        </p:spPr>
        <p:txBody>
          <a:bodyPr>
            <a:normAutofit fontScale="92500" lnSpcReduction="20000"/>
          </a:bodyPr>
          <a:lstStyle/>
          <a:p>
            <a:r>
              <a:rPr lang="es-ES" dirty="0" err="1" smtClean="0"/>
              <a:t>Malleco</a:t>
            </a:r>
            <a:r>
              <a:rPr lang="es-ES" dirty="0" smtClean="0"/>
              <a:t> </a:t>
            </a:r>
            <a:r>
              <a:rPr lang="es-ES" dirty="0"/>
              <a:t>Cautín; Nos comenta los complicado y desafiante que es el panorama cotidiano en la zona, es de conocimiento público el conflicto en la macro zona sur, las complicaciones que arrastra en los procesos de distintos ámbitos y de qué forma incide  en el Poder Judicial. </a:t>
            </a:r>
            <a:endParaRPr lang="es-CL" dirty="0"/>
          </a:p>
          <a:p>
            <a:r>
              <a:rPr lang="es-ES" dirty="0"/>
              <a:t>Situaciones comunes es la aglomeración de los comuneros hasta las dependencias de los distintos tribunales de la zona, realizan manifestaciones violentas, que no permiten que los funcionarios puedan ingresar ni salir de los edificios  una vez terminadas las audiencias, deben tomar distintas rutas e incluso salir  contra el tránsito para poder resguardarse .</a:t>
            </a:r>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3748888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199" y="1853851"/>
            <a:ext cx="10535433" cy="4045907"/>
          </a:xfrm>
        </p:spPr>
        <p:txBody>
          <a:bodyPr>
            <a:normAutofit/>
          </a:bodyPr>
          <a:lstStyle/>
          <a:p>
            <a:pPr lvl="0"/>
            <a:r>
              <a:rPr lang="es-ES" dirty="0"/>
              <a:t>El Centro de Justicia de Santiago mantiene una compleja situación atendido a la llegada del crimen organizado en el país, lo que provoca distintos  planes de seguridad, vías de escape, enrolamiento de los alrededores, etc. </a:t>
            </a:r>
            <a:endParaRPr lang="es-ES" dirty="0" smtClean="0"/>
          </a:p>
          <a:p>
            <a:pPr lvl="0"/>
            <a:r>
              <a:rPr lang="es-ES" dirty="0" smtClean="0"/>
              <a:t>El </a:t>
            </a:r>
            <a:r>
              <a:rPr lang="es-ES" dirty="0"/>
              <a:t>acta 164-2023 viene a proponer una posible solución que no está enfocada a los funcionarios, las distintas instrucciones de las Cortes de Apelaciones tienen directa relación con el resguardo de los jueces e intervinientes. </a:t>
            </a:r>
            <a:endParaRPr lang="es-CL" dirty="0"/>
          </a:p>
          <a:p>
            <a:pPr marL="0" lvl="0" indent="0">
              <a:buNone/>
            </a:pPr>
            <a:r>
              <a:rPr lang="es-ES" dirty="0" smtClean="0"/>
              <a:t> </a:t>
            </a:r>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865165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950934" y="1195171"/>
            <a:ext cx="10515600" cy="846572"/>
          </a:xfrm>
        </p:spPr>
        <p:txBody>
          <a:bodyPr>
            <a:normAutofit/>
          </a:bodyPr>
          <a:lstStyle/>
          <a:p>
            <a:r>
              <a:rPr lang="es-ES" sz="4000" u="sng" dirty="0" smtClean="0"/>
              <a:t>Solución propuesta</a:t>
            </a:r>
            <a:endParaRPr lang="es-CL" sz="4000" dirty="0"/>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129426"/>
            <a:ext cx="10515600" cy="4133588"/>
          </a:xfrm>
        </p:spPr>
        <p:txBody>
          <a:bodyPr>
            <a:normAutofit fontScale="85000" lnSpcReduction="20000"/>
          </a:bodyPr>
          <a:lstStyle/>
          <a:p>
            <a:pPr lvl="0"/>
            <a:r>
              <a:rPr lang="es-ES" dirty="0" smtClean="0"/>
              <a:t>Avanzar </a:t>
            </a:r>
            <a:r>
              <a:rPr lang="es-ES" dirty="0"/>
              <a:t>en la asignación por riesgo de los funcionarios que mantienen estas situaciones ya que amenazan día a día su integridad psíquica y física </a:t>
            </a:r>
            <a:endParaRPr lang="es-CL" dirty="0"/>
          </a:p>
          <a:p>
            <a:pPr lvl="0"/>
            <a:r>
              <a:rPr lang="es-ES" dirty="0"/>
              <a:t>Mantener para minimizar los riesgos turnos rotativos semanales que ven causas del conflicto mapuche. </a:t>
            </a:r>
            <a:endParaRPr lang="es-CL" dirty="0"/>
          </a:p>
          <a:p>
            <a:pPr lvl="0"/>
            <a:r>
              <a:rPr lang="es-ES" dirty="0"/>
              <a:t>Las audiencia de mayor conflicto realizarlas a través de zoom </a:t>
            </a:r>
            <a:endParaRPr lang="es-CL" dirty="0"/>
          </a:p>
          <a:p>
            <a:pPr lvl="0"/>
            <a:r>
              <a:rPr lang="es-ES" dirty="0"/>
              <a:t>Resguardar celosamente los datos personales  de los funcionarios </a:t>
            </a:r>
            <a:endParaRPr lang="es-ES" dirty="0" smtClean="0"/>
          </a:p>
          <a:p>
            <a:pPr lvl="0"/>
            <a:r>
              <a:rPr lang="es-ES" dirty="0" smtClean="0"/>
              <a:t>Tener un </a:t>
            </a:r>
            <a:r>
              <a:rPr lang="es-ES" dirty="0"/>
              <a:t>botón de pánico con GPS </a:t>
            </a:r>
            <a:r>
              <a:rPr lang="es-ES" dirty="0" smtClean="0"/>
              <a:t>para todos </a:t>
            </a:r>
            <a:r>
              <a:rPr lang="es-ES" dirty="0"/>
              <a:t>los </a:t>
            </a:r>
            <a:r>
              <a:rPr lang="es-ES" dirty="0" smtClean="0"/>
              <a:t>funcionarios, </a:t>
            </a:r>
            <a:r>
              <a:rPr lang="es-ES" dirty="0"/>
              <a:t>el director Hidalgo indica que esta medida </a:t>
            </a:r>
            <a:r>
              <a:rPr lang="es-ES" dirty="0" smtClean="0"/>
              <a:t>podría ser implementada </a:t>
            </a:r>
            <a:r>
              <a:rPr lang="es-ES" dirty="0"/>
              <a:t>en el corto </a:t>
            </a:r>
            <a:r>
              <a:rPr lang="es-ES" dirty="0" smtClean="0"/>
              <a:t>plazo.  </a:t>
            </a:r>
            <a:endParaRPr lang="es-CL" dirty="0"/>
          </a:p>
          <a:p>
            <a:pPr lvl="0"/>
            <a:r>
              <a:rPr lang="es-ES" dirty="0"/>
              <a:t>Debemos como asociación realizar alianzas estratégicas con Gendarmería de Chile y Carabineros, a fin de incorporarnos a sus planes de trabajo para resguardo de los funcionarios.</a:t>
            </a:r>
            <a:endParaRPr lang="es-CL" dirty="0"/>
          </a:p>
          <a:p>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374888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950934" y="1408113"/>
            <a:ext cx="10515600" cy="1109620"/>
          </a:xfrm>
        </p:spPr>
        <p:txBody>
          <a:bodyPr>
            <a:normAutofit/>
          </a:bodyPr>
          <a:lstStyle/>
          <a:p>
            <a:r>
              <a:rPr lang="es-ES" sz="4000" u="sng" dirty="0"/>
              <a:t>ANTECEDENTES DE HECHO</a:t>
            </a:r>
            <a:endParaRPr lang="es-CL" sz="4000" dirty="0"/>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757487"/>
            <a:ext cx="10515600" cy="3419475"/>
          </a:xfrm>
        </p:spPr>
        <p:txBody>
          <a:bodyPr>
            <a:normAutofit fontScale="92500" lnSpcReduction="10000"/>
          </a:bodyPr>
          <a:lstStyle/>
          <a:p>
            <a:r>
              <a:rPr lang="es-ES" dirty="0"/>
              <a:t>Maule y Arica; Coinciden en la precariedad en los centros de notificaciones, el nulo resguardo que mantienen los funcionarios notificadores, Carabineros de Chile no da abasto para hacer acompañamiento, además de ser muchas veces perjudicial ya que mantiene a los usuarios en alerta y se comportan de forma aún más violenta.  </a:t>
            </a:r>
            <a:endParaRPr lang="es-CL" dirty="0"/>
          </a:p>
          <a:p>
            <a:r>
              <a:rPr lang="es-ES" dirty="0"/>
              <a:t>En Arica las dependencias del Centro de notificaciones al ingresar y salir hay personas en situación de calle duermen en los accesos,  lo que no permite que los funcionarios mantengan u acceso libre al edificio, además de ser asaltados.  </a:t>
            </a:r>
            <a:endParaRPr lang="es-CL" dirty="0"/>
          </a:p>
          <a:p>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374888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B798E5F-D453-FA90-58B9-07CB13F2BADA}"/>
              </a:ext>
            </a:extLst>
          </p:cNvPr>
          <p:cNvSpPr>
            <a:spLocks noGrp="1"/>
          </p:cNvSpPr>
          <p:nvPr>
            <p:ph type="title"/>
          </p:nvPr>
        </p:nvSpPr>
        <p:spPr>
          <a:xfrm>
            <a:off x="950934" y="1408113"/>
            <a:ext cx="10515600" cy="1109620"/>
          </a:xfrm>
        </p:spPr>
        <p:txBody>
          <a:bodyPr/>
          <a:lstStyle/>
          <a:p>
            <a:r>
              <a:rPr lang="es-ES" u="sng" dirty="0" smtClean="0"/>
              <a:t>Solución Propuesta</a:t>
            </a:r>
            <a:endParaRPr lang="es-CL" dirty="0"/>
          </a:p>
        </p:txBody>
      </p:sp>
      <p:sp>
        <p:nvSpPr>
          <p:cNvPr id="11" name="Marcador de contenido 10">
            <a:extLst>
              <a:ext uri="{FF2B5EF4-FFF2-40B4-BE49-F238E27FC236}">
                <a16:creationId xmlns:a16="http://schemas.microsoft.com/office/drawing/2014/main" xmlns="" id="{30BA1AB3-BBEF-3009-0CB1-17077B78B47C}"/>
              </a:ext>
            </a:extLst>
          </p:cNvPr>
          <p:cNvSpPr>
            <a:spLocks noGrp="1"/>
          </p:cNvSpPr>
          <p:nvPr>
            <p:ph idx="1"/>
          </p:nvPr>
        </p:nvSpPr>
        <p:spPr>
          <a:xfrm>
            <a:off x="838200" y="2757487"/>
            <a:ext cx="10515600" cy="3419475"/>
          </a:xfrm>
        </p:spPr>
        <p:txBody>
          <a:bodyPr>
            <a:normAutofit/>
          </a:bodyPr>
          <a:lstStyle/>
          <a:p>
            <a:pPr lvl="0"/>
            <a:r>
              <a:rPr lang="es-ES" dirty="0" smtClean="0"/>
              <a:t>En </a:t>
            </a:r>
            <a:r>
              <a:rPr lang="es-ES" dirty="0"/>
              <a:t>las causas penales realizar la primera notificación de forma personal, a fin de evitar cualquier vicio, entendemos que como funcionarios judiciales somos garantes del debido proceso, pero que las demás notificaciones deberíamos utilizar el art. 31 del CPP de forma masiva para minimizar el riesgo. </a:t>
            </a:r>
            <a:endParaRPr lang="es-CL" dirty="0"/>
          </a:p>
          <a:p>
            <a:pPr lvl="0"/>
            <a:r>
              <a:rPr lang="es-ES" dirty="0"/>
              <a:t>Avanzar en solicitar  la CAPJ  ropa adecuada para la realización de esta </a:t>
            </a:r>
            <a:r>
              <a:rPr lang="es-ES" dirty="0" smtClean="0"/>
              <a:t>tarea y tener disponible para </a:t>
            </a:r>
            <a:r>
              <a:rPr lang="es-ES" dirty="0"/>
              <a:t>todos los funcionarios notificadores </a:t>
            </a:r>
            <a:r>
              <a:rPr lang="es-ES" dirty="0" smtClean="0"/>
              <a:t>servicio </a:t>
            </a:r>
            <a:r>
              <a:rPr lang="es-ES" dirty="0"/>
              <a:t>de taxi. </a:t>
            </a:r>
            <a:endParaRPr lang="es-CL" dirty="0"/>
          </a:p>
          <a:p>
            <a:endParaRPr lang="es-CL" dirty="0"/>
          </a:p>
        </p:txBody>
      </p:sp>
      <p:pic>
        <p:nvPicPr>
          <p:cNvPr id="12" name="Marcador de contenido 8">
            <a:extLst>
              <a:ext uri="{FF2B5EF4-FFF2-40B4-BE49-F238E27FC236}">
                <a16:creationId xmlns:a16="http://schemas.microsoft.com/office/drawing/2014/main" xmlns="" id="{61E5AA05-A6CF-22F8-7DCA-CE88B8AC99A1}"/>
              </a:ext>
            </a:extLst>
          </p:cNvPr>
          <p:cNvPicPr>
            <a:picLocks noChangeAspect="1"/>
          </p:cNvPicPr>
          <p:nvPr/>
        </p:nvPicPr>
        <p:blipFill>
          <a:blip r:embed="rId2"/>
          <a:stretch>
            <a:fillRect/>
          </a:stretch>
        </p:blipFill>
        <p:spPr>
          <a:xfrm>
            <a:off x="0" y="-1"/>
            <a:ext cx="12192000" cy="1028701"/>
          </a:xfrm>
          <a:prstGeom prst="rect">
            <a:avLst/>
          </a:prstGeom>
        </p:spPr>
      </p:pic>
    </p:spTree>
    <p:extLst>
      <p:ext uri="{BB962C8B-B14F-4D97-AF65-F5344CB8AC3E}">
        <p14:creationId xmlns:p14="http://schemas.microsoft.com/office/powerpoint/2010/main" val="1647736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47</TotalTime>
  <Words>702</Words>
  <Application>Microsoft Office PowerPoint</Application>
  <PresentationFormat>Personalizado</PresentationFormat>
  <Paragraphs>43</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MESAS DE TRABAJO IX CONVENCIÓN NACIONAL ANEJUD CHILE 3 Y  4 de abril de 2024 Loncura</vt:lpstr>
      <vt:lpstr>Objetivo:</vt:lpstr>
      <vt:lpstr>Grupo de trabajo </vt:lpstr>
      <vt:lpstr>Énfasis generales</vt:lpstr>
      <vt:lpstr>ANTECEDENTES DE HECHO</vt:lpstr>
      <vt:lpstr>Presentación de PowerPoint</vt:lpstr>
      <vt:lpstr>Solución propuesta</vt:lpstr>
      <vt:lpstr>ANTECEDENTES DE HECHO</vt:lpstr>
      <vt:lpstr>Solución Propuesta</vt:lpstr>
      <vt:lpstr>ANTECEDENTES DE HECHO</vt:lpstr>
      <vt:lpstr>Solución propuesta;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Nayareth Quevedo</dc:creator>
  <cp:lastModifiedBy>Marcela Segovia</cp:lastModifiedBy>
  <cp:revision>9</cp:revision>
  <dcterms:created xsi:type="dcterms:W3CDTF">2024-04-03T16:49:02Z</dcterms:created>
  <dcterms:modified xsi:type="dcterms:W3CDTF">2024-04-04T19:30:05Z</dcterms:modified>
</cp:coreProperties>
</file>