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embeddedFontLst>
    <p:embeddedFont>
      <p:font typeface="Play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7" roundtripDataSignature="AMtx7miGWLuWm7dajLf71iUNpHOIIuhz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lay-regular.fntdata"/><Relationship Id="rId14" Type="http://schemas.openxmlformats.org/officeDocument/2006/relationships/slide" Target="slides/slide10.xml"/><Relationship Id="rId17" Type="http://customschemas.google.com/relationships/presentationmetadata" Target="metadata"/><Relationship Id="rId16" Type="http://schemas.openxmlformats.org/officeDocument/2006/relationships/font" Target="fonts/Play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c9233584ee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g2c9233584ee_0_1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c9233584ee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2c9233584ee_0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c9233584ee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g2c9233584ee_0_7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c9233584ee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g2c9233584ee_0_8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c9233584ee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2c9233584ee_0_8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c9233584ee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g2c9233584ee_0_9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c9233584ee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2c9233584ee_0_9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c9233584ee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g2c9233584ee_0_10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584325"/>
            <a:ext cx="9144000" cy="142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</a:pPr>
            <a:r>
              <a:rPr lang="es-CL"/>
              <a:t>PROYECTO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088100"/>
            <a:ext cx="10186800" cy="3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s-CL" sz="2600"/>
              <a:t>En aras de fortalecer la participación activa de los socios jubilados de </a:t>
            </a:r>
            <a:endParaRPr sz="2600"/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s-CL" sz="2600"/>
              <a:t>Anejud Chile y aprovechar la experiencia y conocimientos que poseen, se propone la creación del Comité de Colaboración " Comité </a:t>
            </a:r>
            <a:endParaRPr sz="2600"/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600"/>
              <a:t>Consultivo Interno".</a:t>
            </a:r>
            <a:endParaRPr sz="26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4400"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10144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c9233584ee_0_111"/>
          <p:cNvSpPr txBox="1"/>
          <p:nvPr>
            <p:ph type="title"/>
          </p:nvPr>
        </p:nvSpPr>
        <p:spPr>
          <a:xfrm>
            <a:off x="838200" y="1028700"/>
            <a:ext cx="10515600" cy="149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/>
              <a:t>¡¡¡¡¡GRACIAS…</a:t>
            </a:r>
            <a:r>
              <a:rPr i="1" lang="es-CL">
                <a:solidFill>
                  <a:srgbClr val="000000"/>
                </a:solidFill>
              </a:rPr>
              <a:t>GRANDE ANEJUD</a:t>
            </a:r>
            <a:r>
              <a:rPr lang="es-CL"/>
              <a:t>…!!!!!!!</a:t>
            </a:r>
            <a:endParaRPr/>
          </a:p>
        </p:txBody>
      </p:sp>
      <p:sp>
        <p:nvSpPr>
          <p:cNvPr id="149" name="Google Shape;149;g2c9233584ee_0_111"/>
          <p:cNvSpPr txBox="1"/>
          <p:nvPr>
            <p:ph idx="1" type="body"/>
          </p:nvPr>
        </p:nvSpPr>
        <p:spPr>
          <a:xfrm>
            <a:off x="838200" y="2962549"/>
            <a:ext cx="10515600" cy="37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50" name="Google Shape;150;g2c9233584ee_0_1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"/>
            <a:ext cx="12192000" cy="1028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2c9233584ee_0_1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09925" y="3291125"/>
            <a:ext cx="7157275" cy="276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838200" y="140811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s-CL"/>
              <a:t>              PRETENSIONES</a:t>
            </a:r>
            <a:endParaRPr/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838200" y="2486525"/>
            <a:ext cx="10515600" cy="38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s-CL"/>
              <a:t>Este comité estará compuesto por ex dirigentes jubilados y socios o socias que posean expertiz en diversas áreas relevantes para el gremio, con el objetivo de apoyar y asesorar al Directorio Nacional en temas de importancia gremial, así como colaborar con las distintas mesas de trabajo y talleres de formación de la escuela sindical.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3200"/>
          </a:p>
        </p:txBody>
      </p:sp>
      <p:pic>
        <p:nvPicPr>
          <p:cNvPr id="93" name="Google Shape;9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"/>
            <a:ext cx="12192000" cy="102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c9233584ee_0_16"/>
          <p:cNvSpPr txBox="1"/>
          <p:nvPr>
            <p:ph type="title"/>
          </p:nvPr>
        </p:nvSpPr>
        <p:spPr>
          <a:xfrm>
            <a:off x="838200" y="1408112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3500">
                <a:latin typeface="Arial"/>
                <a:ea typeface="Arial"/>
                <a:cs typeface="Arial"/>
                <a:sym typeface="Arial"/>
              </a:rPr>
              <a:t>            </a:t>
            </a:r>
            <a:r>
              <a:rPr lang="es-CL" sz="3500">
                <a:latin typeface="Arial"/>
                <a:ea typeface="Arial"/>
                <a:cs typeface="Arial"/>
                <a:sym typeface="Arial"/>
              </a:rPr>
              <a:t>Comité de Colaboración Interno"</a:t>
            </a:r>
            <a:endParaRPr/>
          </a:p>
        </p:txBody>
      </p:sp>
      <p:sp>
        <p:nvSpPr>
          <p:cNvPr id="99" name="Google Shape;99;g2c9233584ee_0_16"/>
          <p:cNvSpPr txBox="1"/>
          <p:nvPr>
            <p:ph idx="1" type="body"/>
          </p:nvPr>
        </p:nvSpPr>
        <p:spPr>
          <a:xfrm>
            <a:off x="838200" y="2757487"/>
            <a:ext cx="10515600" cy="34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s-CL" sz="3100"/>
              <a:t>1.- Análisis de la situación interna de Anejud y la visualización del futuro frente a las problemáticas y nudos críticos que se nos presenten. </a:t>
            </a:r>
            <a:endParaRPr sz="3100"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00" name="Google Shape;100;g2c9233584ee_0_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"/>
            <a:ext cx="12192000" cy="102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c9233584ee_0_75"/>
          <p:cNvSpPr txBox="1"/>
          <p:nvPr>
            <p:ph type="title"/>
          </p:nvPr>
        </p:nvSpPr>
        <p:spPr>
          <a:xfrm>
            <a:off x="838200" y="1408112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900">
                <a:latin typeface="Arial"/>
                <a:ea typeface="Arial"/>
                <a:cs typeface="Arial"/>
                <a:sym typeface="Arial"/>
              </a:rPr>
              <a:t>2.- Asesoramiento al Directorio Nacional:</a:t>
            </a:r>
            <a:endParaRPr sz="3000"/>
          </a:p>
        </p:txBody>
      </p:sp>
      <p:sp>
        <p:nvSpPr>
          <p:cNvPr id="106" name="Google Shape;106;g2c9233584ee_0_75"/>
          <p:cNvSpPr txBox="1"/>
          <p:nvPr>
            <p:ph idx="1" type="body"/>
          </p:nvPr>
        </p:nvSpPr>
        <p:spPr>
          <a:xfrm>
            <a:off x="838200" y="2757487"/>
            <a:ext cx="10515600" cy="34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1200"/>
              <a:t>    -</a:t>
            </a:r>
            <a:r>
              <a:rPr lang="es-CL" sz="1700"/>
              <a:t> </a:t>
            </a:r>
            <a:r>
              <a:rPr lang="es-CL" sz="2600"/>
              <a:t>Realizar análisis y sugerencias en temas de relevancia gremial para la toma de decisiones estratégicas.</a:t>
            </a:r>
            <a:endParaRPr sz="2600"/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600"/>
              <a:t>    - Participar en reuniones periódicas con el Directorio Nacional y en caso estrictamente necesario en reuniones regional, mediante el medio que estimen pertinente, para compartir puntos de vista y experiencias.</a:t>
            </a:r>
            <a:endParaRPr sz="2600"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07" name="Google Shape;107;g2c9233584ee_0_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"/>
            <a:ext cx="12192000" cy="102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c9233584ee_0_81"/>
          <p:cNvSpPr txBox="1"/>
          <p:nvPr>
            <p:ph type="title"/>
          </p:nvPr>
        </p:nvSpPr>
        <p:spPr>
          <a:xfrm>
            <a:off x="838200" y="1408112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3500">
                <a:latin typeface="Arial"/>
                <a:ea typeface="Arial"/>
                <a:cs typeface="Arial"/>
                <a:sym typeface="Arial"/>
              </a:rPr>
              <a:t>3.- Colaboración con Mesas de Trabajo</a:t>
            </a:r>
            <a:r>
              <a:rPr lang="es-CL" sz="1200"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</p:txBody>
      </p:sp>
      <p:sp>
        <p:nvSpPr>
          <p:cNvPr id="113" name="Google Shape;113;g2c9233584ee_0_81"/>
          <p:cNvSpPr txBox="1"/>
          <p:nvPr>
            <p:ph idx="1" type="body"/>
          </p:nvPr>
        </p:nvSpPr>
        <p:spPr>
          <a:xfrm>
            <a:off x="838200" y="2757487"/>
            <a:ext cx="10515600" cy="34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1200"/>
              <a:t>    - </a:t>
            </a:r>
            <a:r>
              <a:rPr lang="es-CL"/>
              <a:t>Integrarse a las mesas de trabajo según sus áreas de expertise.</a:t>
            </a:r>
            <a:endParaRPr/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/>
              <a:t>  - Contribuir con ideas, propuestas y soluciones a los desafíos gremiales planteados.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14" name="Google Shape;114;g2c9233584ee_0_8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"/>
            <a:ext cx="12192000" cy="1028701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g2c9233584ee_0_81"/>
          <p:cNvSpPr txBox="1"/>
          <p:nvPr/>
        </p:nvSpPr>
        <p:spPr>
          <a:xfrm>
            <a:off x="152400" y="15240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CL" sz="1200">
                <a:solidFill>
                  <a:schemeClr val="dk1"/>
                </a:solidFill>
              </a:rPr>
              <a:t>3.- Colaboración con Mesas de Trabajo: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c9233584ee_0_87"/>
          <p:cNvSpPr txBox="1"/>
          <p:nvPr>
            <p:ph type="title"/>
          </p:nvPr>
        </p:nvSpPr>
        <p:spPr>
          <a:xfrm>
            <a:off x="838200" y="1103312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600">
                <a:latin typeface="Arial"/>
                <a:ea typeface="Arial"/>
                <a:cs typeface="Arial"/>
                <a:sym typeface="Arial"/>
              </a:rPr>
              <a:t>4.- Participación en Talleres de Formación:</a:t>
            </a:r>
            <a:endParaRPr sz="5800"/>
          </a:p>
        </p:txBody>
      </p:sp>
      <p:sp>
        <p:nvSpPr>
          <p:cNvPr id="121" name="Google Shape;121;g2c9233584ee_0_87"/>
          <p:cNvSpPr txBox="1"/>
          <p:nvPr>
            <p:ph idx="1" type="body"/>
          </p:nvPr>
        </p:nvSpPr>
        <p:spPr>
          <a:xfrm>
            <a:off x="838200" y="2757487"/>
            <a:ext cx="10515600" cy="34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s-CL" sz="1200"/>
              <a:t>    </a:t>
            </a:r>
            <a:r>
              <a:rPr lang="es-CL" sz="2000"/>
              <a:t>- Ser expositores en las capacitaciones de la escuela sindical </a:t>
            </a:r>
            <a:endParaRPr sz="2000"/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s-CL" sz="2000"/>
              <a:t>para compartir conocimientos, experiencias y estrategias en temas </a:t>
            </a:r>
            <a:endParaRPr sz="2000"/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/>
              <a:t>específicos para enriquecer la formación de los socios del gremio.</a:t>
            </a:r>
            <a:endParaRPr sz="2000"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22" name="Google Shape;122;g2c9233584ee_0_8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"/>
            <a:ext cx="12192000" cy="102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c9233584ee_0_93"/>
          <p:cNvSpPr txBox="1"/>
          <p:nvPr>
            <p:ph type="title"/>
          </p:nvPr>
        </p:nvSpPr>
        <p:spPr>
          <a:xfrm>
            <a:off x="838200" y="1408112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700">
                <a:latin typeface="Arial"/>
                <a:ea typeface="Arial"/>
                <a:cs typeface="Arial"/>
                <a:sym typeface="Arial"/>
              </a:rPr>
              <a:t>5.- Promoción de la Nueva Política de Austeridad:</a:t>
            </a:r>
            <a:endParaRPr sz="5900"/>
          </a:p>
        </p:txBody>
      </p:sp>
      <p:sp>
        <p:nvSpPr>
          <p:cNvPr id="128" name="Google Shape;128;g2c9233584ee_0_93"/>
          <p:cNvSpPr txBox="1"/>
          <p:nvPr>
            <p:ph idx="1" type="body"/>
          </p:nvPr>
        </p:nvSpPr>
        <p:spPr>
          <a:xfrm>
            <a:off x="838200" y="2757487"/>
            <a:ext cx="10515600" cy="34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s-CL" sz="1200"/>
              <a:t>    -</a:t>
            </a:r>
            <a:r>
              <a:rPr lang="es-CL" sz="3417"/>
              <a:t> Fomentar la cultura de austeridad dentro del gremio, utilizando los recursos con los que se cuente.</a:t>
            </a:r>
            <a:endParaRPr sz="3417"/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s-CL" sz="3417"/>
              <a:t>   - Propiciar el uso eficiente de los recursos internos y tecnológicos disponibles para el beneficio de la asociación.</a:t>
            </a:r>
            <a:endParaRPr sz="3417"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29" name="Google Shape;129;g2c9233584ee_0_9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"/>
            <a:ext cx="12192000" cy="102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c9233584ee_0_99"/>
          <p:cNvSpPr txBox="1"/>
          <p:nvPr>
            <p:ph type="title"/>
          </p:nvPr>
        </p:nvSpPr>
        <p:spPr>
          <a:xfrm>
            <a:off x="838200" y="1408112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3000">
                <a:latin typeface="Arial"/>
                <a:ea typeface="Arial"/>
                <a:cs typeface="Arial"/>
                <a:sym typeface="Arial"/>
              </a:rPr>
              <a:t>6.- Ejes Trascendentales:</a:t>
            </a:r>
            <a:endParaRPr sz="6200"/>
          </a:p>
        </p:txBody>
      </p:sp>
      <p:sp>
        <p:nvSpPr>
          <p:cNvPr id="135" name="Google Shape;135;g2c9233584ee_0_99"/>
          <p:cNvSpPr txBox="1"/>
          <p:nvPr>
            <p:ph idx="1" type="body"/>
          </p:nvPr>
        </p:nvSpPr>
        <p:spPr>
          <a:xfrm>
            <a:off x="838200" y="2757487"/>
            <a:ext cx="10515600" cy="34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1200"/>
              <a:t>    </a:t>
            </a:r>
            <a:r>
              <a:rPr lang="es-CL" sz="1800"/>
              <a:t>-</a:t>
            </a:r>
            <a:r>
              <a:rPr lang="es-CL" sz="2900"/>
              <a:t> </a:t>
            </a:r>
            <a:r>
              <a:rPr lang="es-CL"/>
              <a:t>Apoyo a la nueva política de austeridad.</a:t>
            </a:r>
            <a:endParaRPr/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/>
              <a:t>    - Aprovechamiento de la experiencia y conocimientos de los socios.</a:t>
            </a:r>
            <a:endParaRPr/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/>
              <a:t>    - Contribución activa en la toma de decisiones y el desarrollo gremial.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36" name="Google Shape;136;g2c9233584ee_0_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"/>
            <a:ext cx="12192000" cy="102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c9233584ee_0_105"/>
          <p:cNvSpPr txBox="1"/>
          <p:nvPr>
            <p:ph type="title"/>
          </p:nvPr>
        </p:nvSpPr>
        <p:spPr>
          <a:xfrm>
            <a:off x="838200" y="1408112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5200">
                <a:latin typeface="Arial"/>
                <a:ea typeface="Arial"/>
                <a:cs typeface="Arial"/>
                <a:sym typeface="Arial"/>
              </a:rPr>
              <a:t>Conclusión:</a:t>
            </a:r>
            <a:endParaRPr sz="8400"/>
          </a:p>
        </p:txBody>
      </p:sp>
      <p:sp>
        <p:nvSpPr>
          <p:cNvPr id="142" name="Google Shape;142;g2c9233584ee_0_105"/>
          <p:cNvSpPr txBox="1"/>
          <p:nvPr>
            <p:ph idx="1" type="body"/>
          </p:nvPr>
        </p:nvSpPr>
        <p:spPr>
          <a:xfrm>
            <a:off x="838200" y="2757487"/>
            <a:ext cx="10515600" cy="34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CL" sz="10783"/>
              <a:t>El Comité de Colaboración Interno de Anejud se presenta como una iniciativa innovadora y estratégica para fortalecer la participación de los socios jubilados, aportando experiencias y conocimientos en beneficio de los asociados.</a:t>
            </a:r>
            <a:endParaRPr sz="10783"/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CL" sz="10783"/>
              <a:t>Su creación contribuirá significativamente al desarrollo gremial y a la consolidación de una cultura de colaboración y austeridad en el seno del gremio.</a:t>
            </a:r>
            <a:endParaRPr sz="10783"/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CL" sz="10783"/>
              <a:t> </a:t>
            </a:r>
            <a:endParaRPr sz="10783"/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s-CL" sz="1200"/>
              <a:t> </a:t>
            </a:r>
            <a:endParaRPr sz="1200"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143" name="Google Shape;143;g2c9233584ee_0_10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"/>
            <a:ext cx="12192000" cy="102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2024-04-03T16:49:02Z</dcterms:created>
  <dc:creator>Nayareth Quevedo</dc:creator>
</cp:coreProperties>
</file>