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72" r:id="rId1"/>
  </p:sldMasterIdLst>
  <p:sldIdLst>
    <p:sldId id="260" r:id="rId2"/>
    <p:sldId id="261" r:id="rId3"/>
    <p:sldId id="311" r:id="rId4"/>
    <p:sldId id="307" r:id="rId5"/>
    <p:sldId id="263" r:id="rId6"/>
    <p:sldId id="358" r:id="rId7"/>
    <p:sldId id="359" r:id="rId8"/>
    <p:sldId id="361" r:id="rId9"/>
    <p:sldId id="362" r:id="rId10"/>
    <p:sldId id="379" r:id="rId11"/>
    <p:sldId id="380" r:id="rId12"/>
    <p:sldId id="381" r:id="rId13"/>
    <p:sldId id="387" r:id="rId14"/>
    <p:sldId id="288"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5F5F7"/>
    <a:srgbClr val="860000"/>
    <a:srgbClr val="B4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7DF18680-E054-41AD-8BC1-D1AEF772440D}" styleName="Estilo medio 2 - Énfasis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Estilo claro 2 - Acento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29" autoAdjust="0"/>
    <p:restoredTop sz="94660"/>
  </p:normalViewPr>
  <p:slideViewPr>
    <p:cSldViewPr snapToGrid="0">
      <p:cViewPr varScale="1">
        <p:scale>
          <a:sx n="82" d="100"/>
          <a:sy n="82" d="100"/>
        </p:scale>
        <p:origin x="672" y="72"/>
      </p:cViewPr>
      <p:guideLst>
        <p:guide orient="horz" pos="2160"/>
        <p:guide pos="3840"/>
      </p:guideLst>
    </p:cSldViewPr>
  </p:slideViewPr>
  <p:notesTextViewPr>
    <p:cViewPr>
      <p:scale>
        <a:sx n="1" d="1"/>
        <a:sy n="1" d="1"/>
      </p:scale>
      <p:origin x="0" y="0"/>
    </p:cViewPr>
  </p:notesTextViewPr>
  <p:sorterViewPr>
    <p:cViewPr>
      <p:scale>
        <a:sx n="92" d="100"/>
        <a:sy n="92" d="100"/>
      </p:scale>
      <p:origin x="0" y="-1224"/>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_rels/data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image" Target="../media/image2.jpg"/></Relationships>
</file>

<file path=ppt/diagrams/_rels/drawing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image" Target="../media/image2.jpg"/></Relationships>
</file>

<file path=ppt/diagrams/colors1.xml><?xml version="1.0" encoding="utf-8"?>
<dgm:colorsDef xmlns:dgm="http://schemas.openxmlformats.org/drawingml/2006/diagram" xmlns:a="http://schemas.openxmlformats.org/drawingml/2006/main" uniqueId="urn:microsoft.com/office/officeart/2005/8/colors/accent2_3">
  <dgm:title val=""/>
  <dgm:desc val=""/>
  <dgm:catLst>
    <dgm:cat type="accent2" pri="11300"/>
  </dgm:catLst>
  <dgm:styleLbl name="node0">
    <dgm:fillClrLst meth="repeat">
      <a:schemeClr val="accent2">
        <a:shade val="80000"/>
      </a:schemeClr>
    </dgm:fillClrLst>
    <dgm:linClrLst meth="repeat">
      <a:schemeClr val="lt1"/>
    </dgm:linClrLst>
    <dgm:effectClrLst/>
    <dgm:txLinClrLst/>
    <dgm:txFillClrLst/>
    <dgm:txEffectClrLst/>
  </dgm:styleLbl>
  <dgm:styleLbl name="node1">
    <dgm:fillClrLst>
      <a:schemeClr val="accent2">
        <a:shade val="80000"/>
      </a:schemeClr>
      <a:schemeClr val="accent2">
        <a:tint val="70000"/>
      </a:schemeClr>
    </dgm:fillClrLst>
    <dgm:linClrLst meth="repeat">
      <a:schemeClr val="lt1"/>
    </dgm:linClrLst>
    <dgm:effectClrLst/>
    <dgm:txLinClrLst/>
    <dgm:txFillClrLst/>
    <dgm:txEffectClrLst/>
  </dgm:styleLbl>
  <dgm:styleLbl name="alignNode1">
    <dgm:fillClrLst>
      <a:schemeClr val="accent2">
        <a:shade val="80000"/>
      </a:schemeClr>
      <a:schemeClr val="accent2">
        <a:tint val="70000"/>
      </a:schemeClr>
    </dgm:fillClrLst>
    <dgm:linClrLst>
      <a:schemeClr val="accent2">
        <a:shade val="80000"/>
      </a:schemeClr>
      <a:schemeClr val="accent2">
        <a:tint val="70000"/>
      </a:schemeClr>
    </dgm:linClrLst>
    <dgm:effectClrLst/>
    <dgm:txLinClrLst/>
    <dgm:txFillClrLst/>
    <dgm:txEffectClrLst/>
  </dgm:styleLbl>
  <dgm:styleLbl name="lnNode1">
    <dgm:fillClrLst>
      <a:schemeClr val="accent2">
        <a:shade val="80000"/>
      </a:schemeClr>
      <a:schemeClr val="accent2">
        <a:tint val="7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tint val="70000"/>
        <a:alpha val="50000"/>
      </a:schemeClr>
    </dgm:fillClrLst>
    <dgm:linClrLst meth="repeat">
      <a:schemeClr val="lt1"/>
    </dgm:linClrLst>
    <dgm:effectClrLst/>
    <dgm:txLinClrLst/>
    <dgm:txFillClrLst/>
    <dgm:txEffectClrLst/>
  </dgm:styleLbl>
  <dgm:styleLbl name="node2">
    <dgm:fillClrLst>
      <a:schemeClr val="accent2">
        <a:tint val="99000"/>
      </a:schemeClr>
    </dgm:fillClrLst>
    <dgm:linClrLst meth="repeat">
      <a:schemeClr val="lt1"/>
    </dgm:linClrLst>
    <dgm:effectClrLst/>
    <dgm:txLinClrLst/>
    <dgm:txFillClrLst/>
    <dgm:txEffectClrLst/>
  </dgm:styleLbl>
  <dgm:styleLbl name="node3">
    <dgm:fillClrLst>
      <a:schemeClr val="accent2">
        <a:tint val="80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dgm:txEffectClrLst/>
  </dgm:styleLbl>
  <dgm:styleLbl name="f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b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sibTrans1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9000"/>
      </a:schemeClr>
    </dgm:fillClrLst>
    <dgm:linClrLst meth="repeat">
      <a:schemeClr val="lt1"/>
    </dgm:linClrLst>
    <dgm:effectClrLst/>
    <dgm:txLinClrLst/>
    <dgm:txFillClrLst/>
    <dgm:txEffectClrLst/>
  </dgm:styleLbl>
  <dgm:styleLbl name="asst3">
    <dgm:fillClrLst>
      <a:schemeClr val="accent2">
        <a:tint val="80000"/>
      </a:schemeClr>
    </dgm:fillClrLst>
    <dgm:linClrLst meth="repeat">
      <a:schemeClr val="lt1"/>
    </dgm:linClrLst>
    <dgm:effectClrLst/>
    <dgm:txLinClrLst/>
    <dgm:txFillClrLst/>
    <dgm:txEffectClrLst/>
  </dgm:styleLbl>
  <dgm:styleLbl name="asst4">
    <dgm:fillClrLst>
      <a:schemeClr val="accent2">
        <a:tint val="7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lt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9000"/>
      </a:schemeClr>
    </dgm:fillClrLst>
    <dgm:linClrLst meth="repeat">
      <a:schemeClr val="accent2">
        <a:tint val="99000"/>
      </a:schemeClr>
    </dgm:linClrLst>
    <dgm:effectClrLst/>
    <dgm:txLinClrLst/>
    <dgm:txFillClrLst meth="repeat">
      <a:schemeClr val="tx1"/>
    </dgm:txFillClrLst>
    <dgm:txEffectClrLst/>
  </dgm:styleLbl>
  <dgm:styleLbl name="parChTrans1D3">
    <dgm:fillClrLst meth="repeat">
      <a:schemeClr val="accent2">
        <a:tint val="80000"/>
      </a:schemeClr>
    </dgm:fillClrLst>
    <dgm:linClrLst meth="repeat">
      <a:schemeClr val="accent2">
        <a:tint val="80000"/>
      </a:schemeClr>
    </dgm:linClrLst>
    <dgm:effectClrLst/>
    <dgm:txLinClrLst/>
    <dgm:txFillClrLst meth="repeat">
      <a:schemeClr val="tx1"/>
    </dgm:txFillClrLst>
    <dgm:txEffectClrLst/>
  </dgm:styleLbl>
  <dgm:styleLbl name="parChTrans1D4">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85CF703-1DAF-42AD-B44E-43D2A8D6E187}" type="doc">
      <dgm:prSet loTypeId="urn:microsoft.com/office/officeart/2005/8/layout/vList3" loCatId="list" qsTypeId="urn:microsoft.com/office/officeart/2005/8/quickstyle/simple1" qsCatId="simple" csTypeId="urn:microsoft.com/office/officeart/2005/8/colors/accent2_3" csCatId="accent2" phldr="1"/>
      <dgm:spPr/>
    </dgm:pt>
    <dgm:pt modelId="{2B278DBC-D8B2-4DDF-B424-474236E051D5}">
      <dgm:prSet phldrT="[Texto]" custT="1"/>
      <dgm:spPr>
        <a:noFill/>
        <a:ln>
          <a:solidFill>
            <a:schemeClr val="tx2"/>
          </a:solidFill>
        </a:ln>
      </dgm:spPr>
      <dgm:t>
        <a:bodyPr/>
        <a:lstStyle/>
        <a:p>
          <a:r>
            <a:rPr lang="es-ES" sz="2400" dirty="0">
              <a:solidFill>
                <a:schemeClr val="tx1"/>
              </a:solidFill>
            </a:rPr>
            <a:t>Antecedentes </a:t>
          </a:r>
        </a:p>
      </dgm:t>
    </dgm:pt>
    <dgm:pt modelId="{5D150470-3E83-42BC-8674-69DD5FDA252B}" type="parTrans" cxnId="{AB5C5522-8653-423A-8067-571ADE46ED40}">
      <dgm:prSet/>
      <dgm:spPr/>
      <dgm:t>
        <a:bodyPr/>
        <a:lstStyle/>
        <a:p>
          <a:endParaRPr lang="es-ES"/>
        </a:p>
      </dgm:t>
    </dgm:pt>
    <dgm:pt modelId="{1AB9B866-D351-438C-BBCF-1D6A6543677D}" type="sibTrans" cxnId="{AB5C5522-8653-423A-8067-571ADE46ED40}">
      <dgm:prSet/>
      <dgm:spPr/>
      <dgm:t>
        <a:bodyPr/>
        <a:lstStyle/>
        <a:p>
          <a:endParaRPr lang="es-ES"/>
        </a:p>
      </dgm:t>
    </dgm:pt>
    <dgm:pt modelId="{62585A6D-C903-424C-BDBC-B282684F299C}">
      <dgm:prSet phldrT="[Texto]" custT="1"/>
      <dgm:spPr>
        <a:noFill/>
        <a:ln>
          <a:solidFill>
            <a:srgbClr val="860000"/>
          </a:solidFill>
        </a:ln>
      </dgm:spPr>
      <dgm:t>
        <a:bodyPr/>
        <a:lstStyle/>
        <a:p>
          <a:r>
            <a:rPr lang="es-ES" sz="2400" dirty="0">
              <a:solidFill>
                <a:schemeClr val="tx1"/>
              </a:solidFill>
            </a:rPr>
            <a:t>Conciliación vida laboral familiar  y teletrabajo</a:t>
          </a:r>
        </a:p>
      </dgm:t>
    </dgm:pt>
    <dgm:pt modelId="{17FBD59F-B79D-47DB-9BC9-61A8830D862F}" type="parTrans" cxnId="{BB6BB9D2-9C61-40B9-B9AF-110F6040C640}">
      <dgm:prSet/>
      <dgm:spPr/>
      <dgm:t>
        <a:bodyPr/>
        <a:lstStyle/>
        <a:p>
          <a:endParaRPr lang="es-ES"/>
        </a:p>
      </dgm:t>
    </dgm:pt>
    <dgm:pt modelId="{373C7D08-1B7D-4AA0-A263-8516E8E0A970}" type="sibTrans" cxnId="{BB6BB9D2-9C61-40B9-B9AF-110F6040C640}">
      <dgm:prSet/>
      <dgm:spPr/>
      <dgm:t>
        <a:bodyPr/>
        <a:lstStyle/>
        <a:p>
          <a:endParaRPr lang="es-ES"/>
        </a:p>
      </dgm:t>
    </dgm:pt>
    <dgm:pt modelId="{7C4DDFDD-AC01-45EF-B83E-DCB16E627EB2}">
      <dgm:prSet custT="1"/>
      <dgm:spPr>
        <a:solidFill>
          <a:schemeClr val="bg1"/>
        </a:solidFill>
        <a:ln>
          <a:solidFill>
            <a:srgbClr val="860000"/>
          </a:solidFill>
        </a:ln>
      </dgm:spPr>
      <dgm:t>
        <a:bodyPr/>
        <a:lstStyle/>
        <a:p>
          <a:pPr marL="0" marR="0" lvl="0" indent="0" defTabSz="914400" eaLnBrk="1" fontAlgn="auto" latinLnBrk="0" hangingPunct="1">
            <a:lnSpc>
              <a:spcPct val="100000"/>
            </a:lnSpc>
            <a:spcBef>
              <a:spcPts val="0"/>
            </a:spcBef>
            <a:spcAft>
              <a:spcPts val="0"/>
            </a:spcAft>
            <a:buClrTx/>
            <a:buSzTx/>
            <a:buFontTx/>
            <a:buNone/>
            <a:tabLst/>
            <a:defRPr/>
          </a:pPr>
          <a:r>
            <a:rPr lang="es-MX" sz="2400" dirty="0">
              <a:solidFill>
                <a:schemeClr val="tx1"/>
              </a:solidFill>
            </a:rPr>
            <a:t>Propuestas con Perspectiva de género</a:t>
          </a:r>
        </a:p>
        <a:p>
          <a:pPr marL="0" marR="0" lvl="0" indent="0" defTabSz="914400" eaLnBrk="1" fontAlgn="auto" latinLnBrk="0" hangingPunct="1">
            <a:lnSpc>
              <a:spcPct val="100000"/>
            </a:lnSpc>
            <a:spcBef>
              <a:spcPts val="0"/>
            </a:spcBef>
            <a:spcAft>
              <a:spcPts val="0"/>
            </a:spcAft>
            <a:buClrTx/>
            <a:buSzTx/>
            <a:buFontTx/>
            <a:buNone/>
            <a:tabLst/>
            <a:defRPr/>
          </a:pPr>
          <a:endParaRPr lang="es-ES" sz="2200" dirty="0"/>
        </a:p>
      </dgm:t>
    </dgm:pt>
    <dgm:pt modelId="{1C76282A-C139-48EF-B532-A93FB60F48E0}" type="parTrans" cxnId="{A9418BA1-54BB-4EF7-8CE4-6B543C37B6FA}">
      <dgm:prSet/>
      <dgm:spPr/>
      <dgm:t>
        <a:bodyPr/>
        <a:lstStyle/>
        <a:p>
          <a:endParaRPr lang="es-ES"/>
        </a:p>
      </dgm:t>
    </dgm:pt>
    <dgm:pt modelId="{6AB3862E-F437-4C66-908B-4AC083AF01F7}" type="sibTrans" cxnId="{A9418BA1-54BB-4EF7-8CE4-6B543C37B6FA}">
      <dgm:prSet/>
      <dgm:spPr/>
      <dgm:t>
        <a:bodyPr/>
        <a:lstStyle/>
        <a:p>
          <a:endParaRPr lang="es-ES"/>
        </a:p>
      </dgm:t>
    </dgm:pt>
    <dgm:pt modelId="{73758672-00DD-4F8F-893D-218C858EFC94}" type="pres">
      <dgm:prSet presAssocID="{785CF703-1DAF-42AD-B44E-43D2A8D6E187}" presName="linearFlow" presStyleCnt="0">
        <dgm:presLayoutVars>
          <dgm:dir/>
          <dgm:resizeHandles val="exact"/>
        </dgm:presLayoutVars>
      </dgm:prSet>
      <dgm:spPr/>
    </dgm:pt>
    <dgm:pt modelId="{2794932B-067C-4DDF-99B1-9CE3A0B20271}" type="pres">
      <dgm:prSet presAssocID="{2B278DBC-D8B2-4DDF-B424-474236E051D5}" presName="composite" presStyleCnt="0"/>
      <dgm:spPr/>
    </dgm:pt>
    <dgm:pt modelId="{480E9E30-27BE-4868-BA83-52D2D45CCF98}" type="pres">
      <dgm:prSet presAssocID="{2B278DBC-D8B2-4DDF-B424-474236E051D5}" presName="imgShp" presStyleLbl="fgImgPlace1" presStyleIdx="0" presStyleCnt="3"/>
      <dgm:spPr>
        <a:blipFill>
          <a:blip xmlns:r="http://schemas.openxmlformats.org/officeDocument/2006/relationships" r:embed="rId1">
            <a:extLst>
              <a:ext uri="{28A0092B-C50C-407E-A947-70E740481C1C}">
                <a14:useLocalDpi xmlns:a14="http://schemas.microsoft.com/office/drawing/2010/main" val="0"/>
              </a:ext>
            </a:extLst>
          </a:blip>
          <a:srcRect/>
          <a:stretch>
            <a:fillRect l="-39000" r="-39000"/>
          </a:stretch>
        </a:blipFill>
        <a:ln>
          <a:solidFill>
            <a:schemeClr val="accent5">
              <a:lumMod val="50000"/>
            </a:schemeClr>
          </a:solidFill>
        </a:ln>
      </dgm:spPr>
    </dgm:pt>
    <dgm:pt modelId="{7B3B880C-5886-4C2E-808F-14616F8E16F7}" type="pres">
      <dgm:prSet presAssocID="{2B278DBC-D8B2-4DDF-B424-474236E051D5}" presName="txShp" presStyleLbl="node1" presStyleIdx="0" presStyleCnt="3" custScaleY="100162">
        <dgm:presLayoutVars>
          <dgm:bulletEnabled val="1"/>
        </dgm:presLayoutVars>
      </dgm:prSet>
      <dgm:spPr/>
    </dgm:pt>
    <dgm:pt modelId="{AA9CAC10-6BC4-4D1D-8856-DFAC9FE99B7A}" type="pres">
      <dgm:prSet presAssocID="{1AB9B866-D351-438C-BBCF-1D6A6543677D}" presName="spacing" presStyleCnt="0"/>
      <dgm:spPr/>
    </dgm:pt>
    <dgm:pt modelId="{80B2F2A6-F153-40CF-A84C-AAEC4776F202}" type="pres">
      <dgm:prSet presAssocID="{62585A6D-C903-424C-BDBC-B282684F299C}" presName="composite" presStyleCnt="0"/>
      <dgm:spPr/>
    </dgm:pt>
    <dgm:pt modelId="{FE7E1475-934C-48CA-B078-4AA92B83C8B5}" type="pres">
      <dgm:prSet presAssocID="{62585A6D-C903-424C-BDBC-B282684F299C}" presName="imgShp" presStyleLbl="fgImgPlace1" presStyleIdx="1" presStyleCnt="3"/>
      <dgm:spPr>
        <a:blipFill>
          <a:blip xmlns:r="http://schemas.openxmlformats.org/officeDocument/2006/relationships" r:embed="rId2">
            <a:extLst>
              <a:ext uri="{28A0092B-C50C-407E-A947-70E740481C1C}">
                <a14:useLocalDpi xmlns:a14="http://schemas.microsoft.com/office/drawing/2010/main" val="0"/>
              </a:ext>
            </a:extLst>
          </a:blip>
          <a:srcRect/>
          <a:stretch>
            <a:fillRect l="-25000" r="-25000"/>
          </a:stretch>
        </a:blipFill>
        <a:ln>
          <a:solidFill>
            <a:schemeClr val="accent5">
              <a:lumMod val="50000"/>
            </a:schemeClr>
          </a:solidFill>
        </a:ln>
      </dgm:spPr>
    </dgm:pt>
    <dgm:pt modelId="{8072E575-7870-463B-B852-DC940BAF0433}" type="pres">
      <dgm:prSet presAssocID="{62585A6D-C903-424C-BDBC-B282684F299C}" presName="txShp" presStyleLbl="node1" presStyleIdx="1" presStyleCnt="3">
        <dgm:presLayoutVars>
          <dgm:bulletEnabled val="1"/>
        </dgm:presLayoutVars>
      </dgm:prSet>
      <dgm:spPr/>
    </dgm:pt>
    <dgm:pt modelId="{95D1BFE4-643A-4421-9652-B5AB1709C1C3}" type="pres">
      <dgm:prSet presAssocID="{373C7D08-1B7D-4AA0-A263-8516E8E0A970}" presName="spacing" presStyleCnt="0"/>
      <dgm:spPr/>
    </dgm:pt>
    <dgm:pt modelId="{946138E6-4AA9-45B0-AF6F-116DA479B668}" type="pres">
      <dgm:prSet presAssocID="{7C4DDFDD-AC01-45EF-B83E-DCB16E627EB2}" presName="composite" presStyleCnt="0"/>
      <dgm:spPr/>
    </dgm:pt>
    <dgm:pt modelId="{65D233DB-7166-43BB-87A3-623BBAD8C869}" type="pres">
      <dgm:prSet presAssocID="{7C4DDFDD-AC01-45EF-B83E-DCB16E627EB2}" presName="imgShp" presStyleLbl="fgImgPlace1" presStyleIdx="2" presStyleCnt="3"/>
      <dgm:spPr>
        <a:blipFill>
          <a:blip xmlns:r="http://schemas.openxmlformats.org/officeDocument/2006/relationships" r:embed="rId3">
            <a:extLst>
              <a:ext uri="{28A0092B-C50C-407E-A947-70E740481C1C}">
                <a14:useLocalDpi xmlns:a14="http://schemas.microsoft.com/office/drawing/2010/main" val="0"/>
              </a:ext>
            </a:extLst>
          </a:blip>
          <a:srcRect/>
          <a:stretch>
            <a:fillRect l="-15000" r="-15000"/>
          </a:stretch>
        </a:blipFill>
        <a:ln>
          <a:solidFill>
            <a:schemeClr val="accent5">
              <a:lumMod val="50000"/>
            </a:schemeClr>
          </a:solidFill>
        </a:ln>
      </dgm:spPr>
    </dgm:pt>
    <dgm:pt modelId="{0BB5D5ED-6092-4BCD-B88F-2EB592B7791D}" type="pres">
      <dgm:prSet presAssocID="{7C4DDFDD-AC01-45EF-B83E-DCB16E627EB2}" presName="txShp" presStyleLbl="node1" presStyleIdx="2" presStyleCnt="3">
        <dgm:presLayoutVars>
          <dgm:bulletEnabled val="1"/>
        </dgm:presLayoutVars>
      </dgm:prSet>
      <dgm:spPr/>
    </dgm:pt>
  </dgm:ptLst>
  <dgm:cxnLst>
    <dgm:cxn modelId="{E558990C-FA26-461A-A543-A3A935ED5B1E}" type="presOf" srcId="{2B278DBC-D8B2-4DDF-B424-474236E051D5}" destId="{7B3B880C-5886-4C2E-808F-14616F8E16F7}" srcOrd="0" destOrd="0" presId="urn:microsoft.com/office/officeart/2005/8/layout/vList3"/>
    <dgm:cxn modelId="{AB5C5522-8653-423A-8067-571ADE46ED40}" srcId="{785CF703-1DAF-42AD-B44E-43D2A8D6E187}" destId="{2B278DBC-D8B2-4DDF-B424-474236E051D5}" srcOrd="0" destOrd="0" parTransId="{5D150470-3E83-42BC-8674-69DD5FDA252B}" sibTransId="{1AB9B866-D351-438C-BBCF-1D6A6543677D}"/>
    <dgm:cxn modelId="{73CCAD69-2163-46CD-85A6-B8ADF6684263}" type="presOf" srcId="{785CF703-1DAF-42AD-B44E-43D2A8D6E187}" destId="{73758672-00DD-4F8F-893D-218C858EFC94}" srcOrd="0" destOrd="0" presId="urn:microsoft.com/office/officeart/2005/8/layout/vList3"/>
    <dgm:cxn modelId="{A9418BA1-54BB-4EF7-8CE4-6B543C37B6FA}" srcId="{785CF703-1DAF-42AD-B44E-43D2A8D6E187}" destId="{7C4DDFDD-AC01-45EF-B83E-DCB16E627EB2}" srcOrd="2" destOrd="0" parTransId="{1C76282A-C139-48EF-B532-A93FB60F48E0}" sibTransId="{6AB3862E-F437-4C66-908B-4AC083AF01F7}"/>
    <dgm:cxn modelId="{10580DA2-2D8D-4FB5-B754-8179D235F50E}" type="presOf" srcId="{7C4DDFDD-AC01-45EF-B83E-DCB16E627EB2}" destId="{0BB5D5ED-6092-4BCD-B88F-2EB592B7791D}" srcOrd="0" destOrd="0" presId="urn:microsoft.com/office/officeart/2005/8/layout/vList3"/>
    <dgm:cxn modelId="{BB6BB9D2-9C61-40B9-B9AF-110F6040C640}" srcId="{785CF703-1DAF-42AD-B44E-43D2A8D6E187}" destId="{62585A6D-C903-424C-BDBC-B282684F299C}" srcOrd="1" destOrd="0" parTransId="{17FBD59F-B79D-47DB-9BC9-61A8830D862F}" sibTransId="{373C7D08-1B7D-4AA0-A263-8516E8E0A970}"/>
    <dgm:cxn modelId="{41823DE0-D61F-4BD5-9280-6441B54F540B}" type="presOf" srcId="{62585A6D-C903-424C-BDBC-B282684F299C}" destId="{8072E575-7870-463B-B852-DC940BAF0433}" srcOrd="0" destOrd="0" presId="urn:microsoft.com/office/officeart/2005/8/layout/vList3"/>
    <dgm:cxn modelId="{677F3110-A33E-4C05-BC82-A236B883F66F}" type="presParOf" srcId="{73758672-00DD-4F8F-893D-218C858EFC94}" destId="{2794932B-067C-4DDF-99B1-9CE3A0B20271}" srcOrd="0" destOrd="0" presId="urn:microsoft.com/office/officeart/2005/8/layout/vList3"/>
    <dgm:cxn modelId="{DB7C0F86-DFCA-4981-BA7B-D2F082A8BE04}" type="presParOf" srcId="{2794932B-067C-4DDF-99B1-9CE3A0B20271}" destId="{480E9E30-27BE-4868-BA83-52D2D45CCF98}" srcOrd="0" destOrd="0" presId="urn:microsoft.com/office/officeart/2005/8/layout/vList3"/>
    <dgm:cxn modelId="{5EB31F26-00D2-4CC6-8948-C1B8FA2AD687}" type="presParOf" srcId="{2794932B-067C-4DDF-99B1-9CE3A0B20271}" destId="{7B3B880C-5886-4C2E-808F-14616F8E16F7}" srcOrd="1" destOrd="0" presId="urn:microsoft.com/office/officeart/2005/8/layout/vList3"/>
    <dgm:cxn modelId="{71956938-E948-4430-9498-6E4E695C5F48}" type="presParOf" srcId="{73758672-00DD-4F8F-893D-218C858EFC94}" destId="{AA9CAC10-6BC4-4D1D-8856-DFAC9FE99B7A}" srcOrd="1" destOrd="0" presId="urn:microsoft.com/office/officeart/2005/8/layout/vList3"/>
    <dgm:cxn modelId="{C41DB874-75F2-4676-9452-8A1522559C68}" type="presParOf" srcId="{73758672-00DD-4F8F-893D-218C858EFC94}" destId="{80B2F2A6-F153-40CF-A84C-AAEC4776F202}" srcOrd="2" destOrd="0" presId="urn:microsoft.com/office/officeart/2005/8/layout/vList3"/>
    <dgm:cxn modelId="{5C7B7555-F9F2-4564-B86D-DFA065024BF7}" type="presParOf" srcId="{80B2F2A6-F153-40CF-A84C-AAEC4776F202}" destId="{FE7E1475-934C-48CA-B078-4AA92B83C8B5}" srcOrd="0" destOrd="0" presId="urn:microsoft.com/office/officeart/2005/8/layout/vList3"/>
    <dgm:cxn modelId="{5F485848-0C71-4D03-A4D2-D9E6BD6ADD94}" type="presParOf" srcId="{80B2F2A6-F153-40CF-A84C-AAEC4776F202}" destId="{8072E575-7870-463B-B852-DC940BAF0433}" srcOrd="1" destOrd="0" presId="urn:microsoft.com/office/officeart/2005/8/layout/vList3"/>
    <dgm:cxn modelId="{80A0966F-589C-42AE-B53A-9B8416A27F0C}" type="presParOf" srcId="{73758672-00DD-4F8F-893D-218C858EFC94}" destId="{95D1BFE4-643A-4421-9652-B5AB1709C1C3}" srcOrd="3" destOrd="0" presId="urn:microsoft.com/office/officeart/2005/8/layout/vList3"/>
    <dgm:cxn modelId="{9DC49F4A-AAC8-4759-AF64-37128EB453A8}" type="presParOf" srcId="{73758672-00DD-4F8F-893D-218C858EFC94}" destId="{946138E6-4AA9-45B0-AF6F-116DA479B668}" srcOrd="4" destOrd="0" presId="urn:microsoft.com/office/officeart/2005/8/layout/vList3"/>
    <dgm:cxn modelId="{063D9707-6484-4646-AA2A-802F679EF572}" type="presParOf" srcId="{946138E6-4AA9-45B0-AF6F-116DA479B668}" destId="{65D233DB-7166-43BB-87A3-623BBAD8C869}" srcOrd="0" destOrd="0" presId="urn:microsoft.com/office/officeart/2005/8/layout/vList3"/>
    <dgm:cxn modelId="{84DAC4FA-1D82-467B-A6A6-0CBDE622BF53}" type="presParOf" srcId="{946138E6-4AA9-45B0-AF6F-116DA479B668}" destId="{0BB5D5ED-6092-4BCD-B88F-2EB592B7791D}" srcOrd="1" destOrd="0" presId="urn:microsoft.com/office/officeart/2005/8/layout/v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B3B880C-5886-4C2E-808F-14616F8E16F7}">
      <dsp:nvSpPr>
        <dsp:cNvPr id="0" name=""/>
        <dsp:cNvSpPr/>
      </dsp:nvSpPr>
      <dsp:spPr>
        <a:xfrm rot="10800000">
          <a:off x="1323473" y="1706"/>
          <a:ext cx="3923071" cy="1343498"/>
        </a:xfrm>
        <a:prstGeom prst="homePlate">
          <a:avLst/>
        </a:prstGeom>
        <a:noFill/>
        <a:ln w="34925" cap="flat" cmpd="sng" algn="in">
          <a:solidFill>
            <a:schemeClr val="tx2"/>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91487" tIns="91440" rIns="170688" bIns="91440" numCol="1" spcCol="1270" anchor="ctr" anchorCtr="0">
          <a:noAutofit/>
        </a:bodyPr>
        <a:lstStyle/>
        <a:p>
          <a:pPr marL="0" lvl="0" indent="0" algn="ctr" defTabSz="1066800">
            <a:lnSpc>
              <a:spcPct val="90000"/>
            </a:lnSpc>
            <a:spcBef>
              <a:spcPct val="0"/>
            </a:spcBef>
            <a:spcAft>
              <a:spcPct val="35000"/>
            </a:spcAft>
            <a:buNone/>
          </a:pPr>
          <a:r>
            <a:rPr lang="es-ES" sz="2400" kern="1200" dirty="0">
              <a:solidFill>
                <a:schemeClr val="tx1"/>
              </a:solidFill>
            </a:rPr>
            <a:t>Antecedentes </a:t>
          </a:r>
        </a:p>
      </dsp:txBody>
      <dsp:txXfrm rot="10800000">
        <a:off x="1659347" y="1706"/>
        <a:ext cx="3587197" cy="1343498"/>
      </dsp:txXfrm>
    </dsp:sp>
    <dsp:sp modelId="{480E9E30-27BE-4868-BA83-52D2D45CCF98}">
      <dsp:nvSpPr>
        <dsp:cNvPr id="0" name=""/>
        <dsp:cNvSpPr/>
      </dsp:nvSpPr>
      <dsp:spPr>
        <a:xfrm>
          <a:off x="652810" y="2792"/>
          <a:ext cx="1341325" cy="1341325"/>
        </a:xfrm>
        <a:prstGeom prst="ellipse">
          <a:avLst/>
        </a:prstGeom>
        <a:blipFill>
          <a:blip xmlns:r="http://schemas.openxmlformats.org/officeDocument/2006/relationships" r:embed="rId1">
            <a:extLst>
              <a:ext uri="{28A0092B-C50C-407E-A947-70E740481C1C}">
                <a14:useLocalDpi xmlns:a14="http://schemas.microsoft.com/office/drawing/2010/main" val="0"/>
              </a:ext>
            </a:extLst>
          </a:blip>
          <a:srcRect/>
          <a:stretch>
            <a:fillRect l="-39000" r="-39000"/>
          </a:stretch>
        </a:blipFill>
        <a:ln w="34925" cap="flat" cmpd="sng" algn="in">
          <a:solidFill>
            <a:schemeClr val="accent5">
              <a:lumMod val="50000"/>
            </a:schemeClr>
          </a:solidFill>
          <a:prstDash val="solid"/>
        </a:ln>
        <a:effectLst/>
      </dsp:spPr>
      <dsp:style>
        <a:lnRef idx="2">
          <a:scrgbClr r="0" g="0" b="0"/>
        </a:lnRef>
        <a:fillRef idx="1">
          <a:scrgbClr r="0" g="0" b="0"/>
        </a:fillRef>
        <a:effectRef idx="0">
          <a:scrgbClr r="0" g="0" b="0"/>
        </a:effectRef>
        <a:fontRef idx="minor"/>
      </dsp:style>
    </dsp:sp>
    <dsp:sp modelId="{8072E575-7870-463B-B852-DC940BAF0433}">
      <dsp:nvSpPr>
        <dsp:cNvPr id="0" name=""/>
        <dsp:cNvSpPr/>
      </dsp:nvSpPr>
      <dsp:spPr>
        <a:xfrm rot="10800000">
          <a:off x="1323473" y="1745600"/>
          <a:ext cx="3923071" cy="1341325"/>
        </a:xfrm>
        <a:prstGeom prst="homePlate">
          <a:avLst/>
        </a:prstGeom>
        <a:noFill/>
        <a:ln w="34925" cap="flat" cmpd="sng" algn="in">
          <a:solidFill>
            <a:srgbClr val="86000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91487" tIns="91440" rIns="170688" bIns="91440" numCol="1" spcCol="1270" anchor="ctr" anchorCtr="0">
          <a:noAutofit/>
        </a:bodyPr>
        <a:lstStyle/>
        <a:p>
          <a:pPr marL="0" lvl="0" indent="0" algn="ctr" defTabSz="1066800">
            <a:lnSpc>
              <a:spcPct val="90000"/>
            </a:lnSpc>
            <a:spcBef>
              <a:spcPct val="0"/>
            </a:spcBef>
            <a:spcAft>
              <a:spcPct val="35000"/>
            </a:spcAft>
            <a:buNone/>
          </a:pPr>
          <a:r>
            <a:rPr lang="es-ES" sz="2400" kern="1200" dirty="0">
              <a:solidFill>
                <a:schemeClr val="tx1"/>
              </a:solidFill>
            </a:rPr>
            <a:t>Conciliación vida laboral familiar  y teletrabajo</a:t>
          </a:r>
        </a:p>
      </dsp:txBody>
      <dsp:txXfrm rot="10800000">
        <a:off x="1658804" y="1745600"/>
        <a:ext cx="3587740" cy="1341325"/>
      </dsp:txXfrm>
    </dsp:sp>
    <dsp:sp modelId="{FE7E1475-934C-48CA-B078-4AA92B83C8B5}">
      <dsp:nvSpPr>
        <dsp:cNvPr id="0" name=""/>
        <dsp:cNvSpPr/>
      </dsp:nvSpPr>
      <dsp:spPr>
        <a:xfrm>
          <a:off x="652810" y="1745600"/>
          <a:ext cx="1341325" cy="1341325"/>
        </a:xfrm>
        <a:prstGeom prst="ellipse">
          <a:avLst/>
        </a:prstGeom>
        <a:blipFill>
          <a:blip xmlns:r="http://schemas.openxmlformats.org/officeDocument/2006/relationships" r:embed="rId2">
            <a:extLst>
              <a:ext uri="{28A0092B-C50C-407E-A947-70E740481C1C}">
                <a14:useLocalDpi xmlns:a14="http://schemas.microsoft.com/office/drawing/2010/main" val="0"/>
              </a:ext>
            </a:extLst>
          </a:blip>
          <a:srcRect/>
          <a:stretch>
            <a:fillRect l="-25000" r="-25000"/>
          </a:stretch>
        </a:blipFill>
        <a:ln w="34925" cap="flat" cmpd="sng" algn="in">
          <a:solidFill>
            <a:schemeClr val="accent5">
              <a:lumMod val="50000"/>
            </a:schemeClr>
          </a:solidFill>
          <a:prstDash val="solid"/>
        </a:ln>
        <a:effectLst/>
      </dsp:spPr>
      <dsp:style>
        <a:lnRef idx="2">
          <a:scrgbClr r="0" g="0" b="0"/>
        </a:lnRef>
        <a:fillRef idx="1">
          <a:scrgbClr r="0" g="0" b="0"/>
        </a:fillRef>
        <a:effectRef idx="0">
          <a:scrgbClr r="0" g="0" b="0"/>
        </a:effectRef>
        <a:fontRef idx="minor"/>
      </dsp:style>
    </dsp:sp>
    <dsp:sp modelId="{0BB5D5ED-6092-4BCD-B88F-2EB592B7791D}">
      <dsp:nvSpPr>
        <dsp:cNvPr id="0" name=""/>
        <dsp:cNvSpPr/>
      </dsp:nvSpPr>
      <dsp:spPr>
        <a:xfrm rot="10800000">
          <a:off x="1323473" y="3487322"/>
          <a:ext cx="3923071" cy="1341325"/>
        </a:xfrm>
        <a:prstGeom prst="homePlate">
          <a:avLst/>
        </a:prstGeom>
        <a:solidFill>
          <a:schemeClr val="bg1"/>
        </a:solidFill>
        <a:ln w="34925" cap="flat" cmpd="sng" algn="in">
          <a:solidFill>
            <a:srgbClr val="86000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91487" tIns="91440" rIns="170688" bIns="9144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es-MX" sz="2400" kern="1200" dirty="0">
              <a:solidFill>
                <a:schemeClr val="tx1"/>
              </a:solidFill>
            </a:rPr>
            <a:t>Propuestas con Perspectiva de género</a:t>
          </a:r>
        </a:p>
        <a:p>
          <a:pPr marL="0" marR="0" lvl="0" indent="0" algn="ctr" defTabSz="914400" eaLnBrk="1" fontAlgn="auto" latinLnBrk="0" hangingPunct="1">
            <a:lnSpc>
              <a:spcPct val="100000"/>
            </a:lnSpc>
            <a:spcBef>
              <a:spcPct val="0"/>
            </a:spcBef>
            <a:spcAft>
              <a:spcPts val="0"/>
            </a:spcAft>
            <a:buClrTx/>
            <a:buSzTx/>
            <a:buFontTx/>
            <a:buNone/>
            <a:tabLst/>
            <a:defRPr/>
          </a:pPr>
          <a:endParaRPr lang="es-ES" sz="2200" kern="1200" dirty="0"/>
        </a:p>
      </dsp:txBody>
      <dsp:txXfrm rot="10800000">
        <a:off x="1658804" y="3487322"/>
        <a:ext cx="3587740" cy="1341325"/>
      </dsp:txXfrm>
    </dsp:sp>
    <dsp:sp modelId="{65D233DB-7166-43BB-87A3-623BBAD8C869}">
      <dsp:nvSpPr>
        <dsp:cNvPr id="0" name=""/>
        <dsp:cNvSpPr/>
      </dsp:nvSpPr>
      <dsp:spPr>
        <a:xfrm>
          <a:off x="652810" y="3487322"/>
          <a:ext cx="1341325" cy="1341325"/>
        </a:xfrm>
        <a:prstGeom prst="ellipse">
          <a:avLst/>
        </a:prstGeom>
        <a:blipFill>
          <a:blip xmlns:r="http://schemas.openxmlformats.org/officeDocument/2006/relationships" r:embed="rId3">
            <a:extLst>
              <a:ext uri="{28A0092B-C50C-407E-A947-70E740481C1C}">
                <a14:useLocalDpi xmlns:a14="http://schemas.microsoft.com/office/drawing/2010/main" val="0"/>
              </a:ext>
            </a:extLst>
          </a:blip>
          <a:srcRect/>
          <a:stretch>
            <a:fillRect l="-15000" r="-15000"/>
          </a:stretch>
        </a:blipFill>
        <a:ln w="34925" cap="flat" cmpd="sng" algn="in">
          <a:solidFill>
            <a:schemeClr val="accent5">
              <a:lumMod val="5000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5400" cap="all" baseline="0">
                <a:solidFill>
                  <a:schemeClr val="tx1"/>
                </a:solidFill>
              </a:defRPr>
            </a:lvl1pPr>
          </a:lstStyle>
          <a:p>
            <a:r>
              <a:rPr lang="es-ES" dirty="0"/>
              <a:t>Haga clic para modificar el estilo de título del patrón</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dirty="0"/>
              <a:t>Haga clic para editar el estilo de subtítulo del patrón</a:t>
            </a:r>
            <a:endParaRPr lang="en-US" dirty="0"/>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extLst>
      <p:ext uri="{BB962C8B-B14F-4D97-AF65-F5344CB8AC3E}">
        <p14:creationId xmlns:p14="http://schemas.microsoft.com/office/powerpoint/2010/main" val="420339668"/>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6" name="Slide Number Placeholder 5"/>
          <p:cNvSpPr>
            <a:spLocks noGrp="1"/>
          </p:cNvSpPr>
          <p:nvPr>
            <p:ph type="sldNum" sz="quarter" idx="12"/>
          </p:nvPr>
        </p:nvSpPr>
        <p:spPr>
          <a:xfrm>
            <a:off x="9649717" y="6291153"/>
            <a:ext cx="1596292" cy="404614"/>
          </a:xfrm>
        </p:spPr>
        <p:txBody>
          <a:bodyPr/>
          <a:lstStyle/>
          <a:p>
            <a:fld id="{69E57DC2-970A-4B3E-BB1C-7A09969E49DF}" type="slidenum">
              <a:rPr lang="en-US" smtClean="0"/>
              <a:t>‹Nº›</a:t>
            </a:fld>
            <a:endParaRPr lang="en-US" dirty="0"/>
          </a:p>
        </p:txBody>
      </p:sp>
    </p:spTree>
    <p:extLst>
      <p:ext uri="{BB962C8B-B14F-4D97-AF65-F5344CB8AC3E}">
        <p14:creationId xmlns:p14="http://schemas.microsoft.com/office/powerpoint/2010/main" val="10539245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6" name="Slide Number Placeholder 5"/>
          <p:cNvSpPr>
            <a:spLocks noGrp="1"/>
          </p:cNvSpPr>
          <p:nvPr>
            <p:ph type="sldNum" sz="quarter" idx="12"/>
          </p:nvPr>
        </p:nvSpPr>
        <p:spPr>
          <a:xfrm>
            <a:off x="9797200" y="6261657"/>
            <a:ext cx="1596292" cy="404614"/>
          </a:xfrm>
        </p:spPr>
        <p:txBody>
          <a:bodyPr/>
          <a:lstStyle/>
          <a:p>
            <a:fld id="{69E57DC2-970A-4B3E-BB1C-7A09969E49DF}" type="slidenum">
              <a:rPr lang="en-US" smtClean="0"/>
              <a:t>‹Nº›</a:t>
            </a:fld>
            <a:endParaRPr lang="en-US" dirty="0"/>
          </a:p>
        </p:txBody>
      </p:sp>
    </p:spTree>
    <p:extLst>
      <p:ext uri="{BB962C8B-B14F-4D97-AF65-F5344CB8AC3E}">
        <p14:creationId xmlns:p14="http://schemas.microsoft.com/office/powerpoint/2010/main" val="18796990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smtClean="0"/>
              <a:t>‹Nº›</a:t>
            </a:fld>
            <a:endParaRPr lang="en-US" dirty="0"/>
          </a:p>
        </p:txBody>
      </p:sp>
    </p:spTree>
    <p:extLst>
      <p:ext uri="{BB962C8B-B14F-4D97-AF65-F5344CB8AC3E}">
        <p14:creationId xmlns:p14="http://schemas.microsoft.com/office/powerpoint/2010/main" val="17662866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Autofit/>
          </a:bodyPr>
          <a:lstStyle>
            <a:lvl1pPr algn="ctr">
              <a:defRPr sz="6000" cap="all" baseline="0">
                <a:solidFill>
                  <a:schemeClr val="tx1"/>
                </a:solidFill>
              </a:defRPr>
            </a:lvl1pPr>
          </a:lstStyle>
          <a:p>
            <a:r>
              <a:rPr lang="es-ES" dirty="0"/>
              <a:t>Haga clic para modificar el estilo de título del patrón</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dirty="0"/>
              <a:t>Editar el estilo de texto del patrón</a:t>
            </a:r>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69E57DC2-970A-4B3E-BB1C-7A09969E49DF}" type="slidenum">
              <a:rPr lang="en-US" smtClean="0"/>
              <a:pPr/>
              <a:t>‹Nº›</a:t>
            </a:fld>
            <a:endParaRPr lang="en-US" dirty="0"/>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pic>
        <p:nvPicPr>
          <p:cNvPr id="8" name="Imagen 3"/>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633054" y="5728593"/>
            <a:ext cx="3230563" cy="927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393285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defRPr>
            </a:lvl1pPr>
          </a:lstStyle>
          <a:p>
            <a:r>
              <a:rPr lang="es-ES" dirty="0"/>
              <a:t>Haga clic para modificar el estilo de título del patrón</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1"/>
                </a:solidFill>
              </a:defRPr>
            </a:lvl1pPr>
            <a:lvl2pPr>
              <a:defRPr baseline="0">
                <a:solidFill>
                  <a:schemeClr val="tx1"/>
                </a:solidFill>
              </a:defRPr>
            </a:lvl2pPr>
            <a:lvl3pPr>
              <a:defRPr baseline="0">
                <a:solidFill>
                  <a:schemeClr val="tx1"/>
                </a:solidFill>
              </a:defRPr>
            </a:lvl3pPr>
            <a:lvl4pPr>
              <a:defRPr baseline="0">
                <a:solidFill>
                  <a:schemeClr val="tx1"/>
                </a:solidFill>
              </a:defRPr>
            </a:lvl4pPr>
            <a:lvl5pPr>
              <a:defRPr baseline="0">
                <a:solidFill>
                  <a:schemeClr val="tx1"/>
                </a:solidFill>
              </a:defRPr>
            </a:lvl5pPr>
          </a:lstStyle>
          <a:p>
            <a:pPr lvl="0"/>
            <a:r>
              <a:rPr lang="es-ES" dirty="0"/>
              <a:t>Editar el estilo de texto del patrón</a:t>
            </a:r>
          </a:p>
          <a:p>
            <a:pPr lvl="1"/>
            <a:r>
              <a:rPr lang="es-ES" dirty="0"/>
              <a:t>Segundo nivel</a:t>
            </a:r>
          </a:p>
          <a:p>
            <a:pPr lvl="2"/>
            <a:r>
              <a:rPr lang="es-ES" dirty="0"/>
              <a:t>Tercer nivel</a:t>
            </a:r>
          </a:p>
          <a:p>
            <a:pPr lvl="3"/>
            <a:r>
              <a:rPr lang="es-ES" dirty="0"/>
              <a:t>Cuarto nivel</a:t>
            </a:r>
          </a:p>
          <a:p>
            <a:pPr lvl="4"/>
            <a:r>
              <a:rPr lang="es-ES" dirty="0"/>
              <a:t>Quinto nivel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s-ES" dirty="0"/>
              <a:t>Editar el estilo de texto del patrón</a:t>
            </a:r>
          </a:p>
          <a:p>
            <a:pPr lvl="1"/>
            <a:r>
              <a:rPr lang="es-ES" dirty="0"/>
              <a:t>Segundo nivel</a:t>
            </a:r>
          </a:p>
          <a:p>
            <a:pPr lvl="2"/>
            <a:r>
              <a:rPr lang="es-ES" dirty="0"/>
              <a:t>Tercer nivel</a:t>
            </a:r>
          </a:p>
          <a:p>
            <a:pPr lvl="3"/>
            <a:r>
              <a:rPr lang="es-ES" dirty="0"/>
              <a:t>Cuarto nivel</a:t>
            </a:r>
          </a:p>
          <a:p>
            <a:pPr lvl="4"/>
            <a:r>
              <a:rPr lang="es-ES" dirty="0"/>
              <a:t>Quinto nivel</a:t>
            </a:r>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smtClean="0"/>
              <a:t>‹Nº›</a:t>
            </a:fld>
            <a:endParaRPr lang="en-US" dirty="0"/>
          </a:p>
        </p:txBody>
      </p:sp>
    </p:spTree>
    <p:extLst>
      <p:ext uri="{BB962C8B-B14F-4D97-AF65-F5344CB8AC3E}">
        <p14:creationId xmlns:p14="http://schemas.microsoft.com/office/powerpoint/2010/main" val="7406953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1"/>
                </a:solidFill>
              </a:defRPr>
            </a:lvl1pPr>
          </a:lstStyle>
          <a:p>
            <a:r>
              <a:rPr lang="es-ES" dirty="0"/>
              <a:t>Haga clic para modificar el estilo de título del patrón</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dirty="0"/>
              <a:t>Editar el estilo de texto del patrón</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1"/>
                </a:solidFill>
              </a:defRPr>
            </a:lvl1pPr>
            <a:lvl2pPr>
              <a:defRPr baseline="0">
                <a:solidFill>
                  <a:schemeClr val="tx1"/>
                </a:solidFill>
              </a:defRPr>
            </a:lvl2pPr>
            <a:lvl3pPr>
              <a:defRPr baseline="0">
                <a:solidFill>
                  <a:schemeClr val="tx1"/>
                </a:solidFill>
              </a:defRPr>
            </a:lvl3pPr>
            <a:lvl4pPr>
              <a:defRPr baseline="0">
                <a:solidFill>
                  <a:schemeClr val="tx1"/>
                </a:solidFill>
              </a:defRPr>
            </a:lvl4pPr>
            <a:lvl5pPr>
              <a:defRPr baseline="0">
                <a:solidFill>
                  <a:schemeClr val="tx1"/>
                </a:solidFill>
              </a:defRPr>
            </a:lvl5pPr>
          </a:lstStyle>
          <a:p>
            <a:pPr lvl="0"/>
            <a:r>
              <a:rPr lang="es-ES" dirty="0"/>
              <a:t>Editar el estilo de texto del patrón</a:t>
            </a:r>
          </a:p>
          <a:p>
            <a:pPr lvl="1"/>
            <a:r>
              <a:rPr lang="es-ES" dirty="0"/>
              <a:t>Segundo nivel</a:t>
            </a:r>
          </a:p>
          <a:p>
            <a:pPr lvl="2"/>
            <a:r>
              <a:rPr lang="es-ES" dirty="0"/>
              <a:t>Tercer nivel</a:t>
            </a:r>
          </a:p>
          <a:p>
            <a:pPr lvl="3"/>
            <a:r>
              <a:rPr lang="es-ES" dirty="0"/>
              <a:t>Cuarto nivel</a:t>
            </a:r>
          </a:p>
          <a:p>
            <a:pPr lvl="4"/>
            <a:r>
              <a:rPr lang="es-ES" dirty="0"/>
              <a:t>Quinto nivel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dirty="0"/>
              <a:t>Editar el estilo de texto del patrón</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1"/>
                </a:solidFill>
              </a:defRPr>
            </a:lvl1pPr>
            <a:lvl2pPr>
              <a:defRPr baseline="0">
                <a:solidFill>
                  <a:schemeClr val="tx1"/>
                </a:solidFill>
              </a:defRPr>
            </a:lvl2pPr>
            <a:lvl3pPr>
              <a:defRPr baseline="0">
                <a:solidFill>
                  <a:schemeClr val="tx1"/>
                </a:solidFill>
              </a:defRPr>
            </a:lvl3pPr>
            <a:lvl4pPr>
              <a:defRPr baseline="0">
                <a:solidFill>
                  <a:schemeClr val="tx1"/>
                </a:solidFill>
              </a:defRPr>
            </a:lvl4pPr>
            <a:lvl5pPr>
              <a:defRPr baseline="0">
                <a:solidFill>
                  <a:schemeClr val="tx1"/>
                </a:solidFill>
              </a:defRPr>
            </a:lvl5pPr>
          </a:lstStyle>
          <a:p>
            <a:pPr lvl="0"/>
            <a:r>
              <a:rPr lang="es-ES" dirty="0"/>
              <a:t>Editar el estilo de texto del patrón</a:t>
            </a:r>
          </a:p>
          <a:p>
            <a:pPr lvl="1"/>
            <a:r>
              <a:rPr lang="es-ES" dirty="0"/>
              <a:t>Segundo nivel</a:t>
            </a:r>
          </a:p>
          <a:p>
            <a:pPr lvl="2"/>
            <a:r>
              <a:rPr lang="es-ES" dirty="0"/>
              <a:t>Tercer nivel</a:t>
            </a:r>
          </a:p>
          <a:p>
            <a:pPr lvl="3"/>
            <a:r>
              <a:rPr lang="es-ES" dirty="0"/>
              <a:t>Cuarto nivel</a:t>
            </a:r>
          </a:p>
          <a:p>
            <a:pPr lvl="4"/>
            <a:r>
              <a:rPr lang="es-ES" dirty="0"/>
              <a:t>Quinto nivel</a:t>
            </a:r>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smtClean="0"/>
              <a:t>‹Nº›</a:t>
            </a:fld>
            <a:endParaRPr lang="en-US" dirty="0"/>
          </a:p>
        </p:txBody>
      </p:sp>
    </p:spTree>
    <p:extLst>
      <p:ext uri="{BB962C8B-B14F-4D97-AF65-F5344CB8AC3E}">
        <p14:creationId xmlns:p14="http://schemas.microsoft.com/office/powerpoint/2010/main" val="19207796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smtClean="0"/>
              <a:t>‹Nº›</a:t>
            </a:fld>
            <a:endParaRPr lang="en-US" dirty="0"/>
          </a:p>
        </p:txBody>
      </p:sp>
    </p:spTree>
    <p:extLst>
      <p:ext uri="{BB962C8B-B14F-4D97-AF65-F5344CB8AC3E}">
        <p14:creationId xmlns:p14="http://schemas.microsoft.com/office/powerpoint/2010/main" val="37866486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69E57DC2-970A-4B3E-BB1C-7A09969E49DF}" type="slidenum">
              <a:rPr lang="en-US" smtClean="0"/>
              <a:t>‹Nº›</a:t>
            </a:fld>
            <a:endParaRPr lang="en-US" dirty="0"/>
          </a:p>
        </p:txBody>
      </p:sp>
    </p:spTree>
    <p:extLst>
      <p:ext uri="{BB962C8B-B14F-4D97-AF65-F5344CB8AC3E}">
        <p14:creationId xmlns:p14="http://schemas.microsoft.com/office/powerpoint/2010/main" val="36042366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400" baseline="0">
                <a:solidFill>
                  <a:schemeClr val="tx1"/>
                </a:solidFill>
              </a:defRPr>
            </a:lvl1pPr>
          </a:lstStyle>
          <a:p>
            <a:r>
              <a:rPr lang="es-ES" dirty="0"/>
              <a:t>Haga clic para modificar el estilo de título del patrón</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dirty="0"/>
              <a:t>Editar el estilo de texto del patrón</a:t>
            </a:r>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smtClean="0"/>
              <a:pPr/>
              <a:t>‹Nº›</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10" name="Imagen 3"/>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839234" y="6131557"/>
            <a:ext cx="2242881" cy="6436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0207992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723900" y="685800"/>
            <a:ext cx="3855720" cy="2157884"/>
          </a:xfrm>
        </p:spPr>
        <p:txBody>
          <a:bodyPr anchor="t">
            <a:noAutofit/>
          </a:bodyPr>
          <a:lstStyle>
            <a:lvl1pPr>
              <a:lnSpc>
                <a:spcPct val="84000"/>
              </a:lnSpc>
              <a:defRPr sz="4400" baseline="0"/>
            </a:lvl1pPr>
          </a:lstStyle>
          <a:p>
            <a:r>
              <a:rPr lang="es-ES" dirty="0"/>
              <a:t>Haga clic para modificar el estilo de título del patrón</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el estilo de texto del patrón</a:t>
            </a:r>
          </a:p>
        </p:txBody>
      </p:sp>
      <p:sp>
        <p:nvSpPr>
          <p:cNvPr id="7" name="Slide Number Placeholder 6"/>
          <p:cNvSpPr>
            <a:spLocks noGrp="1"/>
          </p:cNvSpPr>
          <p:nvPr>
            <p:ph type="sldNum" sz="quarter" idx="12"/>
          </p:nvPr>
        </p:nvSpPr>
        <p:spPr>
          <a:xfrm>
            <a:off x="10074869" y="6244671"/>
            <a:ext cx="1596292" cy="404614"/>
          </a:xfrm>
        </p:spPr>
        <p:txBody>
          <a:bodyPr/>
          <a:lstStyle>
            <a:lvl1pPr>
              <a:defRPr>
                <a:solidFill>
                  <a:schemeClr val="tx2"/>
                </a:solidFill>
              </a:defRPr>
            </a:lvl1pPr>
          </a:lstStyle>
          <a:p>
            <a:fld id="{69E57DC2-970A-4B3E-BB1C-7A09969E49DF}" type="slidenum">
              <a:rPr lang="en-US" smtClean="0"/>
              <a:pPr/>
              <a:t>‹Nº›</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10" name="Imagen 3"/>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6046839" y="5966510"/>
            <a:ext cx="2401520" cy="6891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744105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s-ES" dirty="0"/>
              <a:t>Haga clic para modificar el estilo de título del patrón</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s-ES" dirty="0"/>
              <a:t>Editar el estilo de texto del patrón</a:t>
            </a:r>
          </a:p>
          <a:p>
            <a:pPr lvl="1"/>
            <a:r>
              <a:rPr lang="es-ES" dirty="0"/>
              <a:t>Segundo nivel</a:t>
            </a:r>
          </a:p>
          <a:p>
            <a:pPr lvl="2"/>
            <a:r>
              <a:rPr lang="es-ES" dirty="0"/>
              <a:t>Tercer nivel</a:t>
            </a:r>
          </a:p>
          <a:p>
            <a:pPr lvl="3"/>
            <a:r>
              <a:rPr lang="es-ES" dirty="0"/>
              <a:t>Cuarto nivel</a:t>
            </a:r>
          </a:p>
          <a:p>
            <a:pPr lvl="4"/>
            <a:r>
              <a:rPr lang="es-ES" dirty="0"/>
              <a:t>Quinto nivel</a:t>
            </a:r>
            <a:endParaRPr lang="en-US" dirty="0"/>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69E57DC2-970A-4B3E-BB1C-7A09969E49DF}" type="slidenum">
              <a:rPr lang="en-US" smtClean="0"/>
              <a:pPr/>
              <a:t>‹Nº›</a:t>
            </a:fld>
            <a:endParaRPr lang="en-US" dirty="0"/>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10" name="Imagen 3"/>
          <p:cNvPicPr>
            <a:picLocks noChangeAspect="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957519" y="5981700"/>
            <a:ext cx="2626339" cy="7537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2834950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89000"/>
        </a:lnSpc>
        <a:spcBef>
          <a:spcPct val="0"/>
        </a:spcBef>
        <a:buNone/>
        <a:defRPr sz="4400" kern="1200" baseline="0">
          <a:solidFill>
            <a:schemeClr val="tx1"/>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1"/>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1"/>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1"/>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1"/>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1"/>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5.png"/><Relationship Id="rId2" Type="http://schemas.openxmlformats.org/officeDocument/2006/relationships/diagramData" Target="../diagrams/data1.xml"/><Relationship Id="rId1" Type="http://schemas.openxmlformats.org/officeDocument/2006/relationships/slideLayout" Target="../slideLayouts/slideLayout8.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6.jpg"/><Relationship Id="rId1" Type="http://schemas.openxmlformats.org/officeDocument/2006/relationships/slideLayout" Target="../slideLayouts/slideLayout2.xml"/><Relationship Id="rId5" Type="http://schemas.openxmlformats.org/officeDocument/2006/relationships/image" Target="../media/image9.jpg"/><Relationship Id="rId4" Type="http://schemas.openxmlformats.org/officeDocument/2006/relationships/image" Target="../media/image8.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915128" y="1581976"/>
            <a:ext cx="8361229" cy="2098226"/>
          </a:xfrm>
        </p:spPr>
        <p:txBody>
          <a:bodyPr>
            <a:normAutofit fontScale="90000"/>
          </a:bodyPr>
          <a:lstStyle/>
          <a:p>
            <a:pPr>
              <a:defRPr/>
            </a:pPr>
            <a:br>
              <a:rPr lang="es-ES" sz="4400" b="1" dirty="0"/>
            </a:br>
            <a:r>
              <a:rPr lang="es-ES" sz="4400" b="1" dirty="0"/>
              <a:t>MESA CONCILIACION VIDA LABORAL Y FAMILIAR </a:t>
            </a:r>
            <a:br>
              <a:rPr lang="es-ES" sz="4400" b="1" dirty="0"/>
            </a:br>
            <a:r>
              <a:rPr lang="es-ES" sz="4400" b="1" dirty="0"/>
              <a:t>SUBSECRETARIA DEL TRABAJO Y PREVISION SOCIAL</a:t>
            </a:r>
            <a:endParaRPr lang="es-ES" sz="4400" dirty="0"/>
          </a:p>
        </p:txBody>
      </p:sp>
      <p:sp>
        <p:nvSpPr>
          <p:cNvPr id="12291" name="Subtítulo 2"/>
          <p:cNvSpPr>
            <a:spLocks noGrp="1"/>
          </p:cNvSpPr>
          <p:nvPr>
            <p:ph type="subTitle" idx="1"/>
          </p:nvPr>
        </p:nvSpPr>
        <p:spPr>
          <a:xfrm>
            <a:off x="3580607" y="4071758"/>
            <a:ext cx="5919787" cy="1069975"/>
          </a:xfrm>
        </p:spPr>
        <p:txBody>
          <a:bodyPr>
            <a:normAutofit lnSpcReduction="10000"/>
          </a:bodyPr>
          <a:lstStyle/>
          <a:p>
            <a:pPr eaLnBrk="1" hangingPunct="1">
              <a:buFont typeface="Arial" panose="020B0604020202020204" pitchFamily="34" charset="0"/>
              <a:buNone/>
            </a:pPr>
            <a:r>
              <a:rPr lang="es-ES" altLang="es-CL" sz="2000" b="1" dirty="0"/>
              <a:t>KARIN MENDOZA SEPULVEDA</a:t>
            </a:r>
          </a:p>
          <a:p>
            <a:pPr eaLnBrk="1" hangingPunct="1">
              <a:buFont typeface="Arial" panose="020B0604020202020204" pitchFamily="34" charset="0"/>
              <a:buNone/>
            </a:pPr>
            <a:r>
              <a:rPr lang="es-ES" altLang="es-CL" sz="2000" b="1" dirty="0"/>
              <a:t>PRESIDENTA REGIONAL</a:t>
            </a:r>
          </a:p>
          <a:p>
            <a:pPr eaLnBrk="1" hangingPunct="1">
              <a:buFont typeface="Arial" panose="020B0604020202020204" pitchFamily="34" charset="0"/>
              <a:buNone/>
            </a:pPr>
            <a:r>
              <a:rPr lang="es-ES" altLang="es-CL" sz="2000" b="1" dirty="0"/>
              <a:t>ANEJUD CONCEPCION-ARAUCO</a:t>
            </a:r>
            <a:endParaRPr lang="es-ES" altLang="es-CL" dirty="0"/>
          </a:p>
        </p:txBody>
      </p:sp>
      <p:pic>
        <p:nvPicPr>
          <p:cNvPr id="12292" name="Imagen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620160" y="5141733"/>
            <a:ext cx="3558968" cy="10213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604907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246554" y="302847"/>
            <a:ext cx="9601200" cy="754428"/>
          </a:xfrm>
        </p:spPr>
        <p:txBody>
          <a:bodyPr>
            <a:normAutofit fontScale="90000"/>
          </a:bodyPr>
          <a:lstStyle/>
          <a:p>
            <a:r>
              <a:rPr lang="es-CL" sz="2700" b="1" dirty="0">
                <a:solidFill>
                  <a:srgbClr val="7030A0"/>
                </a:solidFill>
                <a:highlight>
                  <a:srgbClr val="FFFF00"/>
                </a:highlight>
              </a:rPr>
              <a:t>Incorporar perspectiva de género a nuestra propuesta de Compensación de vida Laboral y Familiar</a:t>
            </a:r>
            <a:br>
              <a:rPr lang="es-CL" dirty="0"/>
            </a:br>
            <a:endParaRPr lang="es-CL" dirty="0"/>
          </a:p>
        </p:txBody>
      </p:sp>
      <p:sp>
        <p:nvSpPr>
          <p:cNvPr id="3" name="2 Marcador de contenido"/>
          <p:cNvSpPr>
            <a:spLocks noGrp="1"/>
          </p:cNvSpPr>
          <p:nvPr>
            <p:ph idx="1"/>
          </p:nvPr>
        </p:nvSpPr>
        <p:spPr>
          <a:xfrm>
            <a:off x="711200" y="1300163"/>
            <a:ext cx="11301046" cy="5085006"/>
          </a:xfrm>
        </p:spPr>
        <p:txBody>
          <a:bodyPr>
            <a:noAutofit/>
          </a:bodyPr>
          <a:lstStyle/>
          <a:p>
            <a:pPr algn="just"/>
            <a:r>
              <a:rPr lang="es-MX" b="1" dirty="0">
                <a:solidFill>
                  <a:srgbClr val="7030A0"/>
                </a:solidFill>
              </a:rPr>
              <a:t>Antecedentes: </a:t>
            </a:r>
          </a:p>
          <a:p>
            <a:pPr algn="just">
              <a:buFont typeface="Wingdings" pitchFamily="2" charset="2"/>
              <a:buChar char="Ø"/>
            </a:pPr>
            <a:r>
              <a:rPr lang="es-MX" dirty="0">
                <a:solidFill>
                  <a:srgbClr val="7030A0"/>
                </a:solidFill>
              </a:rPr>
              <a:t>En el Poder Judicial las mujeres representan el 40% de los miembros de la Corte Suprema; 44.3% de los Ministros o Fiscales de Cortes de Apelaciones; y el 60,2 por ciento de la judicatura de Primera Instancia. </a:t>
            </a:r>
          </a:p>
          <a:p>
            <a:pPr algn="just">
              <a:buFont typeface="Wingdings" pitchFamily="2" charset="2"/>
              <a:buChar char="Ø"/>
            </a:pPr>
            <a:r>
              <a:rPr lang="es-MX" b="1" u="sng" dirty="0">
                <a:solidFill>
                  <a:schemeClr val="accent4"/>
                </a:solidFill>
              </a:rPr>
              <a:t>Entre el escalafón de empleados el 59,3 % son mujeres y en todo el poder judicial, incluida la CAPJ y el personal fuera del escalafón en número llega al 58,1 %. </a:t>
            </a:r>
          </a:p>
          <a:p>
            <a:pPr algn="just">
              <a:buFont typeface="Wingdings" pitchFamily="2" charset="2"/>
              <a:buChar char="Ø"/>
            </a:pPr>
            <a:r>
              <a:rPr lang="es-MX" b="1" u="sng" dirty="0">
                <a:solidFill>
                  <a:schemeClr val="accent4"/>
                </a:solidFill>
              </a:rPr>
              <a:t>Hoy no es posible afirmar que hombres y mujeres, «a igual trabajo igual remuneración»,</a:t>
            </a:r>
            <a:r>
              <a:rPr lang="es-MX" dirty="0">
                <a:solidFill>
                  <a:srgbClr val="7030A0"/>
                </a:solidFill>
              </a:rPr>
              <a:t> </a:t>
            </a:r>
          </a:p>
          <a:p>
            <a:pPr algn="just">
              <a:buFont typeface="Wingdings" pitchFamily="2" charset="2"/>
              <a:buChar char="Ø"/>
            </a:pPr>
            <a:r>
              <a:rPr lang="es-MX" dirty="0">
                <a:solidFill>
                  <a:srgbClr val="7030A0"/>
                </a:solidFill>
              </a:rPr>
              <a:t>A mayor abundamiento, en el marco del Protocolo de Acuerdo Gobierno-ANEF firmado en julio de 2015, se realizó un estudio para evaluar la presencia de brechas de remuneraciones entre funcionarios y funcionarias en la Administración Central del Estado. </a:t>
            </a:r>
            <a:r>
              <a:rPr lang="es-MX" b="1" u="sng" dirty="0">
                <a:solidFill>
                  <a:schemeClr val="accent4"/>
                </a:solidFill>
              </a:rPr>
              <a:t>Se detectó una brecha promedio de 10,4% (en desmedro de las mujeres), lo cual promovió la tramitación de la Ley 20.348 aprobada en 2009, la cual si bien significó un avance aún no aborda el compromiso del Convenio 100 ni el compromiso 8.5 recientemente establecido en el marco de los Objetivos de Desarrollo Sostenible (ODS) del 2030. </a:t>
            </a:r>
            <a:endParaRPr lang="es-CL" b="1" u="sng" dirty="0">
              <a:solidFill>
                <a:schemeClr val="accent4"/>
              </a:solidFill>
            </a:endParaRPr>
          </a:p>
        </p:txBody>
      </p:sp>
    </p:spTree>
    <p:extLst>
      <p:ext uri="{BB962C8B-B14F-4D97-AF65-F5344CB8AC3E}">
        <p14:creationId xmlns:p14="http://schemas.microsoft.com/office/powerpoint/2010/main" val="3388297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812800" y="553277"/>
            <a:ext cx="11113477" cy="5632311"/>
          </a:xfrm>
          <a:prstGeom prst="rect">
            <a:avLst/>
          </a:prstGeom>
        </p:spPr>
        <p:txBody>
          <a:bodyPr wrap="square">
            <a:spAutoFit/>
          </a:bodyPr>
          <a:lstStyle/>
          <a:p>
            <a:r>
              <a:rPr lang="es-MX" b="1" dirty="0">
                <a:solidFill>
                  <a:srgbClr val="7030A0"/>
                </a:solidFill>
              </a:rPr>
              <a:t>Propuesta global para incorporar perspectiva de género para la Compensación de Vida Laboral y Familiar</a:t>
            </a:r>
          </a:p>
          <a:p>
            <a:endParaRPr lang="es-MX" dirty="0">
              <a:solidFill>
                <a:srgbClr val="7030A0"/>
              </a:solidFill>
            </a:endParaRPr>
          </a:p>
          <a:p>
            <a:pPr algn="just"/>
            <a:r>
              <a:rPr lang="es-MX" dirty="0">
                <a:solidFill>
                  <a:srgbClr val="7030A0"/>
                </a:solidFill>
              </a:rPr>
              <a:t>La propuesta en este ámbito tiene por objetivo: “atender a las necesidades específicas de las trabajadoras en el ambiente de trabajo” (</a:t>
            </a:r>
            <a:r>
              <a:rPr lang="es-MX" dirty="0" err="1">
                <a:solidFill>
                  <a:srgbClr val="7030A0"/>
                </a:solidFill>
              </a:rPr>
              <a:t>Abramo</a:t>
            </a:r>
            <a:r>
              <a:rPr lang="es-MX" dirty="0">
                <a:solidFill>
                  <a:srgbClr val="7030A0"/>
                </a:solidFill>
              </a:rPr>
              <a:t> y Rangel, OIT, 2005) y se las hemos agrupado en cuatro subcategorías: </a:t>
            </a:r>
          </a:p>
          <a:p>
            <a:pPr algn="just"/>
            <a:endParaRPr lang="es-MX" dirty="0">
              <a:solidFill>
                <a:srgbClr val="7030A0"/>
              </a:solidFill>
            </a:endParaRPr>
          </a:p>
          <a:p>
            <a:pPr marL="285750" indent="-285750" algn="just">
              <a:buFont typeface="Wingdings" pitchFamily="2" charset="2"/>
              <a:buChar char="Ø"/>
            </a:pPr>
            <a:r>
              <a:rPr lang="es-MX" b="1" cap="all" dirty="0">
                <a:solidFill>
                  <a:schemeClr val="accent4"/>
                </a:solidFill>
              </a:rPr>
              <a:t>Jubilación: </a:t>
            </a:r>
            <a:r>
              <a:rPr lang="es-MX" b="1" dirty="0">
                <a:solidFill>
                  <a:schemeClr val="accent4"/>
                </a:solidFill>
              </a:rPr>
              <a:t>Posibilidad de abordar profundas desigualdades sistemáticas instaladas en la sociedad chilena, como son las diferencias en las jubilaciones entre mujeres y hombres trabajadores.</a:t>
            </a:r>
          </a:p>
          <a:p>
            <a:pPr algn="just"/>
            <a:endParaRPr lang="es-MX" b="1" cap="all" dirty="0">
              <a:solidFill>
                <a:schemeClr val="accent4"/>
              </a:solidFill>
            </a:endParaRPr>
          </a:p>
          <a:p>
            <a:pPr marL="285750" indent="-285750" algn="just">
              <a:buFont typeface="Wingdings" pitchFamily="2" charset="2"/>
              <a:buChar char="Ø"/>
            </a:pPr>
            <a:r>
              <a:rPr lang="es-MX" b="1" cap="all" dirty="0">
                <a:solidFill>
                  <a:schemeClr val="accent4"/>
                </a:solidFill>
              </a:rPr>
              <a:t>jornada laboral y flexibilidad horaria: </a:t>
            </a:r>
            <a:r>
              <a:rPr lang="es-MX" b="1" dirty="0">
                <a:solidFill>
                  <a:schemeClr val="accent4"/>
                </a:solidFill>
              </a:rPr>
              <a:t>La actual jornada laboral normal tiene una fuerte impronta de género: se basa en la suposición de un trabajador que está libre de trabajo no remunerado, porque detrás de él se encuentra una mujer que se ocupa de las tareas domésticas y del cuidado de los hijos, ancianos y enfermos” (OIT, PNUD, 2013).</a:t>
            </a:r>
          </a:p>
          <a:p>
            <a:pPr algn="just"/>
            <a:endParaRPr lang="es-MX" b="1" dirty="0">
              <a:solidFill>
                <a:schemeClr val="accent4"/>
              </a:solidFill>
            </a:endParaRPr>
          </a:p>
          <a:p>
            <a:pPr marL="285750" indent="-285750" algn="just">
              <a:buFont typeface="Wingdings" pitchFamily="2" charset="2"/>
              <a:buChar char="Ø"/>
            </a:pPr>
            <a:r>
              <a:rPr lang="es-MX" b="1" cap="all" dirty="0">
                <a:solidFill>
                  <a:schemeClr val="accent4"/>
                </a:solidFill>
              </a:rPr>
              <a:t>seguridad y salud laboral:  </a:t>
            </a:r>
            <a:r>
              <a:rPr lang="es-MX" b="1" dirty="0">
                <a:solidFill>
                  <a:schemeClr val="accent4"/>
                </a:solidFill>
              </a:rPr>
              <a:t>Implementación de lactarios, es una medida que puede implementarse para reducir los riesgos de infecciones, y para resguardad la privacidad y dignidad de las trabajadoras judiciales nodrizas.</a:t>
            </a:r>
          </a:p>
          <a:p>
            <a:pPr algn="just"/>
            <a:endParaRPr lang="es-MX" b="1" dirty="0">
              <a:solidFill>
                <a:schemeClr val="accent4"/>
              </a:solidFill>
            </a:endParaRPr>
          </a:p>
          <a:p>
            <a:pPr marL="285750" indent="-285750" algn="just">
              <a:buFont typeface="Wingdings" pitchFamily="2" charset="2"/>
              <a:buChar char="Ø"/>
            </a:pPr>
            <a:r>
              <a:rPr lang="es-MX" b="1" cap="all" dirty="0">
                <a:solidFill>
                  <a:schemeClr val="accent4"/>
                </a:solidFill>
              </a:rPr>
              <a:t>salud con perspectiva de género: P</a:t>
            </a:r>
            <a:r>
              <a:rPr lang="es-MX" b="1" dirty="0">
                <a:solidFill>
                  <a:schemeClr val="accent4"/>
                </a:solidFill>
              </a:rPr>
              <a:t>restaciones y servicios de salud, como por ejemplo, un chequeo médico a sus trabajadores sin costo, perfil bioquímico, mamografía para mujeres sobre 40 años, densitometría ósea a mujeres sobre 55 años y antígeno prostático a los varones sobre los 50 años.</a:t>
            </a:r>
            <a:endParaRPr lang="es-CL" b="1" dirty="0">
              <a:solidFill>
                <a:schemeClr val="accent4"/>
              </a:solidFill>
            </a:endParaRPr>
          </a:p>
        </p:txBody>
      </p:sp>
    </p:spTree>
    <p:extLst>
      <p:ext uri="{BB962C8B-B14F-4D97-AF65-F5344CB8AC3E}">
        <p14:creationId xmlns:p14="http://schemas.microsoft.com/office/powerpoint/2010/main" val="39563333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1078522" y="409528"/>
            <a:ext cx="8807939" cy="369332"/>
          </a:xfrm>
          <a:prstGeom prst="rect">
            <a:avLst/>
          </a:prstGeom>
        </p:spPr>
        <p:txBody>
          <a:bodyPr wrap="square">
            <a:spAutoFit/>
          </a:bodyPr>
          <a:lstStyle/>
          <a:p>
            <a:r>
              <a:rPr lang="es-CL" b="1" dirty="0">
                <a:solidFill>
                  <a:srgbClr val="7030A0"/>
                </a:solidFill>
              </a:rPr>
              <a:t>Propuesta específica de Anejud Chile para incorporar perspectiva de género</a:t>
            </a:r>
          </a:p>
        </p:txBody>
      </p:sp>
      <p:sp>
        <p:nvSpPr>
          <p:cNvPr id="3" name="2 Rectángulo"/>
          <p:cNvSpPr/>
          <p:nvPr/>
        </p:nvSpPr>
        <p:spPr>
          <a:xfrm>
            <a:off x="1140736" y="1009134"/>
            <a:ext cx="10019633" cy="923330"/>
          </a:xfrm>
          <a:prstGeom prst="rect">
            <a:avLst/>
          </a:prstGeom>
        </p:spPr>
        <p:txBody>
          <a:bodyPr wrap="square">
            <a:spAutoFit/>
          </a:bodyPr>
          <a:lstStyle/>
          <a:p>
            <a:pPr marL="285750" indent="-285750">
              <a:buFont typeface="Wingdings" panose="05000000000000000000" pitchFamily="2" charset="2"/>
              <a:buChar char="ü"/>
            </a:pPr>
            <a:r>
              <a:rPr lang="es-MX" b="1" dirty="0">
                <a:solidFill>
                  <a:srgbClr val="7030A0"/>
                </a:solidFill>
              </a:rPr>
              <a:t>Para equiparar el acceso en el empleo: </a:t>
            </a:r>
          </a:p>
          <a:p>
            <a:r>
              <a:rPr lang="es-MX" dirty="0">
                <a:solidFill>
                  <a:srgbClr val="7030A0"/>
                </a:solidFill>
              </a:rPr>
              <a:t>Formar y sensibilizar al personal encargado del proceso de selección en materia de igualdad y no discriminación de género, para asegurar el efectivo cumplimiento de estos principios.  </a:t>
            </a:r>
            <a:endParaRPr lang="es-CL" b="1" dirty="0"/>
          </a:p>
        </p:txBody>
      </p:sp>
      <p:sp>
        <p:nvSpPr>
          <p:cNvPr id="5" name="4 Rectángulo"/>
          <p:cNvSpPr/>
          <p:nvPr/>
        </p:nvSpPr>
        <p:spPr>
          <a:xfrm>
            <a:off x="1119475" y="1885181"/>
            <a:ext cx="10758031" cy="646331"/>
          </a:xfrm>
          <a:prstGeom prst="rect">
            <a:avLst/>
          </a:prstGeom>
        </p:spPr>
        <p:txBody>
          <a:bodyPr wrap="square">
            <a:spAutoFit/>
          </a:bodyPr>
          <a:lstStyle/>
          <a:p>
            <a:pPr marL="285750" indent="-285750">
              <a:buFont typeface="Wingdings" panose="05000000000000000000" pitchFamily="2" charset="2"/>
              <a:buChar char="ü"/>
            </a:pPr>
            <a:r>
              <a:rPr lang="es-MX" b="1" dirty="0">
                <a:solidFill>
                  <a:srgbClr val="7030A0"/>
                </a:solidFill>
              </a:rPr>
              <a:t>Para fomentar la conciliación trabajo, familia y vida personal: Flexibilidad horaria, Banco de Horas  y </a:t>
            </a:r>
            <a:r>
              <a:rPr lang="es-MX" b="1" dirty="0" err="1">
                <a:solidFill>
                  <a:srgbClr val="7030A0"/>
                </a:solidFill>
              </a:rPr>
              <a:t>D°</a:t>
            </a:r>
            <a:r>
              <a:rPr lang="es-MX" b="1" dirty="0">
                <a:solidFill>
                  <a:srgbClr val="7030A0"/>
                </a:solidFill>
              </a:rPr>
              <a:t> Desconexión, 40 Horas.</a:t>
            </a:r>
            <a:endParaRPr lang="es-CL" b="1" dirty="0">
              <a:solidFill>
                <a:srgbClr val="7030A0"/>
              </a:solidFill>
            </a:endParaRPr>
          </a:p>
        </p:txBody>
      </p:sp>
      <p:sp>
        <p:nvSpPr>
          <p:cNvPr id="7" name="1 Rectángulo">
            <a:extLst>
              <a:ext uri="{FF2B5EF4-FFF2-40B4-BE49-F238E27FC236}">
                <a16:creationId xmlns:a16="http://schemas.microsoft.com/office/drawing/2014/main" id="{6FEEC919-A6C3-16DF-DD55-9139ADA827CA}"/>
              </a:ext>
            </a:extLst>
          </p:cNvPr>
          <p:cNvSpPr/>
          <p:nvPr/>
        </p:nvSpPr>
        <p:spPr>
          <a:xfrm>
            <a:off x="1078522" y="2484228"/>
            <a:ext cx="10839939" cy="1477328"/>
          </a:xfrm>
          <a:prstGeom prst="rect">
            <a:avLst/>
          </a:prstGeom>
        </p:spPr>
        <p:txBody>
          <a:bodyPr wrap="square">
            <a:spAutoFit/>
          </a:bodyPr>
          <a:lstStyle/>
          <a:p>
            <a:pPr marL="285750" indent="-285750" algn="just">
              <a:buFont typeface="Wingdings" panose="05000000000000000000" pitchFamily="2" charset="2"/>
              <a:buChar char="ü"/>
            </a:pPr>
            <a:r>
              <a:rPr lang="es-MX" b="1" dirty="0">
                <a:solidFill>
                  <a:srgbClr val="7030A0"/>
                </a:solidFill>
              </a:rPr>
              <a:t>Respeto del horario de atención a público en la Oficina Judicial Virtual y distribución equitativa del trabajo. </a:t>
            </a:r>
          </a:p>
          <a:p>
            <a:pPr algn="just"/>
            <a:r>
              <a:rPr lang="es-MX" dirty="0">
                <a:solidFill>
                  <a:srgbClr val="7030A0"/>
                </a:solidFill>
              </a:rPr>
              <a:t>Proponemos que la OJV reciba escritos y actuaciones de forma continua e ininterrumpida, pero que estos solo sean ingresados a la cadena de trabajo del tribunal respectivo en el horario de atención al público, es decir, de 08:00 a 14:00, </a:t>
            </a:r>
            <a:r>
              <a:rPr lang="es-MX" dirty="0" err="1">
                <a:solidFill>
                  <a:srgbClr val="7030A0"/>
                </a:solidFill>
              </a:rPr>
              <a:t>analogando</a:t>
            </a:r>
            <a:r>
              <a:rPr lang="es-MX" dirty="0">
                <a:solidFill>
                  <a:srgbClr val="7030A0"/>
                </a:solidFill>
              </a:rPr>
              <a:t> el régimen que existía cuando los escritos presentados fuera de horario de atención al público eran recibidos a través de un buzón. Reuniones en horario de trabajo. No mas </a:t>
            </a:r>
            <a:r>
              <a:rPr lang="es-MX" dirty="0" err="1">
                <a:solidFill>
                  <a:srgbClr val="7030A0"/>
                </a:solidFill>
              </a:rPr>
              <a:t>wsp</a:t>
            </a:r>
            <a:r>
              <a:rPr lang="es-MX" dirty="0">
                <a:solidFill>
                  <a:srgbClr val="7030A0"/>
                </a:solidFill>
              </a:rPr>
              <a:t>.</a:t>
            </a:r>
            <a:endParaRPr lang="es-CL" dirty="0">
              <a:solidFill>
                <a:srgbClr val="7030A0"/>
              </a:solidFill>
            </a:endParaRPr>
          </a:p>
        </p:txBody>
      </p:sp>
      <p:sp>
        <p:nvSpPr>
          <p:cNvPr id="15" name="CuadroTexto 14">
            <a:extLst>
              <a:ext uri="{FF2B5EF4-FFF2-40B4-BE49-F238E27FC236}">
                <a16:creationId xmlns:a16="http://schemas.microsoft.com/office/drawing/2014/main" id="{E15E8313-A321-97B2-B12D-D1D2ED9F0669}"/>
              </a:ext>
            </a:extLst>
          </p:cNvPr>
          <p:cNvSpPr txBox="1"/>
          <p:nvPr/>
        </p:nvSpPr>
        <p:spPr>
          <a:xfrm>
            <a:off x="1140735" y="4052214"/>
            <a:ext cx="10777725" cy="369332"/>
          </a:xfrm>
          <a:prstGeom prst="rect">
            <a:avLst/>
          </a:prstGeom>
          <a:noFill/>
        </p:spPr>
        <p:txBody>
          <a:bodyPr wrap="square">
            <a:spAutoFit/>
          </a:bodyPr>
          <a:lstStyle/>
          <a:p>
            <a:pPr marL="285750" indent="-285750">
              <a:buFont typeface="Wingdings" panose="05000000000000000000" pitchFamily="2" charset="2"/>
              <a:buChar char="ü"/>
            </a:pPr>
            <a:r>
              <a:rPr lang="es-MX" sz="1800" b="1" dirty="0">
                <a:solidFill>
                  <a:srgbClr val="7030A0"/>
                </a:solidFill>
              </a:rPr>
              <a:t>Mejorar la protección en seguridad y salud laboral: Lactarios, exámenes médicos, etc. </a:t>
            </a:r>
            <a:endParaRPr lang="es-CL" dirty="0"/>
          </a:p>
        </p:txBody>
      </p:sp>
    </p:spTree>
    <p:extLst>
      <p:ext uri="{BB962C8B-B14F-4D97-AF65-F5344CB8AC3E}">
        <p14:creationId xmlns:p14="http://schemas.microsoft.com/office/powerpoint/2010/main" val="14970597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945662" y="456419"/>
            <a:ext cx="10761784" cy="369332"/>
          </a:xfrm>
          <a:prstGeom prst="rect">
            <a:avLst/>
          </a:prstGeom>
        </p:spPr>
        <p:txBody>
          <a:bodyPr wrap="square">
            <a:spAutoFit/>
          </a:bodyPr>
          <a:lstStyle/>
          <a:p>
            <a:r>
              <a:rPr lang="es-MX" b="1" dirty="0">
                <a:solidFill>
                  <a:srgbClr val="00B050"/>
                </a:solidFill>
              </a:rPr>
              <a:t>Incorporar la Indemnización por años de servicio/REITRO UNICO</a:t>
            </a:r>
            <a:r>
              <a:rPr lang="es-MX" dirty="0"/>
              <a:t>.</a:t>
            </a:r>
            <a:endParaRPr lang="es-CL" dirty="0"/>
          </a:p>
        </p:txBody>
      </p:sp>
      <p:sp>
        <p:nvSpPr>
          <p:cNvPr id="3" name="2 Rectángulo"/>
          <p:cNvSpPr/>
          <p:nvPr/>
        </p:nvSpPr>
        <p:spPr>
          <a:xfrm>
            <a:off x="1187938" y="1216689"/>
            <a:ext cx="10722708" cy="3139321"/>
          </a:xfrm>
          <a:prstGeom prst="rect">
            <a:avLst/>
          </a:prstGeom>
        </p:spPr>
        <p:txBody>
          <a:bodyPr wrap="square">
            <a:spAutoFit/>
          </a:bodyPr>
          <a:lstStyle/>
          <a:p>
            <a:pPr algn="just"/>
            <a:r>
              <a:rPr lang="es-MX" dirty="0"/>
              <a:t>Esta propuesta debiese incorporarse en los siguientes casos: </a:t>
            </a:r>
          </a:p>
          <a:p>
            <a:pPr marL="285750" indent="-285750" algn="just">
              <a:buFont typeface="Wingdings" pitchFamily="2" charset="2"/>
              <a:buChar char="Ø"/>
            </a:pPr>
            <a:r>
              <a:rPr lang="es-MX" dirty="0"/>
              <a:t>Declaración de salud incompatible. </a:t>
            </a:r>
          </a:p>
          <a:p>
            <a:pPr marL="285750" indent="-285750" algn="just">
              <a:buFont typeface="Wingdings" pitchFamily="2" charset="2"/>
              <a:buChar char="Ø"/>
            </a:pPr>
            <a:r>
              <a:rPr lang="es-MX" dirty="0"/>
              <a:t>Renuncia de Mutuo Acuerdo.</a:t>
            </a:r>
          </a:p>
          <a:p>
            <a:pPr algn="just"/>
            <a:endParaRPr lang="es-MX" dirty="0"/>
          </a:p>
          <a:p>
            <a:pPr algn="just"/>
            <a:r>
              <a:rPr lang="es-MX" b="1" u="sng" dirty="0">
                <a:solidFill>
                  <a:srgbClr val="00B050"/>
                </a:solidFill>
              </a:rPr>
              <a:t>PAGO DE INDEMNIZACIÓN POR AÑOS DE SERVICIO</a:t>
            </a:r>
          </a:p>
          <a:p>
            <a:pPr algn="just"/>
            <a:endParaRPr lang="es-MX" dirty="0"/>
          </a:p>
          <a:p>
            <a:pPr algn="just"/>
            <a:r>
              <a:rPr lang="es-MX" dirty="0"/>
              <a:t>Según lo establece la ley, las empresas deben pagar al trabajador un mes de sueldo por cada año laborado o por fracción superior a los seis meses. </a:t>
            </a:r>
          </a:p>
          <a:p>
            <a:pPr algn="just"/>
            <a:endParaRPr lang="es-MX" dirty="0"/>
          </a:p>
          <a:p>
            <a:pPr algn="just"/>
            <a:r>
              <a:rPr lang="es-MX" b="1" u="sng" dirty="0">
                <a:solidFill>
                  <a:srgbClr val="00B050"/>
                </a:solidFill>
              </a:rPr>
              <a:t>El máximo de indemnización en este sentido es de 11 meses, aun cuando el tiempo de servicio sea mayor a los 11 años</a:t>
            </a:r>
            <a:endParaRPr lang="es-CL" b="1" u="sng" dirty="0">
              <a:solidFill>
                <a:srgbClr val="00B050"/>
              </a:solidFill>
            </a:endParaRPr>
          </a:p>
        </p:txBody>
      </p:sp>
    </p:spTree>
    <p:extLst>
      <p:ext uri="{BB962C8B-B14F-4D97-AF65-F5344CB8AC3E}">
        <p14:creationId xmlns:p14="http://schemas.microsoft.com/office/powerpoint/2010/main" val="373504408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pPr>
              <a:defRPr/>
            </a:pPr>
            <a:r>
              <a:rPr lang="x-none" dirty="0"/>
              <a:t>¡MUCHAS GRACIAS!</a:t>
            </a:r>
            <a:br>
              <a:rPr lang="x-none" dirty="0"/>
            </a:br>
            <a:endParaRPr lang="x-none" sz="2800" cap="none" dirty="0"/>
          </a:p>
        </p:txBody>
      </p:sp>
      <p:pic>
        <p:nvPicPr>
          <p:cNvPr id="40963" name="Imagen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957639" y="4468813"/>
            <a:ext cx="4302125" cy="1238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3110162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Marcador de contenido 6"/>
          <p:cNvGraphicFramePr>
            <a:graphicFrameLocks noGrp="1"/>
          </p:cNvGraphicFramePr>
          <p:nvPr>
            <p:ph idx="1"/>
            <p:extLst>
              <p:ext uri="{D42A27DB-BD31-4B8C-83A1-F6EECF244321}">
                <p14:modId xmlns:p14="http://schemas.microsoft.com/office/powerpoint/2010/main" val="3499190295"/>
              </p:ext>
            </p:extLst>
          </p:nvPr>
        </p:nvGraphicFramePr>
        <p:xfrm>
          <a:off x="5869858" y="781665"/>
          <a:ext cx="5899356" cy="483035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Título 3"/>
          <p:cNvSpPr txBox="1">
            <a:spLocks/>
          </p:cNvSpPr>
          <p:nvPr/>
        </p:nvSpPr>
        <p:spPr>
          <a:xfrm>
            <a:off x="7935913" y="627064"/>
            <a:ext cx="2400300" cy="1736725"/>
          </a:xfrm>
          <a:prstGeom prst="rect">
            <a:avLst/>
          </a:prstGeom>
        </p:spPr>
        <p:txBody>
          <a:bodyPr anchor="b">
            <a:normAutofit/>
          </a:bodyPr>
          <a:lstStyle>
            <a:lvl1pPr algn="l" rtl="0" eaLnBrk="0" fontAlgn="base" hangingPunct="0">
              <a:lnSpc>
                <a:spcPct val="90000"/>
              </a:lnSpc>
              <a:spcBef>
                <a:spcPct val="0"/>
              </a:spcBef>
              <a:spcAft>
                <a:spcPct val="0"/>
              </a:spcAft>
              <a:defRPr sz="2800" b="0" kern="1200" cap="all">
                <a:blipFill>
                  <a:blip r:embed="rId7">
                    <a:extLst>
                      <a:ext uri="{28A0092B-C50C-407E-A947-70E740481C1C}">
                        <a14:useLocalDpi xmlns:a14="http://schemas.microsoft.com/office/drawing/2010/main" val="0"/>
                      </a:ext>
                    </a:extLst>
                  </a:blip>
                  <a:tile tx="6350" ty="-127000" sx="65000" sy="64000" flip="none" algn="tl"/>
                </a:blipFill>
                <a:latin typeface="+mj-lt"/>
                <a:ea typeface="+mj-ea"/>
                <a:cs typeface="+mj-cs"/>
              </a:defRPr>
            </a:lvl1pPr>
            <a:lvl2pPr algn="l" rtl="0" eaLnBrk="0" fontAlgn="base" hangingPunct="0">
              <a:lnSpc>
                <a:spcPct val="90000"/>
              </a:lnSpc>
              <a:spcBef>
                <a:spcPct val="0"/>
              </a:spcBef>
              <a:spcAft>
                <a:spcPct val="0"/>
              </a:spcAft>
              <a:defRPr sz="4200">
                <a:solidFill>
                  <a:schemeClr val="tx1"/>
                </a:solidFill>
                <a:latin typeface="Rockwell Condensed" panose="02060603050405020104" pitchFamily="18" charset="0"/>
              </a:defRPr>
            </a:lvl2pPr>
            <a:lvl3pPr algn="l" rtl="0" eaLnBrk="0" fontAlgn="base" hangingPunct="0">
              <a:lnSpc>
                <a:spcPct val="90000"/>
              </a:lnSpc>
              <a:spcBef>
                <a:spcPct val="0"/>
              </a:spcBef>
              <a:spcAft>
                <a:spcPct val="0"/>
              </a:spcAft>
              <a:defRPr sz="4200">
                <a:solidFill>
                  <a:schemeClr val="tx1"/>
                </a:solidFill>
                <a:latin typeface="Rockwell Condensed" panose="02060603050405020104" pitchFamily="18" charset="0"/>
              </a:defRPr>
            </a:lvl3pPr>
            <a:lvl4pPr algn="l" rtl="0" eaLnBrk="0" fontAlgn="base" hangingPunct="0">
              <a:lnSpc>
                <a:spcPct val="90000"/>
              </a:lnSpc>
              <a:spcBef>
                <a:spcPct val="0"/>
              </a:spcBef>
              <a:spcAft>
                <a:spcPct val="0"/>
              </a:spcAft>
              <a:defRPr sz="4200">
                <a:solidFill>
                  <a:schemeClr val="tx1"/>
                </a:solidFill>
                <a:latin typeface="Rockwell Condensed" panose="02060603050405020104" pitchFamily="18" charset="0"/>
              </a:defRPr>
            </a:lvl4pPr>
            <a:lvl5pPr algn="l" rtl="0" eaLnBrk="0" fontAlgn="base" hangingPunct="0">
              <a:lnSpc>
                <a:spcPct val="90000"/>
              </a:lnSpc>
              <a:spcBef>
                <a:spcPct val="0"/>
              </a:spcBef>
              <a:spcAft>
                <a:spcPct val="0"/>
              </a:spcAft>
              <a:defRPr sz="4200">
                <a:solidFill>
                  <a:schemeClr val="tx1"/>
                </a:solidFill>
                <a:latin typeface="Rockwell Condensed" panose="02060603050405020104" pitchFamily="18" charset="0"/>
              </a:defRPr>
            </a:lvl5pPr>
            <a:lvl6pPr marL="457200" algn="l" rtl="0" fontAlgn="base">
              <a:lnSpc>
                <a:spcPct val="90000"/>
              </a:lnSpc>
              <a:spcBef>
                <a:spcPct val="0"/>
              </a:spcBef>
              <a:spcAft>
                <a:spcPct val="0"/>
              </a:spcAft>
              <a:defRPr sz="4200">
                <a:solidFill>
                  <a:schemeClr val="tx1"/>
                </a:solidFill>
                <a:latin typeface="Rockwell Condensed" panose="02060603050405020104" pitchFamily="18" charset="0"/>
              </a:defRPr>
            </a:lvl6pPr>
            <a:lvl7pPr marL="914400" algn="l" rtl="0" fontAlgn="base">
              <a:lnSpc>
                <a:spcPct val="90000"/>
              </a:lnSpc>
              <a:spcBef>
                <a:spcPct val="0"/>
              </a:spcBef>
              <a:spcAft>
                <a:spcPct val="0"/>
              </a:spcAft>
              <a:defRPr sz="4200">
                <a:solidFill>
                  <a:schemeClr val="tx1"/>
                </a:solidFill>
                <a:latin typeface="Rockwell Condensed" panose="02060603050405020104" pitchFamily="18" charset="0"/>
              </a:defRPr>
            </a:lvl7pPr>
            <a:lvl8pPr marL="1371600" algn="l" rtl="0" fontAlgn="base">
              <a:lnSpc>
                <a:spcPct val="90000"/>
              </a:lnSpc>
              <a:spcBef>
                <a:spcPct val="0"/>
              </a:spcBef>
              <a:spcAft>
                <a:spcPct val="0"/>
              </a:spcAft>
              <a:defRPr sz="4200">
                <a:solidFill>
                  <a:schemeClr val="tx1"/>
                </a:solidFill>
                <a:latin typeface="Rockwell Condensed" panose="02060603050405020104" pitchFamily="18" charset="0"/>
              </a:defRPr>
            </a:lvl8pPr>
            <a:lvl9pPr marL="1828800" algn="l" rtl="0" fontAlgn="base">
              <a:lnSpc>
                <a:spcPct val="90000"/>
              </a:lnSpc>
              <a:spcBef>
                <a:spcPct val="0"/>
              </a:spcBef>
              <a:spcAft>
                <a:spcPct val="0"/>
              </a:spcAft>
              <a:defRPr sz="4200">
                <a:solidFill>
                  <a:schemeClr val="tx1"/>
                </a:solidFill>
                <a:latin typeface="Rockwell Condensed" panose="02060603050405020104" pitchFamily="18" charset="0"/>
              </a:defRPr>
            </a:lvl9pPr>
          </a:lstStyle>
          <a:p>
            <a:pPr defTabSz="914400">
              <a:defRPr/>
            </a:pPr>
            <a:endParaRPr lang="x-none" dirty="0"/>
          </a:p>
        </p:txBody>
      </p:sp>
      <p:sp>
        <p:nvSpPr>
          <p:cNvPr id="9" name="Título 3"/>
          <p:cNvSpPr txBox="1">
            <a:spLocks/>
          </p:cNvSpPr>
          <p:nvPr/>
        </p:nvSpPr>
        <p:spPr>
          <a:xfrm>
            <a:off x="987527" y="421441"/>
            <a:ext cx="3449330" cy="1687578"/>
          </a:xfrm>
          <a:prstGeom prst="rect">
            <a:avLst/>
          </a:prstGeom>
        </p:spPr>
        <p:txBody>
          <a:bodyPr anchor="b">
            <a:noAutofit/>
          </a:bodyPr>
          <a:lstStyle>
            <a:lvl1pPr algn="l" rtl="0" eaLnBrk="0" fontAlgn="base" hangingPunct="0">
              <a:lnSpc>
                <a:spcPct val="90000"/>
              </a:lnSpc>
              <a:spcBef>
                <a:spcPct val="0"/>
              </a:spcBef>
              <a:spcAft>
                <a:spcPct val="0"/>
              </a:spcAft>
              <a:defRPr sz="2800" b="0" kern="1200" cap="all">
                <a:blipFill>
                  <a:blip r:embed="rId7">
                    <a:extLst>
                      <a:ext uri="{28A0092B-C50C-407E-A947-70E740481C1C}">
                        <a14:useLocalDpi xmlns:a14="http://schemas.microsoft.com/office/drawing/2010/main" val="0"/>
                      </a:ext>
                    </a:extLst>
                  </a:blip>
                  <a:tile tx="6350" ty="-127000" sx="65000" sy="64000" flip="none" algn="tl"/>
                </a:blipFill>
                <a:latin typeface="+mj-lt"/>
                <a:ea typeface="+mj-ea"/>
                <a:cs typeface="+mj-cs"/>
              </a:defRPr>
            </a:lvl1pPr>
            <a:lvl2pPr algn="l" rtl="0" eaLnBrk="0" fontAlgn="base" hangingPunct="0">
              <a:lnSpc>
                <a:spcPct val="90000"/>
              </a:lnSpc>
              <a:spcBef>
                <a:spcPct val="0"/>
              </a:spcBef>
              <a:spcAft>
                <a:spcPct val="0"/>
              </a:spcAft>
              <a:defRPr sz="4200">
                <a:solidFill>
                  <a:schemeClr val="tx1"/>
                </a:solidFill>
                <a:latin typeface="Rockwell Condensed" panose="02060603050405020104" pitchFamily="18" charset="0"/>
              </a:defRPr>
            </a:lvl2pPr>
            <a:lvl3pPr algn="l" rtl="0" eaLnBrk="0" fontAlgn="base" hangingPunct="0">
              <a:lnSpc>
                <a:spcPct val="90000"/>
              </a:lnSpc>
              <a:spcBef>
                <a:spcPct val="0"/>
              </a:spcBef>
              <a:spcAft>
                <a:spcPct val="0"/>
              </a:spcAft>
              <a:defRPr sz="4200">
                <a:solidFill>
                  <a:schemeClr val="tx1"/>
                </a:solidFill>
                <a:latin typeface="Rockwell Condensed" panose="02060603050405020104" pitchFamily="18" charset="0"/>
              </a:defRPr>
            </a:lvl3pPr>
            <a:lvl4pPr algn="l" rtl="0" eaLnBrk="0" fontAlgn="base" hangingPunct="0">
              <a:lnSpc>
                <a:spcPct val="90000"/>
              </a:lnSpc>
              <a:spcBef>
                <a:spcPct val="0"/>
              </a:spcBef>
              <a:spcAft>
                <a:spcPct val="0"/>
              </a:spcAft>
              <a:defRPr sz="4200">
                <a:solidFill>
                  <a:schemeClr val="tx1"/>
                </a:solidFill>
                <a:latin typeface="Rockwell Condensed" panose="02060603050405020104" pitchFamily="18" charset="0"/>
              </a:defRPr>
            </a:lvl4pPr>
            <a:lvl5pPr algn="l" rtl="0" eaLnBrk="0" fontAlgn="base" hangingPunct="0">
              <a:lnSpc>
                <a:spcPct val="90000"/>
              </a:lnSpc>
              <a:spcBef>
                <a:spcPct val="0"/>
              </a:spcBef>
              <a:spcAft>
                <a:spcPct val="0"/>
              </a:spcAft>
              <a:defRPr sz="4200">
                <a:solidFill>
                  <a:schemeClr val="tx1"/>
                </a:solidFill>
                <a:latin typeface="Rockwell Condensed" panose="02060603050405020104" pitchFamily="18" charset="0"/>
              </a:defRPr>
            </a:lvl5pPr>
            <a:lvl6pPr marL="457200" algn="l" rtl="0" fontAlgn="base">
              <a:lnSpc>
                <a:spcPct val="90000"/>
              </a:lnSpc>
              <a:spcBef>
                <a:spcPct val="0"/>
              </a:spcBef>
              <a:spcAft>
                <a:spcPct val="0"/>
              </a:spcAft>
              <a:defRPr sz="4200">
                <a:solidFill>
                  <a:schemeClr val="tx1"/>
                </a:solidFill>
                <a:latin typeface="Rockwell Condensed" panose="02060603050405020104" pitchFamily="18" charset="0"/>
              </a:defRPr>
            </a:lvl6pPr>
            <a:lvl7pPr marL="914400" algn="l" rtl="0" fontAlgn="base">
              <a:lnSpc>
                <a:spcPct val="90000"/>
              </a:lnSpc>
              <a:spcBef>
                <a:spcPct val="0"/>
              </a:spcBef>
              <a:spcAft>
                <a:spcPct val="0"/>
              </a:spcAft>
              <a:defRPr sz="4200">
                <a:solidFill>
                  <a:schemeClr val="tx1"/>
                </a:solidFill>
                <a:latin typeface="Rockwell Condensed" panose="02060603050405020104" pitchFamily="18" charset="0"/>
              </a:defRPr>
            </a:lvl7pPr>
            <a:lvl8pPr marL="1371600" algn="l" rtl="0" fontAlgn="base">
              <a:lnSpc>
                <a:spcPct val="90000"/>
              </a:lnSpc>
              <a:spcBef>
                <a:spcPct val="0"/>
              </a:spcBef>
              <a:spcAft>
                <a:spcPct val="0"/>
              </a:spcAft>
              <a:defRPr sz="4200">
                <a:solidFill>
                  <a:schemeClr val="tx1"/>
                </a:solidFill>
                <a:latin typeface="Rockwell Condensed" panose="02060603050405020104" pitchFamily="18" charset="0"/>
              </a:defRPr>
            </a:lvl8pPr>
            <a:lvl9pPr marL="1828800" algn="l" rtl="0" fontAlgn="base">
              <a:lnSpc>
                <a:spcPct val="90000"/>
              </a:lnSpc>
              <a:spcBef>
                <a:spcPct val="0"/>
              </a:spcBef>
              <a:spcAft>
                <a:spcPct val="0"/>
              </a:spcAft>
              <a:defRPr sz="4200">
                <a:solidFill>
                  <a:schemeClr val="tx1"/>
                </a:solidFill>
                <a:latin typeface="Rockwell Condensed" panose="02060603050405020104" pitchFamily="18" charset="0"/>
              </a:defRPr>
            </a:lvl9pPr>
          </a:lstStyle>
          <a:p>
            <a:pPr defTabSz="914400">
              <a:defRPr/>
            </a:pPr>
            <a:r>
              <a:rPr lang="x-none" sz="3200" b="1" dirty="0">
                <a:solidFill>
                  <a:schemeClr val="tx1"/>
                </a:solidFill>
              </a:rPr>
              <a:t>CONTENIDOS DE LA PRESENTACIÓN</a:t>
            </a:r>
          </a:p>
        </p:txBody>
      </p:sp>
    </p:spTree>
    <p:extLst>
      <p:ext uri="{BB962C8B-B14F-4D97-AF65-F5344CB8AC3E}">
        <p14:creationId xmlns:p14="http://schemas.microsoft.com/office/powerpoint/2010/main" val="10125970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1140822" y="568962"/>
            <a:ext cx="10197737" cy="1200329"/>
          </a:xfrm>
          <a:prstGeom prst="rect">
            <a:avLst/>
          </a:prstGeom>
        </p:spPr>
        <p:txBody>
          <a:bodyPr wrap="square">
            <a:spAutoFit/>
          </a:bodyPr>
          <a:lstStyle/>
          <a:p>
            <a:pPr marL="342900" indent="-342900" algn="just">
              <a:buFont typeface="Arial" panose="020B0604020202020204" pitchFamily="34" charset="0"/>
              <a:buChar char="•"/>
            </a:pPr>
            <a:r>
              <a:rPr lang="es-MX" sz="2400" dirty="0"/>
              <a:t>El Estado de emergencia y la crisis sanitaria producto de la pandemia de COVID-19 han significado un enorme desafío al Poder Judicial para el desarrollo de su función pública</a:t>
            </a:r>
            <a:endParaRPr lang="en-US" sz="2400" dirty="0"/>
          </a:p>
        </p:txBody>
      </p:sp>
      <p:sp>
        <p:nvSpPr>
          <p:cNvPr id="3" name="Rectángulo 2"/>
          <p:cNvSpPr/>
          <p:nvPr/>
        </p:nvSpPr>
        <p:spPr>
          <a:xfrm>
            <a:off x="1140821" y="2011680"/>
            <a:ext cx="10341429" cy="1200329"/>
          </a:xfrm>
          <a:prstGeom prst="rect">
            <a:avLst/>
          </a:prstGeom>
        </p:spPr>
        <p:txBody>
          <a:bodyPr wrap="square">
            <a:spAutoFit/>
          </a:bodyPr>
          <a:lstStyle/>
          <a:p>
            <a:pPr marL="342900" indent="-342900" algn="just">
              <a:buFont typeface="Arial" panose="020B0604020202020204" pitchFamily="34" charset="0"/>
              <a:buChar char="•"/>
            </a:pPr>
            <a:r>
              <a:rPr lang="es-MX" sz="2400" dirty="0"/>
              <a:t>Con el objetivo de conocer la realidad que vive el estamento empleados del Poder Judicial en el desempeño de sus funciones, ANEJUD encargó a la Fundación Nodo XXI el informe Trabajar en tiempos de Pandemia. </a:t>
            </a:r>
            <a:endParaRPr lang="en-US" sz="2400" dirty="0"/>
          </a:p>
        </p:txBody>
      </p:sp>
      <p:sp>
        <p:nvSpPr>
          <p:cNvPr id="4" name="Rectángulo 3"/>
          <p:cNvSpPr/>
          <p:nvPr/>
        </p:nvSpPr>
        <p:spPr>
          <a:xfrm>
            <a:off x="1062444" y="3391259"/>
            <a:ext cx="10067107" cy="461665"/>
          </a:xfrm>
          <a:prstGeom prst="rect">
            <a:avLst/>
          </a:prstGeom>
        </p:spPr>
        <p:txBody>
          <a:bodyPr wrap="square">
            <a:spAutoFit/>
          </a:bodyPr>
          <a:lstStyle/>
          <a:p>
            <a:pPr marL="342900" indent="-342900">
              <a:buFont typeface="Arial" panose="020B0604020202020204" pitchFamily="34" charset="0"/>
              <a:buChar char="•"/>
            </a:pPr>
            <a:r>
              <a:rPr lang="es-MX" sz="2400" dirty="0"/>
              <a:t>El diseño del estudio fue de carácter cuantitativo de tipo descriptivo</a:t>
            </a:r>
            <a:endParaRPr lang="en-US" sz="2400" dirty="0"/>
          </a:p>
        </p:txBody>
      </p:sp>
      <p:sp>
        <p:nvSpPr>
          <p:cNvPr id="6" name="Rectángulo 5"/>
          <p:cNvSpPr/>
          <p:nvPr/>
        </p:nvSpPr>
        <p:spPr>
          <a:xfrm>
            <a:off x="1062444" y="4032175"/>
            <a:ext cx="10354491" cy="1200329"/>
          </a:xfrm>
          <a:prstGeom prst="rect">
            <a:avLst/>
          </a:prstGeom>
        </p:spPr>
        <p:txBody>
          <a:bodyPr wrap="square">
            <a:spAutoFit/>
          </a:bodyPr>
          <a:lstStyle/>
          <a:p>
            <a:pPr marL="342900" indent="-342900" algn="just">
              <a:buFont typeface="Arial" panose="020B0604020202020204" pitchFamily="34" charset="0"/>
              <a:buChar char="•"/>
            </a:pPr>
            <a:r>
              <a:rPr lang="es-MX" sz="2400" dirty="0"/>
              <a:t>El resultado es desolador. Al medir los riesgos psicosociales, un 93,8% de funcionarios y funcionarias del Poder Judicial se encuentra en riesgo alto de enfermarse física o mentalmente producto de su trabajo. </a:t>
            </a:r>
            <a:endParaRPr lang="en-US" sz="2400" dirty="0"/>
          </a:p>
        </p:txBody>
      </p:sp>
    </p:spTree>
    <p:extLst>
      <p:ext uri="{BB962C8B-B14F-4D97-AF65-F5344CB8AC3E}">
        <p14:creationId xmlns:p14="http://schemas.microsoft.com/office/powerpoint/2010/main" val="1766220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1309350" y="412604"/>
            <a:ext cx="10526333" cy="610488"/>
          </a:xfrm>
          <a:prstGeom prst="rect">
            <a:avLst/>
          </a:prstGeom>
        </p:spPr>
        <p:txBody>
          <a:bodyPr wrap="square">
            <a:spAutoFit/>
          </a:bodyPr>
          <a:lstStyle/>
          <a:p>
            <a:pPr algn="just">
              <a:lnSpc>
                <a:spcPct val="115000"/>
              </a:lnSpc>
              <a:spcAft>
                <a:spcPts val="800"/>
              </a:spcAft>
              <a:tabLst>
                <a:tab pos="3705225" algn="l"/>
              </a:tabLst>
            </a:pPr>
            <a:endParaRPr lang="es-CL" sz="3200" dirty="0">
              <a:latin typeface="Arial" panose="020B0604020202020204" pitchFamily="34" charset="0"/>
              <a:ea typeface="Calibri" panose="020F0502020204030204" pitchFamily="34" charset="0"/>
              <a:cs typeface="Times New Roman" panose="02020603050405020304" pitchFamily="18" charset="0"/>
            </a:endParaRPr>
          </a:p>
        </p:txBody>
      </p:sp>
      <p:sp>
        <p:nvSpPr>
          <p:cNvPr id="2" name="Rectángulo 1"/>
          <p:cNvSpPr/>
          <p:nvPr/>
        </p:nvSpPr>
        <p:spPr>
          <a:xfrm>
            <a:off x="735876" y="86033"/>
            <a:ext cx="11295016" cy="5632311"/>
          </a:xfrm>
          <a:prstGeom prst="rect">
            <a:avLst/>
          </a:prstGeom>
        </p:spPr>
        <p:txBody>
          <a:bodyPr wrap="square">
            <a:spAutoFit/>
          </a:bodyPr>
          <a:lstStyle/>
          <a:p>
            <a:r>
              <a:rPr lang="es-MX" b="1" dirty="0"/>
              <a:t>El estudio permitió identificar:</a:t>
            </a:r>
          </a:p>
          <a:p>
            <a:r>
              <a:rPr lang="es-MX" b="1" dirty="0"/>
              <a:t>1. Un 97% se encuentra prestando funciones ya sea en modalidad teletrabajo (66,1%) o mixta (30,9%). </a:t>
            </a:r>
          </a:p>
          <a:p>
            <a:r>
              <a:rPr lang="es-MX" b="1" dirty="0"/>
              <a:t>2. Un 36,4% señaló que su trabajo aumentó durante la pandemia. </a:t>
            </a:r>
          </a:p>
          <a:p>
            <a:r>
              <a:rPr lang="es-MX" b="1" dirty="0"/>
              <a:t>3. Un 45,3% que los tiempos de descanso disminuyeron.</a:t>
            </a:r>
          </a:p>
          <a:p>
            <a:r>
              <a:rPr lang="es-MX" b="1" dirty="0"/>
              <a:t>4. Un 47,4% que el trabajo fuera de jornada aumentó.</a:t>
            </a:r>
          </a:p>
          <a:p>
            <a:r>
              <a:rPr lang="es-MX" b="1" dirty="0"/>
              <a:t>5. Un 41,0% que el trabajo durante los fines de semana aumentó. </a:t>
            </a:r>
          </a:p>
          <a:p>
            <a:r>
              <a:rPr lang="es-MX" b="1" dirty="0"/>
              <a:t>6. Un 69,5% señaló que realiza su jornada de trabajo en espacios compartidos por otros habitantes del hogar.</a:t>
            </a:r>
          </a:p>
          <a:p>
            <a:r>
              <a:rPr lang="es-MX" b="1" dirty="0"/>
              <a:t>7. Un 65,8% señaló que los trabajos de cuidados que realiza en el hogar aumentaron durante la pandemia. </a:t>
            </a:r>
          </a:p>
          <a:p>
            <a:r>
              <a:rPr lang="es-MX" b="1" dirty="0"/>
              <a:t>8. Un 78,4% señaló que el computador en que trabaja es propio.</a:t>
            </a:r>
          </a:p>
          <a:p>
            <a:r>
              <a:rPr lang="es-MX" b="1" dirty="0"/>
              <a:t>9. Un 97,7% que el celular que utiliza es propio  </a:t>
            </a:r>
          </a:p>
          <a:p>
            <a:r>
              <a:rPr lang="es-MX" b="1" dirty="0"/>
              <a:t>10. Un 97,8% que la conexión a Internet es propia. </a:t>
            </a:r>
          </a:p>
          <a:p>
            <a:r>
              <a:rPr lang="es-MX" b="1" dirty="0"/>
              <a:t>11. Un 84,4% señaló que debe estar permanente conectado a la aplicación WhatsApp, a pesar de que</a:t>
            </a:r>
          </a:p>
          <a:p>
            <a:r>
              <a:rPr lang="es-MX" b="1" dirty="0"/>
              <a:t>Contraloría ha dictaminado que esta no es una herramienta oficial para impartir instrucciones de trabajo. </a:t>
            </a:r>
          </a:p>
          <a:p>
            <a:r>
              <a:rPr lang="es-MX" b="1" dirty="0"/>
              <a:t>12. El tiempo promedio de conexión a las plataformas es de 9,9 horas diarias, lo que excede con</a:t>
            </a:r>
          </a:p>
          <a:p>
            <a:r>
              <a:rPr lang="es-MX" b="1" dirty="0"/>
              <a:t>creces la jornada de trabajo de 8 horas diarias fijada en el AA de 9 de marzo de 1999 que rige para los tribunales no reformados, y las 44 horas que establece el AA 71-2016 para los tribunales reformados. Es decir, el personal está trabajando 9,5 o 5,5 horas semanales adicionales a su jornada regular, respectivamente. </a:t>
            </a:r>
          </a:p>
          <a:p>
            <a:r>
              <a:rPr lang="es-MX" b="1" dirty="0"/>
              <a:t>13. Un 57,6% señaló que nunca o rara vez cuenta con la posibilidad de desconectarse 12 horas continuas de sus herramientas de trabajo (Fundación Nodo XXI, 2020).</a:t>
            </a:r>
          </a:p>
          <a:p>
            <a:endParaRPr lang="en-US" dirty="0"/>
          </a:p>
        </p:txBody>
      </p:sp>
    </p:spTree>
    <p:extLst>
      <p:ext uri="{BB962C8B-B14F-4D97-AF65-F5344CB8AC3E}">
        <p14:creationId xmlns:p14="http://schemas.microsoft.com/office/powerpoint/2010/main" val="34724242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Imagen 10" descr="Imagen que contiene Diagrama&#10;&#10;Descripción generada automáticamente">
            <a:extLst>
              <a:ext uri="{FF2B5EF4-FFF2-40B4-BE49-F238E27FC236}">
                <a16:creationId xmlns:a16="http://schemas.microsoft.com/office/drawing/2014/main" id="{6B38E32A-4D19-2F86-D88C-8AC34B771B42}"/>
              </a:ext>
            </a:extLst>
          </p:cNvPr>
          <p:cNvPicPr>
            <a:picLocks noChangeAspect="1"/>
          </p:cNvPicPr>
          <p:nvPr/>
        </p:nvPicPr>
        <p:blipFill>
          <a:blip r:embed="rId2"/>
          <a:stretch>
            <a:fillRect/>
          </a:stretch>
        </p:blipFill>
        <p:spPr>
          <a:xfrm>
            <a:off x="7639665" y="4601497"/>
            <a:ext cx="4185708" cy="1941108"/>
          </a:xfrm>
          <a:prstGeom prst="rect">
            <a:avLst/>
          </a:prstGeom>
        </p:spPr>
      </p:pic>
      <p:pic>
        <p:nvPicPr>
          <p:cNvPr id="5" name="Imagen 4" descr="Texto&#10;&#10;Descripción generada automáticamente">
            <a:extLst>
              <a:ext uri="{FF2B5EF4-FFF2-40B4-BE49-F238E27FC236}">
                <a16:creationId xmlns:a16="http://schemas.microsoft.com/office/drawing/2014/main" id="{91C834C8-DC56-9E59-EA08-51A769F43E96}"/>
              </a:ext>
            </a:extLst>
          </p:cNvPr>
          <p:cNvPicPr>
            <a:picLocks noChangeAspect="1"/>
          </p:cNvPicPr>
          <p:nvPr/>
        </p:nvPicPr>
        <p:blipFill rotWithShape="1">
          <a:blip r:embed="rId3"/>
          <a:srcRect l="769" t="24114" b="18540"/>
          <a:stretch/>
        </p:blipFill>
        <p:spPr>
          <a:xfrm>
            <a:off x="4918918" y="1282392"/>
            <a:ext cx="2003778" cy="1300007"/>
          </a:xfrm>
          <a:prstGeom prst="rect">
            <a:avLst/>
          </a:prstGeom>
        </p:spPr>
      </p:pic>
      <p:pic>
        <p:nvPicPr>
          <p:cNvPr id="7" name="Imagen 6" descr="Un grupo de folletos sobre una mesa&#10;&#10;Descripción generada automáticamente con confianza media">
            <a:extLst>
              <a:ext uri="{FF2B5EF4-FFF2-40B4-BE49-F238E27FC236}">
                <a16:creationId xmlns:a16="http://schemas.microsoft.com/office/drawing/2014/main" id="{655ECD56-5059-7CCF-092D-7090B64ABEAF}"/>
              </a:ext>
            </a:extLst>
          </p:cNvPr>
          <p:cNvPicPr>
            <a:picLocks noChangeAspect="1"/>
          </p:cNvPicPr>
          <p:nvPr/>
        </p:nvPicPr>
        <p:blipFill>
          <a:blip r:embed="rId4"/>
          <a:stretch>
            <a:fillRect/>
          </a:stretch>
        </p:blipFill>
        <p:spPr>
          <a:xfrm>
            <a:off x="8781967" y="3207994"/>
            <a:ext cx="3074319" cy="1743595"/>
          </a:xfrm>
          <a:prstGeom prst="rect">
            <a:avLst/>
          </a:prstGeom>
        </p:spPr>
      </p:pic>
      <p:pic>
        <p:nvPicPr>
          <p:cNvPr id="9" name="Imagen 8" descr="Imagen que contiene persona, mujer, interior, dama&#10;&#10;Descripción generada automáticamente">
            <a:extLst>
              <a:ext uri="{FF2B5EF4-FFF2-40B4-BE49-F238E27FC236}">
                <a16:creationId xmlns:a16="http://schemas.microsoft.com/office/drawing/2014/main" id="{4A64F4B1-7F47-8E7C-4BBC-27F74388F74A}"/>
              </a:ext>
            </a:extLst>
          </p:cNvPr>
          <p:cNvPicPr>
            <a:picLocks noChangeAspect="1"/>
          </p:cNvPicPr>
          <p:nvPr/>
        </p:nvPicPr>
        <p:blipFill rotWithShape="1">
          <a:blip r:embed="rId5"/>
          <a:srcRect l="-1" t="7213" r="1696"/>
          <a:stretch/>
        </p:blipFill>
        <p:spPr>
          <a:xfrm>
            <a:off x="7139137" y="2386139"/>
            <a:ext cx="2003778" cy="2076927"/>
          </a:xfrm>
          <a:prstGeom prst="rect">
            <a:avLst/>
          </a:prstGeom>
        </p:spPr>
      </p:pic>
      <p:sp>
        <p:nvSpPr>
          <p:cNvPr id="2" name="Rectángulo 1"/>
          <p:cNvSpPr/>
          <p:nvPr/>
        </p:nvSpPr>
        <p:spPr>
          <a:xfrm>
            <a:off x="1530001" y="866894"/>
            <a:ext cx="4496744" cy="830997"/>
          </a:xfrm>
          <a:prstGeom prst="rect">
            <a:avLst/>
          </a:prstGeom>
        </p:spPr>
        <p:txBody>
          <a:bodyPr wrap="none">
            <a:spAutoFit/>
          </a:bodyPr>
          <a:lstStyle/>
          <a:p>
            <a:r>
              <a:rPr lang="es-CL" sz="2400" b="1" dirty="0"/>
              <a:t>Principales</a:t>
            </a:r>
            <a:r>
              <a:rPr lang="en-US" sz="2400" b="1" dirty="0"/>
              <a:t> </a:t>
            </a:r>
            <a:r>
              <a:rPr lang="es-CL" sz="2400" b="1" dirty="0"/>
              <a:t>hallazgos</a:t>
            </a:r>
            <a:r>
              <a:rPr lang="en-US" sz="2400" b="1" dirty="0"/>
              <a:t> del </a:t>
            </a:r>
            <a:r>
              <a:rPr lang="es-CL" sz="2400" b="1" dirty="0"/>
              <a:t>estudio</a:t>
            </a:r>
            <a:r>
              <a:rPr lang="en-US" sz="2400" b="1" dirty="0"/>
              <a:t>:</a:t>
            </a:r>
          </a:p>
          <a:p>
            <a:pPr marL="514350" indent="-514350">
              <a:buAutoNum type="romanUcPeriod"/>
            </a:pPr>
            <a:endParaRPr lang="en-US" sz="2400" b="1" dirty="0"/>
          </a:p>
        </p:txBody>
      </p:sp>
      <p:sp>
        <p:nvSpPr>
          <p:cNvPr id="3" name="Rectángulo 2"/>
          <p:cNvSpPr/>
          <p:nvPr/>
        </p:nvSpPr>
        <p:spPr>
          <a:xfrm>
            <a:off x="1530001" y="1582341"/>
            <a:ext cx="10357199" cy="3785652"/>
          </a:xfrm>
          <a:prstGeom prst="rect">
            <a:avLst/>
          </a:prstGeom>
        </p:spPr>
        <p:txBody>
          <a:bodyPr wrap="square">
            <a:spAutoFit/>
          </a:bodyPr>
          <a:lstStyle/>
          <a:p>
            <a:pPr marL="457200" indent="-457200" algn="just">
              <a:buFont typeface="+mj-lt"/>
              <a:buAutoNum type="arabicPeriod"/>
            </a:pPr>
            <a:r>
              <a:rPr lang="es-MX" sz="2400" b="1" dirty="0">
                <a:highlight>
                  <a:srgbClr val="FFFF00"/>
                </a:highlight>
              </a:rPr>
              <a:t>SOBRECARGA LABORAL</a:t>
            </a:r>
          </a:p>
          <a:p>
            <a:pPr marL="457200" indent="-457200" algn="just">
              <a:buFont typeface="+mj-lt"/>
              <a:buAutoNum type="arabicPeriod"/>
            </a:pPr>
            <a:endParaRPr lang="es-MX" sz="2400" b="1" dirty="0">
              <a:highlight>
                <a:srgbClr val="FFFF00"/>
              </a:highlight>
            </a:endParaRPr>
          </a:p>
          <a:p>
            <a:pPr marL="457200" indent="-457200" algn="just">
              <a:buFont typeface="+mj-lt"/>
              <a:buAutoNum type="arabicPeriod"/>
            </a:pPr>
            <a:endParaRPr lang="es-MX" sz="2400" b="1" dirty="0">
              <a:highlight>
                <a:srgbClr val="FFFF00"/>
              </a:highlight>
            </a:endParaRPr>
          </a:p>
          <a:p>
            <a:pPr marL="457200" indent="-457200" algn="just">
              <a:buFont typeface="+mj-lt"/>
              <a:buAutoNum type="arabicPeriod"/>
            </a:pPr>
            <a:endParaRPr lang="es-MX" sz="2400" b="1" dirty="0">
              <a:highlight>
                <a:srgbClr val="FFFF00"/>
              </a:highlight>
            </a:endParaRPr>
          </a:p>
          <a:p>
            <a:pPr marL="457200" indent="-457200" algn="just">
              <a:buFont typeface="+mj-lt"/>
              <a:buAutoNum type="arabicPeriod"/>
            </a:pPr>
            <a:r>
              <a:rPr lang="es-MX" sz="2400" b="1" dirty="0">
                <a:highlight>
                  <a:srgbClr val="FFFF00"/>
                </a:highlight>
              </a:rPr>
              <a:t>DESDIBUJAMIENTO JORNADA LABORAL</a:t>
            </a:r>
          </a:p>
          <a:p>
            <a:pPr marL="457200" indent="-457200" algn="just">
              <a:buFont typeface="+mj-lt"/>
              <a:buAutoNum type="arabicPeriod"/>
            </a:pPr>
            <a:endParaRPr lang="es-MX" sz="2400" b="1" dirty="0">
              <a:highlight>
                <a:srgbClr val="FFFF00"/>
              </a:highlight>
            </a:endParaRPr>
          </a:p>
          <a:p>
            <a:pPr marL="457200" indent="-457200" algn="just">
              <a:buFont typeface="+mj-lt"/>
              <a:buAutoNum type="arabicPeriod"/>
            </a:pPr>
            <a:r>
              <a:rPr lang="es-MX" sz="2400" b="1" dirty="0">
                <a:highlight>
                  <a:srgbClr val="FFFF00"/>
                </a:highlight>
              </a:rPr>
              <a:t>DESDIBUJAMIENTO FUNCIONES Y PERFIL DE CARGO</a:t>
            </a:r>
          </a:p>
          <a:p>
            <a:pPr marL="457200" indent="-457200" algn="just">
              <a:buFont typeface="+mj-lt"/>
              <a:buAutoNum type="arabicPeriod"/>
            </a:pPr>
            <a:endParaRPr lang="es-MX" sz="2400" b="1" dirty="0">
              <a:highlight>
                <a:srgbClr val="FFFF00"/>
              </a:highlight>
            </a:endParaRPr>
          </a:p>
          <a:p>
            <a:pPr marL="457200" indent="-457200" algn="just">
              <a:buFont typeface="+mj-lt"/>
              <a:buAutoNum type="arabicPeriod"/>
            </a:pPr>
            <a:r>
              <a:rPr lang="es-MX" sz="2400" b="1" dirty="0">
                <a:highlight>
                  <a:srgbClr val="FFFF00"/>
                </a:highlight>
              </a:rPr>
              <a:t>VISIBILIZACION CRISIS DE CUIDADOS “DOBLE PRESENCIA</a:t>
            </a:r>
            <a:r>
              <a:rPr lang="es-MX" sz="2400" dirty="0"/>
              <a:t>”</a:t>
            </a:r>
          </a:p>
          <a:p>
            <a:pPr marL="457200" indent="-457200" algn="just">
              <a:buFont typeface="+mj-lt"/>
              <a:buAutoNum type="arabicPeriod"/>
            </a:pPr>
            <a:endParaRPr lang="en-US" sz="2400" dirty="0"/>
          </a:p>
        </p:txBody>
      </p:sp>
    </p:spTree>
    <p:extLst>
      <p:ext uri="{BB962C8B-B14F-4D97-AF65-F5344CB8AC3E}">
        <p14:creationId xmlns:p14="http://schemas.microsoft.com/office/powerpoint/2010/main" val="20588719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222068" y="143692"/>
            <a:ext cx="10842171" cy="4524315"/>
          </a:xfrm>
          <a:prstGeom prst="rect">
            <a:avLst/>
          </a:prstGeom>
        </p:spPr>
        <p:txBody>
          <a:bodyPr wrap="square">
            <a:spAutoFit/>
          </a:bodyPr>
          <a:lstStyle/>
          <a:p>
            <a:pPr algn="just"/>
            <a:r>
              <a:rPr lang="es-MX" sz="2400" b="1" dirty="0"/>
              <a:t>En concreto, proponemos una solución legislativa respecto al teletrabajo y 40Hrs al siguiente tenor</a:t>
            </a:r>
            <a:r>
              <a:rPr lang="es-ES" sz="2400" dirty="0"/>
              <a:t>: </a:t>
            </a:r>
          </a:p>
          <a:p>
            <a:pPr algn="just"/>
            <a:r>
              <a:rPr lang="es-MX" sz="2400" dirty="0">
                <a:highlight>
                  <a:srgbClr val="FFFF00"/>
                </a:highlight>
              </a:rPr>
              <a:t>1.- </a:t>
            </a:r>
            <a:r>
              <a:rPr lang="es-MX" sz="2400" b="1" u="sng" dirty="0">
                <a:highlight>
                  <a:srgbClr val="FFFF00"/>
                </a:highlight>
              </a:rPr>
              <a:t>Que haga propia la definición de trabajo a distancia y teletrabajo que establece la Ley N.º 21.220</a:t>
            </a:r>
            <a:r>
              <a:rPr lang="es-MX" sz="2400" dirty="0"/>
              <a:t>. Esto permite aclarar que teletrabajo es el trabajo que se realiza fuera del lugar de trabajo, mediante herramientas tecnológicas. Esta es la definición de la Ley N.º 21.220 y de la OIT. </a:t>
            </a:r>
          </a:p>
          <a:p>
            <a:pPr algn="just"/>
            <a:endParaRPr lang="es-MX" sz="2400" dirty="0"/>
          </a:p>
          <a:p>
            <a:pPr algn="just"/>
            <a:r>
              <a:rPr lang="es-MX" sz="2400" dirty="0">
                <a:highlight>
                  <a:srgbClr val="FFFF00"/>
                </a:highlight>
              </a:rPr>
              <a:t>2.- Que recoja el </a:t>
            </a:r>
            <a:r>
              <a:rPr lang="es-MX" sz="2400" b="1" u="sng" dirty="0">
                <a:highlight>
                  <a:srgbClr val="FFFF00"/>
                </a:highlight>
              </a:rPr>
              <a:t>principio de voluntariedad como regla general para la implementación del teletrabajo y del trabajo a distancia</a:t>
            </a:r>
            <a:r>
              <a:rPr lang="es-MX" sz="2400" dirty="0">
                <a:highlight>
                  <a:srgbClr val="FFFF00"/>
                </a:highlight>
              </a:rPr>
              <a:t>. </a:t>
            </a:r>
            <a:r>
              <a:rPr lang="es-MX" sz="2400" dirty="0"/>
              <a:t>En particular, que haga propias las exigencias que establece </a:t>
            </a:r>
            <a:r>
              <a:rPr lang="es-MX" sz="2400" b="1" u="sng" dirty="0">
                <a:highlight>
                  <a:srgbClr val="FFFF00"/>
                </a:highlight>
              </a:rPr>
              <a:t>el artículo 152 </a:t>
            </a:r>
            <a:r>
              <a:rPr lang="es-MX" sz="2400" b="1" u="sng" dirty="0" err="1">
                <a:highlight>
                  <a:srgbClr val="FFFF00"/>
                </a:highlight>
              </a:rPr>
              <a:t>quáter</a:t>
            </a:r>
            <a:r>
              <a:rPr lang="es-MX" sz="2400" b="1" u="sng" dirty="0">
                <a:highlight>
                  <a:srgbClr val="FFFF00"/>
                </a:highlight>
              </a:rPr>
              <a:t> K </a:t>
            </a:r>
            <a:r>
              <a:rPr lang="es-MX" sz="2400" dirty="0"/>
              <a:t>respecto del documento en que se pacte el régimen de teletrabajo, la jornada de trabajo, y el tiempo de  desconexión.</a:t>
            </a:r>
            <a:endParaRPr lang="es-CL" sz="2400" dirty="0"/>
          </a:p>
        </p:txBody>
      </p:sp>
    </p:spTree>
    <p:extLst>
      <p:ext uri="{BB962C8B-B14F-4D97-AF65-F5344CB8AC3E}">
        <p14:creationId xmlns:p14="http://schemas.microsoft.com/office/powerpoint/2010/main" val="36830509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383176" y="213420"/>
            <a:ext cx="10563498" cy="4893647"/>
          </a:xfrm>
          <a:prstGeom prst="rect">
            <a:avLst/>
          </a:prstGeom>
        </p:spPr>
        <p:txBody>
          <a:bodyPr wrap="square">
            <a:spAutoFit/>
          </a:bodyPr>
          <a:lstStyle/>
          <a:p>
            <a:pPr algn="just"/>
            <a:r>
              <a:rPr lang="es-MX" sz="2400" dirty="0">
                <a:highlight>
                  <a:srgbClr val="FFFF00"/>
                </a:highlight>
              </a:rPr>
              <a:t>3.- Que recoja expresamente, y tome medidas para implementar, la norma contenida en el </a:t>
            </a:r>
            <a:r>
              <a:rPr lang="es-MX" sz="2400" b="1" u="sng" dirty="0">
                <a:highlight>
                  <a:srgbClr val="FFFF00"/>
                </a:highlight>
              </a:rPr>
              <a:t>artículo 152 </a:t>
            </a:r>
            <a:r>
              <a:rPr lang="es-MX" sz="2400" b="1" u="sng" dirty="0" err="1">
                <a:highlight>
                  <a:srgbClr val="FFFF00"/>
                </a:highlight>
              </a:rPr>
              <a:t>quáter</a:t>
            </a:r>
            <a:r>
              <a:rPr lang="es-MX" sz="2400" b="1" u="sng" dirty="0">
                <a:highlight>
                  <a:srgbClr val="FFFF00"/>
                </a:highlight>
              </a:rPr>
              <a:t> L</a:t>
            </a:r>
            <a:r>
              <a:rPr lang="es-MX" sz="2400" dirty="0">
                <a:highlight>
                  <a:srgbClr val="FFFF00"/>
                </a:highlight>
              </a:rPr>
              <a:t>, </a:t>
            </a:r>
            <a:r>
              <a:rPr lang="es-MX" sz="2400" dirty="0"/>
              <a:t>en el sentido de que los equipos, las herramientas y los materiales para el teletrabajo, incluidos los elementos de protección personal, deberán ser proporcionados por el Poder Judicial al personal funcionario, el cual no podrá ser obligado a utilizar elementos de su propiedad.  Igualmente, los costos de operación, funcionamiento, mantenimiento y reparación de equipos serán siempre de cargo del Poder Judicial.</a:t>
            </a:r>
          </a:p>
          <a:p>
            <a:pPr algn="just"/>
            <a:r>
              <a:rPr lang="es-MX" sz="2400" dirty="0"/>
              <a:t>Con la inclusión de nuestras propuestas se garantiza el cumplimiento de los tratados internacionales en la materia ratificados por nuestros país, como el </a:t>
            </a:r>
            <a:r>
              <a:rPr lang="es-MX" sz="2400" b="1" dirty="0"/>
              <a:t>Convenio 187 de la OIT </a:t>
            </a:r>
            <a:r>
              <a:rPr lang="es-MX" sz="2400" dirty="0"/>
              <a:t>sobre el marco promocional para la seguridad y salud</a:t>
            </a:r>
          </a:p>
          <a:p>
            <a:pPr algn="just"/>
            <a:r>
              <a:rPr lang="es-MX" sz="2400" dirty="0"/>
              <a:t>en el trabajo, y el </a:t>
            </a:r>
            <a:r>
              <a:rPr lang="es-MX" sz="2400" b="1" dirty="0"/>
              <a:t>Convenio 161 de la OIT </a:t>
            </a:r>
            <a:r>
              <a:rPr lang="es-MX" sz="2400" dirty="0"/>
              <a:t>sobre los servicios de salud en el trabajo.</a:t>
            </a:r>
            <a:endParaRPr lang="en-US" sz="2400" dirty="0"/>
          </a:p>
        </p:txBody>
      </p:sp>
    </p:spTree>
    <p:extLst>
      <p:ext uri="{BB962C8B-B14F-4D97-AF65-F5344CB8AC3E}">
        <p14:creationId xmlns:p14="http://schemas.microsoft.com/office/powerpoint/2010/main" val="33422311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texto 2"/>
          <p:cNvSpPr>
            <a:spLocks noGrp="1"/>
          </p:cNvSpPr>
          <p:nvPr>
            <p:ph type="body" idx="1"/>
          </p:nvPr>
        </p:nvSpPr>
        <p:spPr>
          <a:xfrm>
            <a:off x="464579" y="219094"/>
            <a:ext cx="10495158" cy="1381106"/>
          </a:xfrm>
        </p:spPr>
        <p:txBody>
          <a:bodyPr>
            <a:noAutofit/>
          </a:bodyPr>
          <a:lstStyle/>
          <a:p>
            <a:pPr algn="just"/>
            <a:r>
              <a:rPr lang="es-MX" dirty="0"/>
              <a:t>Respecto del </a:t>
            </a:r>
            <a:r>
              <a:rPr lang="es-MX" b="1" u="sng" dirty="0"/>
              <a:t>cumplimiento de la jornada laboral</a:t>
            </a:r>
            <a:r>
              <a:rPr lang="es-MX" dirty="0"/>
              <a:t>, nos parece urgente institucionalizar </a:t>
            </a:r>
            <a:r>
              <a:rPr lang="es-MX" b="1" u="sng" dirty="0"/>
              <a:t>un régimen de compensación de horas </a:t>
            </a:r>
            <a:r>
              <a:rPr lang="es-MX" dirty="0"/>
              <a:t>. </a:t>
            </a:r>
            <a:r>
              <a:rPr lang="es-MX" b="1" dirty="0">
                <a:highlight>
                  <a:srgbClr val="FFFF00"/>
                </a:highlight>
              </a:rPr>
              <a:t>El tope de nuestra jornada laboral debe ser de 40 HORAS</a:t>
            </a:r>
            <a:r>
              <a:rPr lang="es-MX" dirty="0"/>
              <a:t>.</a:t>
            </a:r>
          </a:p>
          <a:p>
            <a:pPr algn="just"/>
            <a:endParaRPr lang="es-MX" dirty="0"/>
          </a:p>
          <a:p>
            <a:pPr algn="just"/>
            <a:r>
              <a:rPr lang="es-MX" dirty="0"/>
              <a:t>Proponemos, en concreto, que cualquier solicitud emitida por la jefatura pertinente a un/a funcionario/a para que trabaje fuera del horario de su jornada laboral </a:t>
            </a:r>
            <a:r>
              <a:rPr lang="es-MX" b="1" u="sng" dirty="0"/>
              <a:t>sea registrada en un “</a:t>
            </a:r>
            <a:r>
              <a:rPr lang="es-MX" b="1" u="sng" dirty="0">
                <a:highlight>
                  <a:srgbClr val="FFFF00"/>
                </a:highlight>
              </a:rPr>
              <a:t>banco de horas</a:t>
            </a:r>
            <a:r>
              <a:rPr lang="es-MX" b="1" u="sng" dirty="0"/>
              <a:t>”, </a:t>
            </a:r>
            <a:r>
              <a:rPr lang="es-MX" dirty="0"/>
              <a:t>así, al juntar 8 u 8,8 horas, según se trate de tribunales reformados o no reformados, </a:t>
            </a:r>
            <a:r>
              <a:rPr lang="es-MX" b="1" u="sng" dirty="0"/>
              <a:t>dará derecho al funcionario/a a un día libre</a:t>
            </a:r>
            <a:r>
              <a:rPr lang="es-MX" dirty="0"/>
              <a:t>, que deberá hacer valer dentro de los siguientes </a:t>
            </a:r>
            <a:r>
              <a:rPr lang="es-MX" b="1" u="sng" dirty="0"/>
              <a:t>30 días, a fijar de acuerdo con su jefatura.</a:t>
            </a:r>
            <a:endParaRPr lang="en-US" b="1" u="sng" dirty="0"/>
          </a:p>
        </p:txBody>
      </p:sp>
    </p:spTree>
    <p:extLst>
      <p:ext uri="{BB962C8B-B14F-4D97-AF65-F5344CB8AC3E}">
        <p14:creationId xmlns:p14="http://schemas.microsoft.com/office/powerpoint/2010/main" val="36182379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texto 2"/>
          <p:cNvSpPr>
            <a:spLocks noGrp="1"/>
          </p:cNvSpPr>
          <p:nvPr>
            <p:ph type="body" idx="1"/>
          </p:nvPr>
        </p:nvSpPr>
        <p:spPr>
          <a:xfrm>
            <a:off x="386203" y="153779"/>
            <a:ext cx="10534346" cy="3216438"/>
          </a:xfrm>
        </p:spPr>
        <p:txBody>
          <a:bodyPr>
            <a:noAutofit/>
          </a:bodyPr>
          <a:lstStyle/>
          <a:p>
            <a:pPr marL="342900" indent="-342900" algn="just">
              <a:buFont typeface="Wingdings" panose="05000000000000000000" pitchFamily="2" charset="2"/>
              <a:buChar char="Ø"/>
            </a:pPr>
            <a:r>
              <a:rPr lang="es-MX" dirty="0"/>
              <a:t>Debe además </a:t>
            </a:r>
            <a:r>
              <a:rPr lang="es-MX" b="1" u="sng" dirty="0">
                <a:highlight>
                  <a:srgbClr val="FFFF00"/>
                </a:highlight>
              </a:rPr>
              <a:t>establecerse la vigencia de las exigencias de seguridad y salud</a:t>
            </a:r>
            <a:r>
              <a:rPr lang="es-MX" dirty="0">
                <a:highlight>
                  <a:srgbClr val="FFFF00"/>
                </a:highlight>
              </a:rPr>
              <a:t> </a:t>
            </a:r>
            <a:r>
              <a:rPr lang="es-MX" dirty="0"/>
              <a:t>aplicables al lugar de trabajo durante la vigencia de un régimen de trabajo a distancia, </a:t>
            </a:r>
            <a:r>
              <a:rPr lang="es-MX" b="1" u="sng" dirty="0"/>
              <a:t>de acuerdo a lo establecido por la Ley N.º 16.744</a:t>
            </a:r>
            <a:r>
              <a:rPr lang="es-MX" dirty="0"/>
              <a:t>. </a:t>
            </a:r>
          </a:p>
          <a:p>
            <a:pPr marL="342900" indent="-342900" algn="just">
              <a:buFont typeface="Wingdings" panose="05000000000000000000" pitchFamily="2" charset="2"/>
              <a:buChar char="Ø"/>
            </a:pPr>
            <a:endParaRPr lang="es-MX" dirty="0"/>
          </a:p>
          <a:p>
            <a:pPr marL="342900" indent="-342900" algn="just">
              <a:buFont typeface="Wingdings" panose="05000000000000000000" pitchFamily="2" charset="2"/>
              <a:buChar char="Ø"/>
            </a:pPr>
            <a:r>
              <a:rPr lang="es-MX" dirty="0"/>
              <a:t>Con el objeto de dar seguimiento a estas medidas, </a:t>
            </a:r>
            <a:r>
              <a:rPr lang="es-MX" b="1" u="sng" dirty="0"/>
              <a:t>se solicita que las Asociaciones Gremiales del Poder Judicial sean considerados dentro de la política de monitoreo y seguimiento</a:t>
            </a:r>
            <a:r>
              <a:rPr lang="es-MX" dirty="0"/>
              <a:t> contemplado en el </a:t>
            </a:r>
            <a:r>
              <a:rPr lang="es-MX" b="1" u="sng" dirty="0"/>
              <a:t>art. 23 </a:t>
            </a:r>
            <a:r>
              <a:rPr lang="es-MX" dirty="0"/>
              <a:t>del AA 41-2020. </a:t>
            </a:r>
          </a:p>
          <a:p>
            <a:pPr marL="342900" indent="-342900" algn="just">
              <a:buFont typeface="Wingdings" panose="05000000000000000000" pitchFamily="2" charset="2"/>
              <a:buChar char="Ø"/>
            </a:pPr>
            <a:r>
              <a:rPr lang="es-MX" dirty="0"/>
              <a:t>Solicitamos también </a:t>
            </a:r>
            <a:r>
              <a:rPr lang="es-MX" b="1" u="sng" dirty="0"/>
              <a:t>la realización de un estudio post pandemia</a:t>
            </a:r>
            <a:r>
              <a:rPr lang="es-MX" dirty="0"/>
              <a:t>, en cuyo </a:t>
            </a:r>
            <a:r>
              <a:rPr lang="es-MX" b="1" u="sng" dirty="0"/>
              <a:t>diseño participen las Asociaciones Gremiales del Poder Judicial, o una Encuestas </a:t>
            </a:r>
            <a:r>
              <a:rPr lang="es-MX" b="1" u="sng" dirty="0" err="1"/>
              <a:t>Istas</a:t>
            </a:r>
            <a:r>
              <a:rPr lang="es-MX" b="1" u="sng" dirty="0"/>
              <a:t> especial para evaluar la situación </a:t>
            </a:r>
            <a:r>
              <a:rPr lang="es-MX" b="1" u="sng" dirty="0" err="1"/>
              <a:t>sicolabroal</a:t>
            </a:r>
            <a:r>
              <a:rPr lang="es-MX" b="1" u="sng" dirty="0"/>
              <a:t> post pandemia</a:t>
            </a:r>
            <a:endParaRPr lang="en-US" dirty="0"/>
          </a:p>
        </p:txBody>
      </p:sp>
    </p:spTree>
    <p:extLst>
      <p:ext uri="{BB962C8B-B14F-4D97-AF65-F5344CB8AC3E}">
        <p14:creationId xmlns:p14="http://schemas.microsoft.com/office/powerpoint/2010/main" val="4030926086"/>
      </p:ext>
    </p:extLst>
  </p:cSld>
  <p:clrMapOvr>
    <a:masterClrMapping/>
  </p:clrMapOvr>
</p:sld>
</file>

<file path=ppt/theme/theme1.xml><?xml version="1.0" encoding="utf-8"?>
<a:theme xmlns:a="http://schemas.openxmlformats.org/drawingml/2006/main" name="Crop">
  <a:themeElements>
    <a:clrScheme name="Personalizado 3">
      <a:dk1>
        <a:sysClr val="windowText" lastClr="000000"/>
      </a:dk1>
      <a:lt1>
        <a:srgbClr val="FFFFFF"/>
      </a:lt1>
      <a:dk2>
        <a:srgbClr val="860000"/>
      </a:dk2>
      <a:lt2>
        <a:srgbClr val="FFFFFF"/>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docProps/app.xml><?xml version="1.0" encoding="utf-8"?>
<Properties xmlns="http://schemas.openxmlformats.org/officeDocument/2006/extended-properties" xmlns:vt="http://schemas.openxmlformats.org/officeDocument/2006/docPropsVTypes">
  <Template/>
  <TotalTime>4041</TotalTime>
  <Words>1734</Words>
  <Application>Microsoft Office PowerPoint</Application>
  <PresentationFormat>Panorámica</PresentationFormat>
  <Paragraphs>87</Paragraphs>
  <Slides>14</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14</vt:i4>
      </vt:variant>
    </vt:vector>
  </HeadingPairs>
  <TitlesOfParts>
    <vt:vector size="18" baseType="lpstr">
      <vt:lpstr>Arial</vt:lpstr>
      <vt:lpstr>Franklin Gothic Book</vt:lpstr>
      <vt:lpstr>Wingdings</vt:lpstr>
      <vt:lpstr>Crop</vt:lpstr>
      <vt:lpstr> MESA CONCILIACION VIDA LABORAL Y FAMILIAR  SUBSECRETARIA DEL TRABAJO Y PREVISION SOCIAL</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Incorporar perspectiva de género a nuestra propuesta de Compensación de vida Laboral y Familiar </vt:lpstr>
      <vt:lpstr>Presentación de PowerPoint</vt:lpstr>
      <vt:lpstr>Presentación de PowerPoint</vt:lpstr>
      <vt:lpstr>Presentación de PowerPoint</vt:lpstr>
      <vt:lpstr>¡MUCHAS GRACIAS!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Hilda</dc:creator>
  <cp:lastModifiedBy>Marcela Segovia Aravena</cp:lastModifiedBy>
  <cp:revision>129</cp:revision>
  <dcterms:created xsi:type="dcterms:W3CDTF">2019-12-26T14:37:09Z</dcterms:created>
  <dcterms:modified xsi:type="dcterms:W3CDTF">2024-03-28T15:16:13Z</dcterms:modified>
</cp:coreProperties>
</file>