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60" r:id="rId2"/>
    <p:sldId id="261" r:id="rId3"/>
    <p:sldId id="311" r:id="rId4"/>
    <p:sldId id="353" r:id="rId5"/>
    <p:sldId id="307" r:id="rId6"/>
    <p:sldId id="263" r:id="rId7"/>
    <p:sldId id="326" r:id="rId8"/>
    <p:sldId id="370" r:id="rId9"/>
    <p:sldId id="352" r:id="rId10"/>
    <p:sldId id="330" r:id="rId11"/>
    <p:sldId id="373" r:id="rId12"/>
    <p:sldId id="375" r:id="rId13"/>
    <p:sldId id="331" r:id="rId14"/>
    <p:sldId id="332" r:id="rId15"/>
    <p:sldId id="362" r:id="rId16"/>
    <p:sldId id="376" r:id="rId17"/>
    <p:sldId id="379" r:id="rId18"/>
    <p:sldId id="380" r:id="rId19"/>
    <p:sldId id="381" r:id="rId20"/>
    <p:sldId id="382" r:id="rId21"/>
    <p:sldId id="383" r:id="rId22"/>
    <p:sldId id="384" r:id="rId23"/>
    <p:sldId id="385" r:id="rId24"/>
    <p:sldId id="386" r:id="rId25"/>
    <p:sldId id="387" r:id="rId26"/>
    <p:sldId id="351" r:id="rId27"/>
    <p:sldId id="349" r:id="rId28"/>
    <p:sldId id="388" r:id="rId29"/>
    <p:sldId id="391" r:id="rId30"/>
    <p:sldId id="290" r:id="rId31"/>
    <p:sldId id="395" r:id="rId32"/>
    <p:sldId id="396"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5F7"/>
    <a:srgbClr val="86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sorterViewPr>
    <p:cViewPr>
      <p:scale>
        <a:sx n="92" d="100"/>
        <a:sy n="92"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CF703-1DAF-42AD-B44E-43D2A8D6E187}" type="doc">
      <dgm:prSet loTypeId="urn:microsoft.com/office/officeart/2005/8/layout/vList3" loCatId="list" qsTypeId="urn:microsoft.com/office/officeart/2005/8/quickstyle/simple1" qsCatId="simple" csTypeId="urn:microsoft.com/office/officeart/2005/8/colors/accent2_3" csCatId="accent2" phldr="1"/>
      <dgm:spPr/>
    </dgm:pt>
    <dgm:pt modelId="{2B278DBC-D8B2-4DDF-B424-474236E051D5}">
      <dgm:prSet phldrT="[Texto]" custT="1"/>
      <dgm:spPr>
        <a:noFill/>
        <a:ln>
          <a:solidFill>
            <a:schemeClr val="tx2"/>
          </a:solidFill>
        </a:ln>
      </dgm:spPr>
      <dgm:t>
        <a:bodyPr/>
        <a:lstStyle/>
        <a:p>
          <a:r>
            <a:rPr lang="es-CL" sz="2400" dirty="0">
              <a:solidFill>
                <a:schemeClr val="tx1"/>
              </a:solidFill>
            </a:rPr>
            <a:t>¿Cuál es el Piso de Negociaciones?</a:t>
          </a:r>
          <a:endParaRPr lang="es-ES" sz="2400" dirty="0">
            <a:solidFill>
              <a:schemeClr val="tx1"/>
            </a:solidFill>
          </a:endParaRPr>
        </a:p>
      </dgm:t>
    </dgm:pt>
    <dgm:pt modelId="{5D150470-3E83-42BC-8674-69DD5FDA252B}" type="parTrans" cxnId="{AB5C5522-8653-423A-8067-571ADE46ED40}">
      <dgm:prSet/>
      <dgm:spPr/>
      <dgm:t>
        <a:bodyPr/>
        <a:lstStyle/>
        <a:p>
          <a:endParaRPr lang="es-ES"/>
        </a:p>
      </dgm:t>
    </dgm:pt>
    <dgm:pt modelId="{1AB9B866-D351-438C-BBCF-1D6A6543677D}" type="sibTrans" cxnId="{AB5C5522-8653-423A-8067-571ADE46ED40}">
      <dgm:prSet/>
      <dgm:spPr/>
      <dgm:t>
        <a:bodyPr/>
        <a:lstStyle/>
        <a:p>
          <a:endParaRPr lang="es-ES"/>
        </a:p>
      </dgm:t>
    </dgm:pt>
    <dgm:pt modelId="{62585A6D-C903-424C-BDBC-B282684F299C}">
      <dgm:prSet phldrT="[Texto]" custT="1"/>
      <dgm:spPr>
        <a:noFill/>
        <a:ln>
          <a:solidFill>
            <a:srgbClr val="860000"/>
          </a:solidFill>
        </a:ln>
      </dgm:spPr>
      <dgm:t>
        <a:bodyPr/>
        <a:lstStyle/>
        <a:p>
          <a:r>
            <a:rPr lang="es-ES" sz="2400" dirty="0">
              <a:solidFill>
                <a:schemeClr val="tx1"/>
              </a:solidFill>
            </a:rPr>
            <a:t>Propuesta Reajuste Remuneraciones</a:t>
          </a:r>
        </a:p>
      </dgm:t>
    </dgm:pt>
    <dgm:pt modelId="{17FBD59F-B79D-47DB-9BC9-61A8830D862F}" type="parTrans" cxnId="{BB6BB9D2-9C61-40B9-B9AF-110F6040C640}">
      <dgm:prSet/>
      <dgm:spPr/>
      <dgm:t>
        <a:bodyPr/>
        <a:lstStyle/>
        <a:p>
          <a:endParaRPr lang="es-ES"/>
        </a:p>
      </dgm:t>
    </dgm:pt>
    <dgm:pt modelId="{373C7D08-1B7D-4AA0-A263-8516E8E0A970}" type="sibTrans" cxnId="{BB6BB9D2-9C61-40B9-B9AF-110F6040C640}">
      <dgm:prSet/>
      <dgm:spPr/>
      <dgm:t>
        <a:bodyPr/>
        <a:lstStyle/>
        <a:p>
          <a:endParaRPr lang="es-ES"/>
        </a:p>
      </dgm:t>
    </dgm:pt>
    <dgm:pt modelId="{7C4DDFDD-AC01-45EF-B83E-DCB16E627EB2}">
      <dgm:prSet custT="1"/>
      <dgm:spPr>
        <a:solidFill>
          <a:schemeClr val="bg1"/>
        </a:solidFill>
        <a:ln>
          <a:solidFill>
            <a:srgbClr val="86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x-none" sz="2400">
              <a:solidFill>
                <a:schemeClr val="tx1"/>
              </a:solidFill>
            </a:rPr>
            <a:t>Propuestas </a:t>
          </a:r>
          <a:r>
            <a:rPr lang="es-MX" sz="2400" dirty="0">
              <a:solidFill>
                <a:schemeClr val="tx1"/>
              </a:solidFill>
            </a:rPr>
            <a:t>Incentivo al Retiro Permanente y Universal</a:t>
          </a:r>
          <a:endParaRPr lang="es-ES" sz="2200" dirty="0"/>
        </a:p>
      </dgm:t>
    </dgm:pt>
    <dgm:pt modelId="{1C76282A-C139-48EF-B532-A93FB60F48E0}" type="parTrans" cxnId="{A9418BA1-54BB-4EF7-8CE4-6B543C37B6FA}">
      <dgm:prSet/>
      <dgm:spPr/>
      <dgm:t>
        <a:bodyPr/>
        <a:lstStyle/>
        <a:p>
          <a:endParaRPr lang="es-ES"/>
        </a:p>
      </dgm:t>
    </dgm:pt>
    <dgm:pt modelId="{6AB3862E-F437-4C66-908B-4AC083AF01F7}" type="sibTrans" cxnId="{A9418BA1-54BB-4EF7-8CE4-6B543C37B6FA}">
      <dgm:prSet/>
      <dgm:spPr/>
      <dgm:t>
        <a:bodyPr/>
        <a:lstStyle/>
        <a:p>
          <a:endParaRPr lang="es-ES"/>
        </a:p>
      </dgm:t>
    </dgm:pt>
    <dgm:pt modelId="{73758672-00DD-4F8F-893D-218C858EFC94}" type="pres">
      <dgm:prSet presAssocID="{785CF703-1DAF-42AD-B44E-43D2A8D6E187}" presName="linearFlow" presStyleCnt="0">
        <dgm:presLayoutVars>
          <dgm:dir/>
          <dgm:resizeHandles val="exact"/>
        </dgm:presLayoutVars>
      </dgm:prSet>
      <dgm:spPr/>
    </dgm:pt>
    <dgm:pt modelId="{2794932B-067C-4DDF-99B1-9CE3A0B20271}" type="pres">
      <dgm:prSet presAssocID="{2B278DBC-D8B2-4DDF-B424-474236E051D5}" presName="composite" presStyleCnt="0"/>
      <dgm:spPr/>
    </dgm:pt>
    <dgm:pt modelId="{480E9E30-27BE-4868-BA83-52D2D45CCF98}" type="pres">
      <dgm:prSet presAssocID="{2B278DBC-D8B2-4DDF-B424-474236E051D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solidFill>
            <a:schemeClr val="accent5">
              <a:lumMod val="50000"/>
            </a:schemeClr>
          </a:solidFill>
        </a:ln>
      </dgm:spPr>
    </dgm:pt>
    <dgm:pt modelId="{7B3B880C-5886-4C2E-808F-14616F8E16F7}" type="pres">
      <dgm:prSet presAssocID="{2B278DBC-D8B2-4DDF-B424-474236E051D5}" presName="txShp" presStyleLbl="node1" presStyleIdx="0" presStyleCnt="3" custScaleY="100162">
        <dgm:presLayoutVars>
          <dgm:bulletEnabled val="1"/>
        </dgm:presLayoutVars>
      </dgm:prSet>
      <dgm:spPr/>
    </dgm:pt>
    <dgm:pt modelId="{AA9CAC10-6BC4-4D1D-8856-DFAC9FE99B7A}" type="pres">
      <dgm:prSet presAssocID="{1AB9B866-D351-438C-BBCF-1D6A6543677D}" presName="spacing" presStyleCnt="0"/>
      <dgm:spPr/>
    </dgm:pt>
    <dgm:pt modelId="{80B2F2A6-F153-40CF-A84C-AAEC4776F202}" type="pres">
      <dgm:prSet presAssocID="{62585A6D-C903-424C-BDBC-B282684F299C}" presName="composite" presStyleCnt="0"/>
      <dgm:spPr/>
    </dgm:pt>
    <dgm:pt modelId="{FE7E1475-934C-48CA-B078-4AA92B83C8B5}" type="pres">
      <dgm:prSet presAssocID="{62585A6D-C903-424C-BDBC-B282684F299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6000" r="-86000"/>
          </a:stretch>
        </a:blipFill>
        <a:ln>
          <a:solidFill>
            <a:schemeClr val="accent5">
              <a:lumMod val="50000"/>
            </a:schemeClr>
          </a:solidFill>
        </a:ln>
      </dgm:spPr>
    </dgm:pt>
    <dgm:pt modelId="{8072E575-7870-463B-B852-DC940BAF0433}" type="pres">
      <dgm:prSet presAssocID="{62585A6D-C903-424C-BDBC-B282684F299C}" presName="txShp" presStyleLbl="node1" presStyleIdx="1" presStyleCnt="3">
        <dgm:presLayoutVars>
          <dgm:bulletEnabled val="1"/>
        </dgm:presLayoutVars>
      </dgm:prSet>
      <dgm:spPr/>
    </dgm:pt>
    <dgm:pt modelId="{95D1BFE4-643A-4421-9652-B5AB1709C1C3}" type="pres">
      <dgm:prSet presAssocID="{373C7D08-1B7D-4AA0-A263-8516E8E0A970}" presName="spacing" presStyleCnt="0"/>
      <dgm:spPr/>
    </dgm:pt>
    <dgm:pt modelId="{946138E6-4AA9-45B0-AF6F-116DA479B668}" type="pres">
      <dgm:prSet presAssocID="{7C4DDFDD-AC01-45EF-B83E-DCB16E627EB2}" presName="composite" presStyleCnt="0"/>
      <dgm:spPr/>
    </dgm:pt>
    <dgm:pt modelId="{65D233DB-7166-43BB-87A3-623BBAD8C869}" type="pres">
      <dgm:prSet presAssocID="{7C4DDFDD-AC01-45EF-B83E-DCB16E627EB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a:solidFill>
            <a:schemeClr val="accent5">
              <a:lumMod val="50000"/>
            </a:schemeClr>
          </a:solidFill>
        </a:ln>
      </dgm:spPr>
    </dgm:pt>
    <dgm:pt modelId="{0BB5D5ED-6092-4BCD-B88F-2EB592B7791D}" type="pres">
      <dgm:prSet presAssocID="{7C4DDFDD-AC01-45EF-B83E-DCB16E627EB2}" presName="txShp" presStyleLbl="node1" presStyleIdx="2" presStyleCnt="3">
        <dgm:presLayoutVars>
          <dgm:bulletEnabled val="1"/>
        </dgm:presLayoutVars>
      </dgm:prSet>
      <dgm:spPr/>
    </dgm:pt>
  </dgm:ptLst>
  <dgm:cxnLst>
    <dgm:cxn modelId="{E558990C-FA26-461A-A543-A3A935ED5B1E}" type="presOf" srcId="{2B278DBC-D8B2-4DDF-B424-474236E051D5}" destId="{7B3B880C-5886-4C2E-808F-14616F8E16F7}" srcOrd="0" destOrd="0" presId="urn:microsoft.com/office/officeart/2005/8/layout/vList3"/>
    <dgm:cxn modelId="{AB5C5522-8653-423A-8067-571ADE46ED40}" srcId="{785CF703-1DAF-42AD-B44E-43D2A8D6E187}" destId="{2B278DBC-D8B2-4DDF-B424-474236E051D5}" srcOrd="0" destOrd="0" parTransId="{5D150470-3E83-42BC-8674-69DD5FDA252B}" sibTransId="{1AB9B866-D351-438C-BBCF-1D6A6543677D}"/>
    <dgm:cxn modelId="{73CCAD69-2163-46CD-85A6-B8ADF6684263}" type="presOf" srcId="{785CF703-1DAF-42AD-B44E-43D2A8D6E187}" destId="{73758672-00DD-4F8F-893D-218C858EFC94}" srcOrd="0" destOrd="0" presId="urn:microsoft.com/office/officeart/2005/8/layout/vList3"/>
    <dgm:cxn modelId="{A9418BA1-54BB-4EF7-8CE4-6B543C37B6FA}" srcId="{785CF703-1DAF-42AD-B44E-43D2A8D6E187}" destId="{7C4DDFDD-AC01-45EF-B83E-DCB16E627EB2}" srcOrd="2" destOrd="0" parTransId="{1C76282A-C139-48EF-B532-A93FB60F48E0}" sibTransId="{6AB3862E-F437-4C66-908B-4AC083AF01F7}"/>
    <dgm:cxn modelId="{10580DA2-2D8D-4FB5-B754-8179D235F50E}" type="presOf" srcId="{7C4DDFDD-AC01-45EF-B83E-DCB16E627EB2}" destId="{0BB5D5ED-6092-4BCD-B88F-2EB592B7791D}" srcOrd="0" destOrd="0" presId="urn:microsoft.com/office/officeart/2005/8/layout/vList3"/>
    <dgm:cxn modelId="{BB6BB9D2-9C61-40B9-B9AF-110F6040C640}" srcId="{785CF703-1DAF-42AD-B44E-43D2A8D6E187}" destId="{62585A6D-C903-424C-BDBC-B282684F299C}" srcOrd="1" destOrd="0" parTransId="{17FBD59F-B79D-47DB-9BC9-61A8830D862F}" sibTransId="{373C7D08-1B7D-4AA0-A263-8516E8E0A970}"/>
    <dgm:cxn modelId="{41823DE0-D61F-4BD5-9280-6441B54F540B}" type="presOf" srcId="{62585A6D-C903-424C-BDBC-B282684F299C}" destId="{8072E575-7870-463B-B852-DC940BAF0433}" srcOrd="0" destOrd="0" presId="urn:microsoft.com/office/officeart/2005/8/layout/vList3"/>
    <dgm:cxn modelId="{677F3110-A33E-4C05-BC82-A236B883F66F}" type="presParOf" srcId="{73758672-00DD-4F8F-893D-218C858EFC94}" destId="{2794932B-067C-4DDF-99B1-9CE3A0B20271}" srcOrd="0" destOrd="0" presId="urn:microsoft.com/office/officeart/2005/8/layout/vList3"/>
    <dgm:cxn modelId="{DB7C0F86-DFCA-4981-BA7B-D2F082A8BE04}" type="presParOf" srcId="{2794932B-067C-4DDF-99B1-9CE3A0B20271}" destId="{480E9E30-27BE-4868-BA83-52D2D45CCF98}" srcOrd="0" destOrd="0" presId="urn:microsoft.com/office/officeart/2005/8/layout/vList3"/>
    <dgm:cxn modelId="{5EB31F26-00D2-4CC6-8948-C1B8FA2AD687}" type="presParOf" srcId="{2794932B-067C-4DDF-99B1-9CE3A0B20271}" destId="{7B3B880C-5886-4C2E-808F-14616F8E16F7}" srcOrd="1" destOrd="0" presId="urn:microsoft.com/office/officeart/2005/8/layout/vList3"/>
    <dgm:cxn modelId="{71956938-E948-4430-9498-6E4E695C5F48}" type="presParOf" srcId="{73758672-00DD-4F8F-893D-218C858EFC94}" destId="{AA9CAC10-6BC4-4D1D-8856-DFAC9FE99B7A}" srcOrd="1" destOrd="0" presId="urn:microsoft.com/office/officeart/2005/8/layout/vList3"/>
    <dgm:cxn modelId="{C41DB874-75F2-4676-9452-8A1522559C68}" type="presParOf" srcId="{73758672-00DD-4F8F-893D-218C858EFC94}" destId="{80B2F2A6-F153-40CF-A84C-AAEC4776F202}" srcOrd="2" destOrd="0" presId="urn:microsoft.com/office/officeart/2005/8/layout/vList3"/>
    <dgm:cxn modelId="{5C7B7555-F9F2-4564-B86D-DFA065024BF7}" type="presParOf" srcId="{80B2F2A6-F153-40CF-A84C-AAEC4776F202}" destId="{FE7E1475-934C-48CA-B078-4AA92B83C8B5}" srcOrd="0" destOrd="0" presId="urn:microsoft.com/office/officeart/2005/8/layout/vList3"/>
    <dgm:cxn modelId="{5F485848-0C71-4D03-A4D2-D9E6BD6ADD94}" type="presParOf" srcId="{80B2F2A6-F153-40CF-A84C-AAEC4776F202}" destId="{8072E575-7870-463B-B852-DC940BAF0433}" srcOrd="1" destOrd="0" presId="urn:microsoft.com/office/officeart/2005/8/layout/vList3"/>
    <dgm:cxn modelId="{80A0966F-589C-42AE-B53A-9B8416A27F0C}" type="presParOf" srcId="{73758672-00DD-4F8F-893D-218C858EFC94}" destId="{95D1BFE4-643A-4421-9652-B5AB1709C1C3}" srcOrd="3" destOrd="0" presId="urn:microsoft.com/office/officeart/2005/8/layout/vList3"/>
    <dgm:cxn modelId="{9DC49F4A-AAC8-4759-AF64-37128EB453A8}" type="presParOf" srcId="{73758672-00DD-4F8F-893D-218C858EFC94}" destId="{946138E6-4AA9-45B0-AF6F-116DA479B668}" srcOrd="4" destOrd="0" presId="urn:microsoft.com/office/officeart/2005/8/layout/vList3"/>
    <dgm:cxn modelId="{063D9707-6484-4646-AA2A-802F679EF572}" type="presParOf" srcId="{946138E6-4AA9-45B0-AF6F-116DA479B668}" destId="{65D233DB-7166-43BB-87A3-623BBAD8C869}" srcOrd="0" destOrd="0" presId="urn:microsoft.com/office/officeart/2005/8/layout/vList3"/>
    <dgm:cxn modelId="{84DAC4FA-1D82-467B-A6A6-0CBDE622BF53}" type="presParOf" srcId="{946138E6-4AA9-45B0-AF6F-116DA479B668}" destId="{0BB5D5ED-6092-4BCD-B88F-2EB592B779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313D2-A17C-49C6-A4F8-3AC3F708CAEE}"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CL"/>
        </a:p>
      </dgm:t>
    </dgm:pt>
    <dgm:pt modelId="{6108EDEB-68A0-4A01-BF1C-5D3486F96C3F}">
      <dgm:prSet/>
      <dgm:spPr/>
      <dgm:t>
        <a:bodyPr/>
        <a:lstStyle/>
        <a:p>
          <a:pPr rtl="0"/>
          <a:r>
            <a:rPr lang="es-MX" dirty="0"/>
            <a:t>I. Revisar el resumen de los acuerdos arribados el 2019, “Piso de Negociaciones”</a:t>
          </a:r>
          <a:endParaRPr lang="es-CL" dirty="0"/>
        </a:p>
      </dgm:t>
    </dgm:pt>
    <dgm:pt modelId="{C9B8913F-FEBE-40C9-9C4F-1F98994A644A}" type="parTrans" cxnId="{67121BF3-4EE6-42F5-89F5-FAF6F251F17E}">
      <dgm:prSet/>
      <dgm:spPr/>
      <dgm:t>
        <a:bodyPr/>
        <a:lstStyle/>
        <a:p>
          <a:endParaRPr lang="es-CL"/>
        </a:p>
      </dgm:t>
    </dgm:pt>
    <dgm:pt modelId="{3963E083-A56D-44B7-A426-31C99C9FF995}" type="sibTrans" cxnId="{67121BF3-4EE6-42F5-89F5-FAF6F251F17E}">
      <dgm:prSet/>
      <dgm:spPr/>
      <dgm:t>
        <a:bodyPr/>
        <a:lstStyle/>
        <a:p>
          <a:endParaRPr lang="es-CL"/>
        </a:p>
      </dgm:t>
    </dgm:pt>
    <dgm:pt modelId="{311A5EF6-E57E-41D7-A064-068AE054A8A2}">
      <dgm:prSet/>
      <dgm:spPr/>
      <dgm:t>
        <a:bodyPr/>
        <a:lstStyle/>
        <a:p>
          <a:pPr rtl="0"/>
          <a:r>
            <a:rPr lang="es-MX" dirty="0"/>
            <a:t>II. Presentar el trabajo de la Mesa de Remuneraciones e Incentivo al Retiro de</a:t>
          </a:r>
          <a:endParaRPr lang="es-CL" dirty="0"/>
        </a:p>
        <a:p>
          <a:r>
            <a:rPr lang="es-MX" dirty="0"/>
            <a:t>Anejud Chile 2022 detallando el Petitorio de Remuneraciones con</a:t>
          </a:r>
          <a:endParaRPr lang="es-CL" dirty="0"/>
        </a:p>
        <a:p>
          <a:r>
            <a:rPr lang="es-CL" dirty="0"/>
            <a:t>Perspectiva de Género</a:t>
          </a:r>
        </a:p>
      </dgm:t>
    </dgm:pt>
    <dgm:pt modelId="{129B7F56-CDB9-4814-A8DD-9EAD33DC6F06}" type="parTrans" cxnId="{9488BFD1-4C9E-48AE-83B2-FB8F7716BC0B}">
      <dgm:prSet/>
      <dgm:spPr/>
      <dgm:t>
        <a:bodyPr/>
        <a:lstStyle/>
        <a:p>
          <a:endParaRPr lang="es-CL"/>
        </a:p>
      </dgm:t>
    </dgm:pt>
    <dgm:pt modelId="{B5BDDD47-74E9-4711-9A17-101FB6CF3CBA}" type="sibTrans" cxnId="{9488BFD1-4C9E-48AE-83B2-FB8F7716BC0B}">
      <dgm:prSet/>
      <dgm:spPr/>
      <dgm:t>
        <a:bodyPr/>
        <a:lstStyle/>
        <a:p>
          <a:endParaRPr lang="es-CL"/>
        </a:p>
      </dgm:t>
    </dgm:pt>
    <dgm:pt modelId="{AB9F59B1-F4CE-412A-85D7-D2501EF1B7DE}">
      <dgm:prSet/>
      <dgm:spPr/>
      <dgm:t>
        <a:bodyPr/>
        <a:lstStyle/>
        <a:p>
          <a:pPr rtl="0"/>
          <a:r>
            <a:rPr lang="es-MX" dirty="0"/>
            <a:t>III. Presentar el trabajo de la Mesa de Remuneraciones e Incentivo al Retiro de</a:t>
          </a:r>
          <a:endParaRPr lang="es-CL" dirty="0"/>
        </a:p>
        <a:p>
          <a:r>
            <a:rPr lang="es-MX" dirty="0"/>
            <a:t>Anejud Chile 2022 y detallando el petitorio de Incentivo al Retiro con</a:t>
          </a:r>
          <a:endParaRPr lang="es-CL" dirty="0"/>
        </a:p>
        <a:p>
          <a:r>
            <a:rPr lang="es-CL" dirty="0"/>
            <a:t>Perspectiva de Género</a:t>
          </a:r>
        </a:p>
      </dgm:t>
    </dgm:pt>
    <dgm:pt modelId="{0C9CDC2D-EB4E-49B5-B73A-15FF097A7BB0}" type="parTrans" cxnId="{EFDDBD38-9C36-4E1D-A9CF-D61D21D59558}">
      <dgm:prSet/>
      <dgm:spPr/>
      <dgm:t>
        <a:bodyPr/>
        <a:lstStyle/>
        <a:p>
          <a:endParaRPr lang="es-CL"/>
        </a:p>
      </dgm:t>
    </dgm:pt>
    <dgm:pt modelId="{DA7B6F9E-1433-4960-993F-46941CFC0E4E}" type="sibTrans" cxnId="{EFDDBD38-9C36-4E1D-A9CF-D61D21D59558}">
      <dgm:prSet/>
      <dgm:spPr/>
      <dgm:t>
        <a:bodyPr/>
        <a:lstStyle/>
        <a:p>
          <a:endParaRPr lang="es-CL"/>
        </a:p>
      </dgm:t>
    </dgm:pt>
    <dgm:pt modelId="{7550FB49-E4C3-4904-936D-32957FFDE5F7}" type="pres">
      <dgm:prSet presAssocID="{30E313D2-A17C-49C6-A4F8-3AC3F708CAEE}" presName="Name0" presStyleCnt="0">
        <dgm:presLayoutVars>
          <dgm:dir/>
          <dgm:resizeHandles val="exact"/>
        </dgm:presLayoutVars>
      </dgm:prSet>
      <dgm:spPr/>
    </dgm:pt>
    <dgm:pt modelId="{CEBF6BA1-049B-4298-8A83-CA5BBAC50B00}" type="pres">
      <dgm:prSet presAssocID="{6108EDEB-68A0-4A01-BF1C-5D3486F96C3F}" presName="composite" presStyleCnt="0"/>
      <dgm:spPr/>
    </dgm:pt>
    <dgm:pt modelId="{E4AF7E79-EE2B-4145-822E-636C92508B0F}" type="pres">
      <dgm:prSet presAssocID="{6108EDEB-68A0-4A01-BF1C-5D3486F96C3F}" presName="imagSh" presStyleLbl="bgImgPlace1" presStyleIdx="0" presStyleCnt="3" custLinFactNeighborX="2303" custLinFactNeighborY="-789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7A077FC-AF22-4592-9341-ECDF2CE8D1C0}" type="pres">
      <dgm:prSet presAssocID="{6108EDEB-68A0-4A01-BF1C-5D3486F96C3F}" presName="txNode" presStyleLbl="node1" presStyleIdx="0" presStyleCnt="3">
        <dgm:presLayoutVars>
          <dgm:bulletEnabled val="1"/>
        </dgm:presLayoutVars>
      </dgm:prSet>
      <dgm:spPr/>
    </dgm:pt>
    <dgm:pt modelId="{79053A31-554E-48D2-AB60-5D360E27E861}" type="pres">
      <dgm:prSet presAssocID="{3963E083-A56D-44B7-A426-31C99C9FF995}" presName="sibTrans" presStyleLbl="sibTrans2D1" presStyleIdx="0" presStyleCnt="2"/>
      <dgm:spPr/>
    </dgm:pt>
    <dgm:pt modelId="{697BCB9E-96B2-4E54-AAB0-6BEF7243A57F}" type="pres">
      <dgm:prSet presAssocID="{3963E083-A56D-44B7-A426-31C99C9FF995}" presName="connTx" presStyleLbl="sibTrans2D1" presStyleIdx="0" presStyleCnt="2"/>
      <dgm:spPr/>
    </dgm:pt>
    <dgm:pt modelId="{6EAD1D85-F036-451F-980F-C61123EDD071}" type="pres">
      <dgm:prSet presAssocID="{311A5EF6-E57E-41D7-A064-068AE054A8A2}" presName="composite" presStyleCnt="0"/>
      <dgm:spPr/>
    </dgm:pt>
    <dgm:pt modelId="{EC808E90-B195-4A24-8588-77A3338CB53E}" type="pres">
      <dgm:prSet presAssocID="{311A5EF6-E57E-41D7-A064-068AE054A8A2}"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pt>
    <dgm:pt modelId="{ED98FE14-5290-495A-873E-2B88C40FF06B}" type="pres">
      <dgm:prSet presAssocID="{311A5EF6-E57E-41D7-A064-068AE054A8A2}" presName="txNode" presStyleLbl="node1" presStyleIdx="1" presStyleCnt="3">
        <dgm:presLayoutVars>
          <dgm:bulletEnabled val="1"/>
        </dgm:presLayoutVars>
      </dgm:prSet>
      <dgm:spPr/>
    </dgm:pt>
    <dgm:pt modelId="{D19B71AA-A84C-44AC-8A7C-C04B54CC8337}" type="pres">
      <dgm:prSet presAssocID="{B5BDDD47-74E9-4711-9A17-101FB6CF3CBA}" presName="sibTrans" presStyleLbl="sibTrans2D1" presStyleIdx="1" presStyleCnt="2"/>
      <dgm:spPr/>
    </dgm:pt>
    <dgm:pt modelId="{1C1CD885-FD9E-4017-BCAF-2EB35DFF015B}" type="pres">
      <dgm:prSet presAssocID="{B5BDDD47-74E9-4711-9A17-101FB6CF3CBA}" presName="connTx" presStyleLbl="sibTrans2D1" presStyleIdx="1" presStyleCnt="2"/>
      <dgm:spPr/>
    </dgm:pt>
    <dgm:pt modelId="{BE77BE9C-90B3-4210-9FE5-E145773EC174}" type="pres">
      <dgm:prSet presAssocID="{AB9F59B1-F4CE-412A-85D7-D2501EF1B7DE}" presName="composite" presStyleCnt="0"/>
      <dgm:spPr/>
    </dgm:pt>
    <dgm:pt modelId="{D3FCAE0B-AB51-4740-ABB9-E584EF220310}" type="pres">
      <dgm:prSet presAssocID="{AB9F59B1-F4CE-412A-85D7-D2501EF1B7DE}"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dgm:spPr>
    </dgm:pt>
    <dgm:pt modelId="{458E3D81-BEEC-4FF1-8280-AA22A857CF3F}" type="pres">
      <dgm:prSet presAssocID="{AB9F59B1-F4CE-412A-85D7-D2501EF1B7DE}" presName="txNode" presStyleLbl="node1" presStyleIdx="2" presStyleCnt="3">
        <dgm:presLayoutVars>
          <dgm:bulletEnabled val="1"/>
        </dgm:presLayoutVars>
      </dgm:prSet>
      <dgm:spPr/>
    </dgm:pt>
  </dgm:ptLst>
  <dgm:cxnLst>
    <dgm:cxn modelId="{6948A22C-753C-4A20-8A91-9587DCD24761}" type="presOf" srcId="{B5BDDD47-74E9-4711-9A17-101FB6CF3CBA}" destId="{D19B71AA-A84C-44AC-8A7C-C04B54CC8337}" srcOrd="0" destOrd="0" presId="urn:microsoft.com/office/officeart/2005/8/layout/hProcess10"/>
    <dgm:cxn modelId="{82C2FF34-C066-4D60-B7F8-F9DC6F32609B}" type="presOf" srcId="{3963E083-A56D-44B7-A426-31C99C9FF995}" destId="{79053A31-554E-48D2-AB60-5D360E27E861}" srcOrd="0" destOrd="0" presId="urn:microsoft.com/office/officeart/2005/8/layout/hProcess10"/>
    <dgm:cxn modelId="{EFDDBD38-9C36-4E1D-A9CF-D61D21D59558}" srcId="{30E313D2-A17C-49C6-A4F8-3AC3F708CAEE}" destId="{AB9F59B1-F4CE-412A-85D7-D2501EF1B7DE}" srcOrd="2" destOrd="0" parTransId="{0C9CDC2D-EB4E-49B5-B73A-15FF097A7BB0}" sibTransId="{DA7B6F9E-1433-4960-993F-46941CFC0E4E}"/>
    <dgm:cxn modelId="{D382223A-AD50-4E50-81BC-F7D6F467A725}" type="presOf" srcId="{AB9F59B1-F4CE-412A-85D7-D2501EF1B7DE}" destId="{458E3D81-BEEC-4FF1-8280-AA22A857CF3F}" srcOrd="0" destOrd="0" presId="urn:microsoft.com/office/officeart/2005/8/layout/hProcess10"/>
    <dgm:cxn modelId="{FDA1F660-FC40-4962-BBEA-2F90E899BAFF}" type="presOf" srcId="{30E313D2-A17C-49C6-A4F8-3AC3F708CAEE}" destId="{7550FB49-E4C3-4904-936D-32957FFDE5F7}" srcOrd="0" destOrd="0" presId="urn:microsoft.com/office/officeart/2005/8/layout/hProcess10"/>
    <dgm:cxn modelId="{94F1306B-6AD2-43B7-82BE-0F76F1AE42DB}" type="presOf" srcId="{3963E083-A56D-44B7-A426-31C99C9FF995}" destId="{697BCB9E-96B2-4E54-AAB0-6BEF7243A57F}" srcOrd="1" destOrd="0" presId="urn:microsoft.com/office/officeart/2005/8/layout/hProcess10"/>
    <dgm:cxn modelId="{90E52175-C43B-474E-BE7B-219A1D2F0DD5}" type="presOf" srcId="{6108EDEB-68A0-4A01-BF1C-5D3486F96C3F}" destId="{87A077FC-AF22-4592-9341-ECDF2CE8D1C0}" srcOrd="0" destOrd="0" presId="urn:microsoft.com/office/officeart/2005/8/layout/hProcess10"/>
    <dgm:cxn modelId="{0C2A19AE-B3F5-42F8-AD62-4F0D788A4FE6}" type="presOf" srcId="{311A5EF6-E57E-41D7-A064-068AE054A8A2}" destId="{ED98FE14-5290-495A-873E-2B88C40FF06B}" srcOrd="0" destOrd="0" presId="urn:microsoft.com/office/officeart/2005/8/layout/hProcess10"/>
    <dgm:cxn modelId="{9488BFD1-4C9E-48AE-83B2-FB8F7716BC0B}" srcId="{30E313D2-A17C-49C6-A4F8-3AC3F708CAEE}" destId="{311A5EF6-E57E-41D7-A064-068AE054A8A2}" srcOrd="1" destOrd="0" parTransId="{129B7F56-CDB9-4814-A8DD-9EAD33DC6F06}" sibTransId="{B5BDDD47-74E9-4711-9A17-101FB6CF3CBA}"/>
    <dgm:cxn modelId="{7B4AE0D6-D03A-4924-894E-BE152E5DF351}" type="presOf" srcId="{B5BDDD47-74E9-4711-9A17-101FB6CF3CBA}" destId="{1C1CD885-FD9E-4017-BCAF-2EB35DFF015B}" srcOrd="1" destOrd="0" presId="urn:microsoft.com/office/officeart/2005/8/layout/hProcess10"/>
    <dgm:cxn modelId="{67121BF3-4EE6-42F5-89F5-FAF6F251F17E}" srcId="{30E313D2-A17C-49C6-A4F8-3AC3F708CAEE}" destId="{6108EDEB-68A0-4A01-BF1C-5D3486F96C3F}" srcOrd="0" destOrd="0" parTransId="{C9B8913F-FEBE-40C9-9C4F-1F98994A644A}" sibTransId="{3963E083-A56D-44B7-A426-31C99C9FF995}"/>
    <dgm:cxn modelId="{FF47593C-46C7-40DA-B271-AA0D478EFA6D}" type="presParOf" srcId="{7550FB49-E4C3-4904-936D-32957FFDE5F7}" destId="{CEBF6BA1-049B-4298-8A83-CA5BBAC50B00}" srcOrd="0" destOrd="0" presId="urn:microsoft.com/office/officeart/2005/8/layout/hProcess10"/>
    <dgm:cxn modelId="{0B52A88D-3BCD-44CA-9F15-577B5BB8C47E}" type="presParOf" srcId="{CEBF6BA1-049B-4298-8A83-CA5BBAC50B00}" destId="{E4AF7E79-EE2B-4145-822E-636C92508B0F}" srcOrd="0" destOrd="0" presId="urn:microsoft.com/office/officeart/2005/8/layout/hProcess10"/>
    <dgm:cxn modelId="{0A077999-42F6-4B52-BB93-17C14CC697EF}" type="presParOf" srcId="{CEBF6BA1-049B-4298-8A83-CA5BBAC50B00}" destId="{87A077FC-AF22-4592-9341-ECDF2CE8D1C0}" srcOrd="1" destOrd="0" presId="urn:microsoft.com/office/officeart/2005/8/layout/hProcess10"/>
    <dgm:cxn modelId="{B9692D6E-D87C-43C1-90B1-2B33C3282152}" type="presParOf" srcId="{7550FB49-E4C3-4904-936D-32957FFDE5F7}" destId="{79053A31-554E-48D2-AB60-5D360E27E861}" srcOrd="1" destOrd="0" presId="urn:microsoft.com/office/officeart/2005/8/layout/hProcess10"/>
    <dgm:cxn modelId="{E8455D0E-6DCD-46C4-A147-9CBBAC10B163}" type="presParOf" srcId="{79053A31-554E-48D2-AB60-5D360E27E861}" destId="{697BCB9E-96B2-4E54-AAB0-6BEF7243A57F}" srcOrd="0" destOrd="0" presId="urn:microsoft.com/office/officeart/2005/8/layout/hProcess10"/>
    <dgm:cxn modelId="{91FEC487-0E36-4D02-A6A1-9F4532075424}" type="presParOf" srcId="{7550FB49-E4C3-4904-936D-32957FFDE5F7}" destId="{6EAD1D85-F036-451F-980F-C61123EDD071}" srcOrd="2" destOrd="0" presId="urn:microsoft.com/office/officeart/2005/8/layout/hProcess10"/>
    <dgm:cxn modelId="{6C5AA4B6-A61C-4233-9DD6-B7954902CFF0}" type="presParOf" srcId="{6EAD1D85-F036-451F-980F-C61123EDD071}" destId="{EC808E90-B195-4A24-8588-77A3338CB53E}" srcOrd="0" destOrd="0" presId="urn:microsoft.com/office/officeart/2005/8/layout/hProcess10"/>
    <dgm:cxn modelId="{9471BF7A-30A5-420B-985F-02768B91C387}" type="presParOf" srcId="{6EAD1D85-F036-451F-980F-C61123EDD071}" destId="{ED98FE14-5290-495A-873E-2B88C40FF06B}" srcOrd="1" destOrd="0" presId="urn:microsoft.com/office/officeart/2005/8/layout/hProcess10"/>
    <dgm:cxn modelId="{0E159C1C-EE4B-446E-89AA-9CA0C377A9CF}" type="presParOf" srcId="{7550FB49-E4C3-4904-936D-32957FFDE5F7}" destId="{D19B71AA-A84C-44AC-8A7C-C04B54CC8337}" srcOrd="3" destOrd="0" presId="urn:microsoft.com/office/officeart/2005/8/layout/hProcess10"/>
    <dgm:cxn modelId="{64DA3B64-9C9E-4980-A2A9-FD5B95094DD4}" type="presParOf" srcId="{D19B71AA-A84C-44AC-8A7C-C04B54CC8337}" destId="{1C1CD885-FD9E-4017-BCAF-2EB35DFF015B}" srcOrd="0" destOrd="0" presId="urn:microsoft.com/office/officeart/2005/8/layout/hProcess10"/>
    <dgm:cxn modelId="{7AF1D314-B938-4ECE-9AF3-749865CCF1E9}" type="presParOf" srcId="{7550FB49-E4C3-4904-936D-32957FFDE5F7}" destId="{BE77BE9C-90B3-4210-9FE5-E145773EC174}" srcOrd="4" destOrd="0" presId="urn:microsoft.com/office/officeart/2005/8/layout/hProcess10"/>
    <dgm:cxn modelId="{177645A8-B1C2-49E9-831F-D22E37634FA1}" type="presParOf" srcId="{BE77BE9C-90B3-4210-9FE5-E145773EC174}" destId="{D3FCAE0B-AB51-4740-ABB9-E584EF220310}" srcOrd="0" destOrd="0" presId="urn:microsoft.com/office/officeart/2005/8/layout/hProcess10"/>
    <dgm:cxn modelId="{1E57C25C-B862-40A9-84BE-D9D921D36182}" type="presParOf" srcId="{BE77BE9C-90B3-4210-9FE5-E145773EC174}" destId="{458E3D81-BEEC-4FF1-8280-AA22A857CF3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B880C-5886-4C2E-808F-14616F8E16F7}">
      <dsp:nvSpPr>
        <dsp:cNvPr id="0" name=""/>
        <dsp:cNvSpPr/>
      </dsp:nvSpPr>
      <dsp:spPr>
        <a:xfrm rot="10800000">
          <a:off x="1323473" y="1706"/>
          <a:ext cx="3923071" cy="1343498"/>
        </a:xfrm>
        <a:prstGeom prst="homePlate">
          <a:avLst/>
        </a:prstGeom>
        <a:noFill/>
        <a:ln w="34925" cap="flat" cmpd="sng" algn="in">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marL="0" lvl="0" indent="0" algn="ctr" defTabSz="1066800">
            <a:lnSpc>
              <a:spcPct val="90000"/>
            </a:lnSpc>
            <a:spcBef>
              <a:spcPct val="0"/>
            </a:spcBef>
            <a:spcAft>
              <a:spcPct val="35000"/>
            </a:spcAft>
            <a:buNone/>
          </a:pPr>
          <a:r>
            <a:rPr lang="es-CL" sz="2400" kern="1200" dirty="0">
              <a:solidFill>
                <a:schemeClr val="tx1"/>
              </a:solidFill>
            </a:rPr>
            <a:t>¿Cuál es el Piso de Negociaciones?</a:t>
          </a:r>
          <a:endParaRPr lang="es-ES" sz="2400" kern="1200" dirty="0">
            <a:solidFill>
              <a:schemeClr val="tx1"/>
            </a:solidFill>
          </a:endParaRPr>
        </a:p>
      </dsp:txBody>
      <dsp:txXfrm rot="10800000">
        <a:off x="1659347" y="1706"/>
        <a:ext cx="3587197" cy="1343498"/>
      </dsp:txXfrm>
    </dsp:sp>
    <dsp:sp modelId="{480E9E30-27BE-4868-BA83-52D2D45CCF98}">
      <dsp:nvSpPr>
        <dsp:cNvPr id="0" name=""/>
        <dsp:cNvSpPr/>
      </dsp:nvSpPr>
      <dsp:spPr>
        <a:xfrm>
          <a:off x="652810" y="2792"/>
          <a:ext cx="1341325" cy="13413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8072E575-7870-463B-B852-DC940BAF0433}">
      <dsp:nvSpPr>
        <dsp:cNvPr id="0" name=""/>
        <dsp:cNvSpPr/>
      </dsp:nvSpPr>
      <dsp:spPr>
        <a:xfrm rot="10800000">
          <a:off x="1323473" y="1745600"/>
          <a:ext cx="3923071" cy="1341325"/>
        </a:xfrm>
        <a:prstGeom prst="homePlate">
          <a:avLst/>
        </a:prstGeom>
        <a:no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Propuesta Reajuste Remuneraciones</a:t>
          </a:r>
        </a:p>
      </dsp:txBody>
      <dsp:txXfrm rot="10800000">
        <a:off x="1658804" y="1745600"/>
        <a:ext cx="3587740" cy="1341325"/>
      </dsp:txXfrm>
    </dsp:sp>
    <dsp:sp modelId="{FE7E1475-934C-48CA-B078-4AA92B83C8B5}">
      <dsp:nvSpPr>
        <dsp:cNvPr id="0" name=""/>
        <dsp:cNvSpPr/>
      </dsp:nvSpPr>
      <dsp:spPr>
        <a:xfrm>
          <a:off x="652810" y="1745600"/>
          <a:ext cx="1341325" cy="13413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6000" r="-86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0BB5D5ED-6092-4BCD-B88F-2EB592B7791D}">
      <dsp:nvSpPr>
        <dsp:cNvPr id="0" name=""/>
        <dsp:cNvSpPr/>
      </dsp:nvSpPr>
      <dsp:spPr>
        <a:xfrm rot="10800000">
          <a:off x="1323473" y="3487322"/>
          <a:ext cx="3923071" cy="1341325"/>
        </a:xfrm>
        <a:prstGeom prst="homePlate">
          <a:avLst/>
        </a:prstGeom>
        <a:solidFill>
          <a:schemeClr val="bg1"/>
        </a:solid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487"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x-none" sz="2400" kern="1200">
              <a:solidFill>
                <a:schemeClr val="tx1"/>
              </a:solidFill>
            </a:rPr>
            <a:t>Propuestas </a:t>
          </a:r>
          <a:r>
            <a:rPr lang="es-MX" sz="2400" kern="1200" dirty="0">
              <a:solidFill>
                <a:schemeClr val="tx1"/>
              </a:solidFill>
            </a:rPr>
            <a:t>Incentivo al Retiro Permanente y Universal</a:t>
          </a:r>
          <a:endParaRPr lang="es-ES" sz="2200" kern="1200" dirty="0"/>
        </a:p>
      </dsp:txBody>
      <dsp:txXfrm rot="10800000">
        <a:off x="1658804" y="3487322"/>
        <a:ext cx="3587740" cy="1341325"/>
      </dsp:txXfrm>
    </dsp:sp>
    <dsp:sp modelId="{65D233DB-7166-43BB-87A3-623BBAD8C869}">
      <dsp:nvSpPr>
        <dsp:cNvPr id="0" name=""/>
        <dsp:cNvSpPr/>
      </dsp:nvSpPr>
      <dsp:spPr>
        <a:xfrm>
          <a:off x="652810" y="3487322"/>
          <a:ext cx="1341325" cy="134132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6000" r="-46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F7E79-EE2B-4145-822E-636C92508B0F}">
      <dsp:nvSpPr>
        <dsp:cNvPr id="0" name=""/>
        <dsp:cNvSpPr/>
      </dsp:nvSpPr>
      <dsp:spPr>
        <a:xfrm>
          <a:off x="59761" y="271965"/>
          <a:ext cx="2375960" cy="23759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077FC-AF22-4592-9341-ECDF2CE8D1C0}">
      <dsp:nvSpPr>
        <dsp:cNvPr id="0" name=""/>
        <dsp:cNvSpPr/>
      </dsp:nvSpPr>
      <dsp:spPr>
        <a:xfrm>
          <a:off x="391827" y="1885100"/>
          <a:ext cx="2375960" cy="23759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MX" sz="1600" kern="1200" dirty="0"/>
            <a:t>I. Revisar el resumen de los acuerdos arribados el 2019, “Piso de Negociaciones”</a:t>
          </a:r>
          <a:endParaRPr lang="es-CL" sz="1600" kern="1200" dirty="0"/>
        </a:p>
      </dsp:txBody>
      <dsp:txXfrm>
        <a:off x="461416" y="1954689"/>
        <a:ext cx="2236782" cy="2236782"/>
      </dsp:txXfrm>
    </dsp:sp>
    <dsp:sp modelId="{79053A31-554E-48D2-AB60-5D360E27E861}">
      <dsp:nvSpPr>
        <dsp:cNvPr id="0" name=""/>
        <dsp:cNvSpPr/>
      </dsp:nvSpPr>
      <dsp:spPr>
        <a:xfrm rot="177523">
          <a:off x="2873940" y="1269889"/>
          <a:ext cx="439096" cy="570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L" sz="1300" kern="1200"/>
        </a:p>
      </dsp:txBody>
      <dsp:txXfrm>
        <a:off x="2874028" y="1380671"/>
        <a:ext cx="307367" cy="342546"/>
      </dsp:txXfrm>
    </dsp:sp>
    <dsp:sp modelId="{EC808E90-B195-4A24-8588-77A3338CB53E}">
      <dsp:nvSpPr>
        <dsp:cNvPr id="0" name=""/>
        <dsp:cNvSpPr/>
      </dsp:nvSpPr>
      <dsp:spPr>
        <a:xfrm>
          <a:off x="3688611" y="459524"/>
          <a:ext cx="2375960" cy="23759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8FE14-5290-495A-873E-2B88C40FF06B}">
      <dsp:nvSpPr>
        <dsp:cNvPr id="0" name=""/>
        <dsp:cNvSpPr/>
      </dsp:nvSpPr>
      <dsp:spPr>
        <a:xfrm>
          <a:off x="4075395" y="1885100"/>
          <a:ext cx="2375960" cy="23759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MX" sz="1600" kern="1200" dirty="0"/>
            <a:t>II. Presentar el trabajo de la Mesa de Remuneraciones e Incentivo al Retiro de</a:t>
          </a:r>
          <a:endParaRPr lang="es-CL" sz="1600" kern="1200" dirty="0"/>
        </a:p>
        <a:p>
          <a:pPr marL="0" lvl="0" indent="0" algn="ctr" defTabSz="711200">
            <a:lnSpc>
              <a:spcPct val="90000"/>
            </a:lnSpc>
            <a:spcBef>
              <a:spcPct val="0"/>
            </a:spcBef>
            <a:spcAft>
              <a:spcPct val="35000"/>
            </a:spcAft>
            <a:buNone/>
          </a:pPr>
          <a:r>
            <a:rPr lang="es-MX" sz="1600" kern="1200" dirty="0"/>
            <a:t>Anejud Chile 2022 detallando el Petitorio de Remuneraciones con</a:t>
          </a:r>
          <a:endParaRPr lang="es-CL" sz="1600" kern="1200" dirty="0"/>
        </a:p>
        <a:p>
          <a:pPr marL="0" lvl="0" indent="0" algn="ctr" defTabSz="711200">
            <a:lnSpc>
              <a:spcPct val="90000"/>
            </a:lnSpc>
            <a:spcBef>
              <a:spcPct val="0"/>
            </a:spcBef>
            <a:spcAft>
              <a:spcPct val="35000"/>
            </a:spcAft>
            <a:buNone/>
          </a:pPr>
          <a:r>
            <a:rPr lang="es-CL" sz="1600" kern="1200" dirty="0"/>
            <a:t>Perspectiva de Género</a:t>
          </a:r>
        </a:p>
      </dsp:txBody>
      <dsp:txXfrm>
        <a:off x="4144984" y="1954689"/>
        <a:ext cx="2236782" cy="2236782"/>
      </dsp:txXfrm>
    </dsp:sp>
    <dsp:sp modelId="{D19B71AA-A84C-44AC-8A7C-C04B54CC8337}">
      <dsp:nvSpPr>
        <dsp:cNvPr id="0" name=""/>
        <dsp:cNvSpPr/>
      </dsp:nvSpPr>
      <dsp:spPr>
        <a:xfrm>
          <a:off x="6522234" y="1362049"/>
          <a:ext cx="457662" cy="5709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L" sz="1300" kern="1200"/>
        </a:p>
      </dsp:txBody>
      <dsp:txXfrm>
        <a:off x="6522234" y="1476231"/>
        <a:ext cx="320363" cy="342546"/>
      </dsp:txXfrm>
    </dsp:sp>
    <dsp:sp modelId="{D3FCAE0B-AB51-4740-ABB9-E584EF220310}">
      <dsp:nvSpPr>
        <dsp:cNvPr id="0" name=""/>
        <dsp:cNvSpPr/>
      </dsp:nvSpPr>
      <dsp:spPr>
        <a:xfrm>
          <a:off x="7372179" y="459524"/>
          <a:ext cx="2375960" cy="23759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E3D81-BEEC-4FF1-8280-AA22A857CF3F}">
      <dsp:nvSpPr>
        <dsp:cNvPr id="0" name=""/>
        <dsp:cNvSpPr/>
      </dsp:nvSpPr>
      <dsp:spPr>
        <a:xfrm>
          <a:off x="7758963" y="1885100"/>
          <a:ext cx="2375960" cy="23759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MX" sz="1600" kern="1200" dirty="0"/>
            <a:t>III. Presentar el trabajo de la Mesa de Remuneraciones e Incentivo al Retiro de</a:t>
          </a:r>
          <a:endParaRPr lang="es-CL" sz="1600" kern="1200" dirty="0"/>
        </a:p>
        <a:p>
          <a:pPr marL="0" lvl="0" indent="0" algn="ctr" defTabSz="711200">
            <a:lnSpc>
              <a:spcPct val="90000"/>
            </a:lnSpc>
            <a:spcBef>
              <a:spcPct val="0"/>
            </a:spcBef>
            <a:spcAft>
              <a:spcPct val="35000"/>
            </a:spcAft>
            <a:buNone/>
          </a:pPr>
          <a:r>
            <a:rPr lang="es-MX" sz="1600" kern="1200" dirty="0"/>
            <a:t>Anejud Chile 2022 y detallando el petitorio de Incentivo al Retiro con</a:t>
          </a:r>
          <a:endParaRPr lang="es-CL" sz="1600" kern="1200" dirty="0"/>
        </a:p>
        <a:p>
          <a:pPr marL="0" lvl="0" indent="0" algn="ctr" defTabSz="711200">
            <a:lnSpc>
              <a:spcPct val="90000"/>
            </a:lnSpc>
            <a:spcBef>
              <a:spcPct val="0"/>
            </a:spcBef>
            <a:spcAft>
              <a:spcPct val="35000"/>
            </a:spcAft>
            <a:buNone/>
          </a:pPr>
          <a:r>
            <a:rPr lang="es-CL" sz="1600" kern="1200" dirty="0"/>
            <a:t>Perspectiva de Género</a:t>
          </a:r>
        </a:p>
      </dsp:txBody>
      <dsp:txXfrm>
        <a:off x="7828552" y="1954689"/>
        <a:ext cx="2236782" cy="223678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5400" cap="all" baseline="0">
                <a:solidFill>
                  <a:schemeClr val="tx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03396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649717" y="6291153"/>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05392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797200" y="6261657"/>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7969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76628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Autofit/>
          </a:bodyPr>
          <a:lstStyle>
            <a:lvl1pPr algn="ctr">
              <a:defRPr sz="6000" cap="all" baseline="0">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054" y="5728593"/>
            <a:ext cx="32305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7406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92077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78664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0423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9234" y="6131557"/>
            <a:ext cx="2242881" cy="6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7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7" name="Slide Number Placeholder 6"/>
          <p:cNvSpPr>
            <a:spLocks noGrp="1"/>
          </p:cNvSpPr>
          <p:nvPr>
            <p:ph type="sldNum" sz="quarter" idx="12"/>
          </p:nvPr>
        </p:nvSpPr>
        <p:spPr>
          <a:xfrm>
            <a:off x="10074869" y="6244671"/>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6839" y="5966510"/>
            <a:ext cx="2401520" cy="6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7519" y="5981700"/>
            <a:ext cx="2626339" cy="75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349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1"/>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581976"/>
            <a:ext cx="8361229" cy="2098226"/>
          </a:xfrm>
        </p:spPr>
        <p:txBody>
          <a:bodyPr>
            <a:normAutofit fontScale="90000"/>
          </a:bodyPr>
          <a:lstStyle/>
          <a:p>
            <a:pPr>
              <a:defRPr/>
            </a:pPr>
            <a:br>
              <a:rPr lang="es-ES" sz="4400" b="1" dirty="0"/>
            </a:br>
            <a:r>
              <a:rPr lang="es-ES" sz="4400" b="1" dirty="0"/>
              <a:t>MESA DE TRABAJO ANEJUD</a:t>
            </a:r>
            <a:br>
              <a:rPr lang="es-ES" sz="4400" b="1" dirty="0"/>
            </a:br>
            <a:r>
              <a:rPr lang="es-ES" sz="4400" b="1" dirty="0"/>
              <a:t>REAJUSTE REMUMERACIONES E INCENTIVO AL RETIRO 2022 </a:t>
            </a:r>
            <a:endParaRPr lang="es-ES" sz="4400" dirty="0"/>
          </a:p>
        </p:txBody>
      </p:sp>
      <p:pic>
        <p:nvPicPr>
          <p:cNvPr id="1229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160" y="5141733"/>
            <a:ext cx="3558968" cy="102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8091" y="85322"/>
            <a:ext cx="11207263" cy="6001643"/>
          </a:xfrm>
          <a:prstGeom prst="rect">
            <a:avLst/>
          </a:prstGeom>
        </p:spPr>
        <p:txBody>
          <a:bodyPr wrap="square">
            <a:spAutoFit/>
          </a:bodyPr>
          <a:lstStyle/>
          <a:p>
            <a:pPr algn="just"/>
            <a:r>
              <a:rPr lang="es-MX" sz="2400" b="1" dirty="0"/>
              <a:t>Objetivos</a:t>
            </a:r>
            <a:r>
              <a:rPr lang="es-MX" sz="2400" dirty="0"/>
              <a:t>:</a:t>
            </a:r>
          </a:p>
          <a:p>
            <a:pPr marL="457200" indent="-457200" algn="just">
              <a:buAutoNum type="arabicPeriod"/>
            </a:pPr>
            <a:r>
              <a:rPr lang="es-MX" sz="2400" dirty="0"/>
              <a:t>Iniciar este trabajo desde el piso de negociaciones que data del año 2019, incorporando elementos post pandemia y del proceso constituyente.</a:t>
            </a:r>
          </a:p>
          <a:p>
            <a:pPr algn="just"/>
            <a:r>
              <a:rPr lang="es-MX" sz="2400" dirty="0"/>
              <a:t>2. Incorporar perspectiva de género.</a:t>
            </a:r>
          </a:p>
          <a:p>
            <a:pPr algn="just"/>
            <a:r>
              <a:rPr lang="es-MX" sz="2400" dirty="0"/>
              <a:t>3. Elaborar estrategia de acción con apoyo comunicacional efectivo, realización de lobby parlamentario y reunión con el Presidente de la Corte Suprema.</a:t>
            </a:r>
          </a:p>
          <a:p>
            <a:r>
              <a:rPr lang="es-MX" sz="2400" dirty="0"/>
              <a:t>4. Alianzas estratégicas con otros gremios del Poder Judicial, se sugiere también con los otros gremios del sector justicia. </a:t>
            </a:r>
          </a:p>
          <a:p>
            <a:r>
              <a:rPr lang="es-MX" sz="2400" dirty="0"/>
              <a:t>5. Diseñar un cronograma de las actividades, encuesta a las bases, y oficiar a la autoridad CAPJ.</a:t>
            </a:r>
          </a:p>
          <a:p>
            <a:r>
              <a:rPr lang="es-MX" sz="2400" dirty="0"/>
              <a:t>6. Ajustar los guarismos de las tablas porcentuales correspondientes a la negociación del año 2019, </a:t>
            </a:r>
          </a:p>
          <a:p>
            <a:r>
              <a:rPr lang="es-MX" sz="2400" dirty="0"/>
              <a:t>7. Perseverar con la reanudación de la tramitación del proyecto de carrera funcionaria horizontal iniciado el año 2012.</a:t>
            </a:r>
          </a:p>
          <a:p>
            <a:endParaRPr lang="es-CL" sz="2400" dirty="0"/>
          </a:p>
          <a:p>
            <a:pPr algn="just"/>
            <a:endParaRPr lang="es-CL" sz="2400" dirty="0"/>
          </a:p>
        </p:txBody>
      </p:sp>
    </p:spTree>
    <p:extLst>
      <p:ext uri="{BB962C8B-B14F-4D97-AF65-F5344CB8AC3E}">
        <p14:creationId xmlns:p14="http://schemas.microsoft.com/office/powerpoint/2010/main" val="272771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23814" y="597096"/>
            <a:ext cx="10199077" cy="369332"/>
          </a:xfrm>
          <a:prstGeom prst="rect">
            <a:avLst/>
          </a:prstGeom>
        </p:spPr>
        <p:txBody>
          <a:bodyPr wrap="square">
            <a:spAutoFit/>
          </a:bodyPr>
          <a:lstStyle/>
          <a:p>
            <a:r>
              <a:rPr lang="es-MX" dirty="0"/>
              <a:t>Contextualización económica de la propuesta de reajuste salarial de Anejud Chile 2022 </a:t>
            </a:r>
            <a:endParaRPr lang="es-CL" dirty="0"/>
          </a:p>
        </p:txBody>
      </p:sp>
      <p:sp>
        <p:nvSpPr>
          <p:cNvPr id="3" name="2 Rectángulo"/>
          <p:cNvSpPr/>
          <p:nvPr/>
        </p:nvSpPr>
        <p:spPr>
          <a:xfrm>
            <a:off x="1023814" y="1133015"/>
            <a:ext cx="10730523" cy="3170099"/>
          </a:xfrm>
          <a:prstGeom prst="rect">
            <a:avLst/>
          </a:prstGeom>
        </p:spPr>
        <p:txBody>
          <a:bodyPr wrap="square">
            <a:spAutoFit/>
          </a:bodyPr>
          <a:lstStyle/>
          <a:p>
            <a:pPr marL="342900" indent="-342900" algn="just">
              <a:buFont typeface="Wingdings" pitchFamily="2" charset="2"/>
              <a:buChar char="Ø"/>
            </a:pPr>
            <a:r>
              <a:rPr lang="es-MX" sz="2000" dirty="0"/>
              <a:t>Nuestro país experimenta hoy una crisis inflacionaria, en 2021, la tasa de inflación promedio de Chile un porcentaje equivalente al 2,25%, porcentaje que se incrementó en el año 2021 con un 4,52%, indicador que durante el 2022, se incrementó en un 7,49%. </a:t>
            </a:r>
          </a:p>
          <a:p>
            <a:pPr marL="342900" indent="-342900" algn="just">
              <a:buFont typeface="Wingdings" pitchFamily="2" charset="2"/>
              <a:buChar char="Ø"/>
            </a:pPr>
            <a:r>
              <a:rPr lang="es-MX" sz="2000" dirty="0"/>
              <a:t>Estas cifras, que en el mejor de los escenarios, pudiesen lograr una adecuación porcentual, no serán por debajo de una proyección estimativa de un 4,49% para el año 2023 y de un 3,33% para el 2024</a:t>
            </a:r>
          </a:p>
          <a:p>
            <a:pPr marL="342900" indent="-342900" algn="just">
              <a:buFont typeface="Wingdings" pitchFamily="2" charset="2"/>
              <a:buChar char="Ø"/>
            </a:pPr>
            <a:r>
              <a:rPr lang="es-MX" sz="2000" dirty="0"/>
              <a:t>Solicitaremos que se apliquen sobre las remuneraciones el porcentaje de la inflación esperada que para el año respectivo determine el Ministerio de Hacienda en el proceso presupuestario correspondiente, mediante decreto supremo. </a:t>
            </a:r>
          </a:p>
          <a:p>
            <a:pPr marL="342900" indent="-342900" algn="just">
              <a:buFont typeface="Wingdings" pitchFamily="2" charset="2"/>
              <a:buChar char="Ø"/>
            </a:pPr>
            <a:endParaRPr lang="es-CL" sz="2000" dirty="0"/>
          </a:p>
        </p:txBody>
      </p:sp>
    </p:spTree>
    <p:extLst>
      <p:ext uri="{BB962C8B-B14F-4D97-AF65-F5344CB8AC3E}">
        <p14:creationId xmlns:p14="http://schemas.microsoft.com/office/powerpoint/2010/main" val="206539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2216" y="464235"/>
            <a:ext cx="10793046" cy="461665"/>
          </a:xfrm>
          <a:prstGeom prst="rect">
            <a:avLst/>
          </a:prstGeom>
        </p:spPr>
        <p:txBody>
          <a:bodyPr wrap="square">
            <a:spAutoFit/>
          </a:bodyPr>
          <a:lstStyle/>
          <a:p>
            <a:r>
              <a:rPr lang="es-MX" sz="2400" b="1" dirty="0"/>
              <a:t>Contextualización social de la propuesta de reajuste salarial Anejud Chile 2022:</a:t>
            </a:r>
            <a:endParaRPr lang="es-CL" sz="2400" b="1" dirty="0"/>
          </a:p>
        </p:txBody>
      </p:sp>
      <p:sp>
        <p:nvSpPr>
          <p:cNvPr id="3" name="2 Rectángulo"/>
          <p:cNvSpPr/>
          <p:nvPr/>
        </p:nvSpPr>
        <p:spPr>
          <a:xfrm>
            <a:off x="1055076" y="891515"/>
            <a:ext cx="10730523" cy="5262979"/>
          </a:xfrm>
          <a:prstGeom prst="rect">
            <a:avLst/>
          </a:prstGeom>
        </p:spPr>
        <p:txBody>
          <a:bodyPr wrap="square">
            <a:spAutoFit/>
          </a:bodyPr>
          <a:lstStyle/>
          <a:p>
            <a:pPr marL="342900" indent="-342900" algn="just">
              <a:buFont typeface="Wingdings" pitchFamily="2" charset="2"/>
              <a:buChar char="Ø"/>
            </a:pPr>
            <a:r>
              <a:rPr lang="es-MX" sz="2400" dirty="0"/>
              <a:t>La consecución de las mejoras salariales y condiciones laborales son por esencia la misión </a:t>
            </a:r>
            <a:r>
              <a:rPr lang="es-MX" sz="2400" dirty="0" err="1"/>
              <a:t>inclaudicable</a:t>
            </a:r>
            <a:r>
              <a:rPr lang="es-MX" sz="2400" dirty="0"/>
              <a:t> de Anejud Chile. </a:t>
            </a:r>
            <a:r>
              <a:rPr lang="es-MX" sz="2400" b="1" u="sng" dirty="0"/>
              <a:t>Hoy es el tiempo para avanzar decididamente en cristalizar los principios del Trabajo Decente en el Estado, comprensivo tanto del Ejecutivo, Legislativo y Judicial</a:t>
            </a:r>
            <a:r>
              <a:rPr lang="es-MX" sz="2400" dirty="0"/>
              <a:t>. </a:t>
            </a:r>
          </a:p>
          <a:p>
            <a:pPr marL="342900" indent="-342900" algn="just">
              <a:buFont typeface="Wingdings" pitchFamily="2" charset="2"/>
              <a:buChar char="Ø"/>
            </a:pPr>
            <a:endParaRPr lang="es-MX" sz="2400" dirty="0"/>
          </a:p>
          <a:p>
            <a:pPr marL="342900" indent="-342900" algn="just">
              <a:buFont typeface="Wingdings" pitchFamily="2" charset="2"/>
              <a:buChar char="Ø"/>
            </a:pPr>
            <a:r>
              <a:rPr lang="es-MX" sz="2400" dirty="0"/>
              <a:t>Fortalecer la Función Pública fundada en Derechos Laborales, y Condiciones y Calidad de Vida Laboral para quienes la ejercen, y este Poder del Estado no está ajeno a estas premisas: a través la </a:t>
            </a:r>
            <a:r>
              <a:rPr lang="es-MX" sz="2400" b="1" u="sng" dirty="0"/>
              <a:t>carrera funcionaria horizontal; del cierre de brechas en personal y remuneraciones; el acceso y oportunidad a mejores condiciones de vida a través de estabilidad laboral; erradicando el trabajo precario; reduciendo la jornada de trabajo; garantizando remuneraciones dignas; incorporar en forma vinculante la perspectiva de género en las remuneraciones y vida laboral de las y los trabajadores, y más seguridad social</a:t>
            </a:r>
            <a:r>
              <a:rPr lang="es-MX" sz="2400" u="sng" dirty="0"/>
              <a:t>.</a:t>
            </a:r>
            <a:r>
              <a:rPr lang="es-MX" sz="2400" dirty="0"/>
              <a:t> </a:t>
            </a:r>
            <a:endParaRPr lang="es-CL" sz="2400" dirty="0"/>
          </a:p>
        </p:txBody>
      </p:sp>
    </p:spTree>
    <p:extLst>
      <p:ext uri="{BB962C8B-B14F-4D97-AF65-F5344CB8AC3E}">
        <p14:creationId xmlns:p14="http://schemas.microsoft.com/office/powerpoint/2010/main" val="360759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83138" y="229891"/>
            <a:ext cx="10558584" cy="5632311"/>
          </a:xfrm>
          <a:prstGeom prst="rect">
            <a:avLst/>
          </a:prstGeom>
        </p:spPr>
        <p:txBody>
          <a:bodyPr wrap="square">
            <a:spAutoFit/>
          </a:bodyPr>
          <a:lstStyle/>
          <a:p>
            <a:r>
              <a:rPr lang="es-MX" sz="2400" b="1" u="sng" dirty="0"/>
              <a:t>PLIEGO DE PETICIONES DE REAJUSTE SALARIAL DE ANEJUD CHILE 2022</a:t>
            </a:r>
          </a:p>
          <a:p>
            <a:endParaRPr lang="es-MX" sz="2400" b="1" dirty="0"/>
          </a:p>
          <a:p>
            <a:r>
              <a:rPr lang="es-MX" sz="2400" b="1" dirty="0"/>
              <a:t>1. Piso de negociaciones «Los 3 Acuerdos»: acuerdos del proceso de negociación año 2019</a:t>
            </a:r>
          </a:p>
          <a:p>
            <a:r>
              <a:rPr lang="es-MX" sz="2400" b="1" dirty="0"/>
              <a:t>Atendido el tiempo transcurrido y la difícil situación económica que han tenido que padecer los funcionarios judiciales, se considera aumentar los guarismos establecidos como propuesta de acuerdo a los siguientes montos.</a:t>
            </a:r>
          </a:p>
          <a:p>
            <a:endParaRPr lang="es-MX" sz="2400" b="1" dirty="0"/>
          </a:p>
          <a:p>
            <a:r>
              <a:rPr lang="es-MX" sz="2400" b="1" dirty="0">
                <a:solidFill>
                  <a:schemeClr val="tx2">
                    <a:lumMod val="60000"/>
                    <a:lumOff val="40000"/>
                  </a:schemeClr>
                </a:solidFill>
              </a:rPr>
              <a:t>Componente base 25,6%</a:t>
            </a:r>
          </a:p>
          <a:p>
            <a:endParaRPr lang="es-MX" sz="2400" b="1" dirty="0"/>
          </a:p>
          <a:p>
            <a:r>
              <a:rPr lang="es-MX" sz="2400" b="1" dirty="0">
                <a:solidFill>
                  <a:schemeClr val="tx2">
                    <a:lumMod val="60000"/>
                    <a:lumOff val="40000"/>
                  </a:schemeClr>
                </a:solidFill>
              </a:rPr>
              <a:t>Incremento por desempeño institucional 16%</a:t>
            </a:r>
          </a:p>
          <a:p>
            <a:endParaRPr lang="es-MX" sz="2400" b="1" dirty="0"/>
          </a:p>
          <a:p>
            <a:r>
              <a:rPr lang="es-MX" sz="2400" b="1" dirty="0">
                <a:solidFill>
                  <a:schemeClr val="tx2">
                    <a:lumMod val="60000"/>
                    <a:lumOff val="40000"/>
                  </a:schemeClr>
                </a:solidFill>
              </a:rPr>
              <a:t>Incremento por desempeño colectivo 14,4%</a:t>
            </a:r>
          </a:p>
          <a:p>
            <a:endParaRPr lang="es-MX" sz="2400" b="1" dirty="0"/>
          </a:p>
          <a:p>
            <a:r>
              <a:rPr lang="es-MX" sz="2400" b="1" dirty="0">
                <a:solidFill>
                  <a:schemeClr val="tx2">
                    <a:lumMod val="60000"/>
                    <a:lumOff val="40000"/>
                  </a:schemeClr>
                </a:solidFill>
              </a:rPr>
              <a:t>Estos nuevos montos representan un aumento de un 60%.</a:t>
            </a:r>
            <a:endParaRPr lang="es-CL" sz="2400" dirty="0">
              <a:solidFill>
                <a:schemeClr val="tx2">
                  <a:lumMod val="60000"/>
                  <a:lumOff val="40000"/>
                </a:schemeClr>
              </a:solidFill>
            </a:endParaRPr>
          </a:p>
        </p:txBody>
      </p:sp>
    </p:spTree>
    <p:extLst>
      <p:ext uri="{BB962C8B-B14F-4D97-AF65-F5344CB8AC3E}">
        <p14:creationId xmlns:p14="http://schemas.microsoft.com/office/powerpoint/2010/main" val="125471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94152" y="456420"/>
            <a:ext cx="10285047" cy="830997"/>
          </a:xfrm>
          <a:prstGeom prst="rect">
            <a:avLst/>
          </a:prstGeom>
        </p:spPr>
        <p:txBody>
          <a:bodyPr wrap="square">
            <a:spAutoFit/>
          </a:bodyPr>
          <a:lstStyle/>
          <a:p>
            <a:r>
              <a:rPr lang="es-MX" sz="2400" b="1" dirty="0"/>
              <a:t>1.2. Asignación de compensación a la falta de carrera funcionaria “Asignación por Carrera Funcionaria Horizontal”. </a:t>
            </a:r>
            <a:endParaRPr lang="es-CL" sz="2400" b="1" dirty="0"/>
          </a:p>
        </p:txBody>
      </p:sp>
      <p:sp>
        <p:nvSpPr>
          <p:cNvPr id="3" name="2 Rectángulo"/>
          <p:cNvSpPr/>
          <p:nvPr/>
        </p:nvSpPr>
        <p:spPr>
          <a:xfrm>
            <a:off x="1000365" y="1304115"/>
            <a:ext cx="10378833" cy="4708981"/>
          </a:xfrm>
          <a:prstGeom prst="rect">
            <a:avLst/>
          </a:prstGeom>
        </p:spPr>
        <p:txBody>
          <a:bodyPr wrap="square">
            <a:spAutoFit/>
          </a:bodyPr>
          <a:lstStyle/>
          <a:p>
            <a:pPr algn="just"/>
            <a:r>
              <a:rPr lang="es-MX" sz="2000" b="1" dirty="0"/>
              <a:t>El año 2012 Anejud Chile presentó un anteproyecto de ley de carrera funcionaria horizontal, ante el Ministerio de Justicia, modelo que por cierto contaba con la venia de la Corte Suprema y los otros gremios del Poder Judicial. Hasta el día de hoy no tenemos reportes del estado de tramitación de dicha iniciativa. </a:t>
            </a:r>
          </a:p>
          <a:p>
            <a:pPr algn="just"/>
            <a:endParaRPr lang="es-MX" sz="2000" b="1" dirty="0"/>
          </a:p>
          <a:p>
            <a:pPr algn="just"/>
            <a:r>
              <a:rPr lang="es-MX" sz="2000" b="1" dirty="0"/>
              <a:t>Dicho lo anterior, reformulamos la propuesta, en consideración a todos los factores enunciados en el contexto realizado en los párrafos precedentes, especialmente, porque no se incluyó perspectiva de género en dicho acuerdo arribado el año 2019, así como tampoco la devaluación salarial por los hitos estallidos social y pandemia Covid19, más cada uno de los antecedentes que hicimos referencia en el presente informe, es por estos razonamientos que: </a:t>
            </a:r>
          </a:p>
          <a:p>
            <a:endParaRPr lang="es-MX" sz="2000" b="1" dirty="0"/>
          </a:p>
          <a:p>
            <a:pPr algn="just"/>
            <a:r>
              <a:rPr lang="es-MX" sz="2000" b="1" u="sng" dirty="0">
                <a:solidFill>
                  <a:schemeClr val="tx2">
                    <a:lumMod val="60000"/>
                    <a:lumOff val="40000"/>
                  </a:schemeClr>
                </a:solidFill>
              </a:rPr>
              <a:t>Nuestra propuesta reformulada la denominaremos “Asignación por Carrera Funcionaria Horizontal”, solicitando rebajar de 15 años a 5 años la consecución de la Asignación de compensación por falta de carrera funcionaria, por corresponder lo anterior la incorporación de carrera funcionaria horizontal.</a:t>
            </a:r>
            <a:endParaRPr lang="es-CL" sz="2000" b="1" u="sng" dirty="0">
              <a:solidFill>
                <a:schemeClr val="tx2">
                  <a:lumMod val="60000"/>
                  <a:lumOff val="40000"/>
                </a:schemeClr>
              </a:solidFill>
            </a:endParaRPr>
          </a:p>
        </p:txBody>
      </p:sp>
    </p:spTree>
    <p:extLst>
      <p:ext uri="{BB962C8B-B14F-4D97-AF65-F5344CB8AC3E}">
        <p14:creationId xmlns:p14="http://schemas.microsoft.com/office/powerpoint/2010/main" val="320642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6338" y="301006"/>
            <a:ext cx="10496062" cy="1200329"/>
          </a:xfrm>
          <a:prstGeom prst="rect">
            <a:avLst/>
          </a:prstGeom>
        </p:spPr>
        <p:txBody>
          <a:bodyPr wrap="square">
            <a:spAutoFit/>
          </a:bodyPr>
          <a:lstStyle/>
          <a:p>
            <a:pPr algn="just"/>
            <a:r>
              <a:rPr lang="es-MX" sz="2400" b="1" dirty="0"/>
              <a:t>1.3. Incrementar el pago de la asignación por permanencia o bienios:</a:t>
            </a:r>
            <a:r>
              <a:rPr lang="es-MX" sz="2400" dirty="0"/>
              <a:t> </a:t>
            </a:r>
          </a:p>
          <a:p>
            <a:pPr algn="just"/>
            <a:r>
              <a:rPr lang="es-MX" sz="2400" b="1" u="sng" dirty="0">
                <a:solidFill>
                  <a:schemeClr val="tx2">
                    <a:lumMod val="60000"/>
                    <a:lumOff val="40000"/>
                  </a:schemeClr>
                </a:solidFill>
              </a:rPr>
              <a:t>se incremente en un 50% sobre el piso que actualmente es devengado cada 2 años de permanencia en el Poder Judicial.</a:t>
            </a:r>
            <a:endParaRPr lang="es-CL" sz="2400" b="1" u="sng" dirty="0">
              <a:solidFill>
                <a:schemeClr val="tx2">
                  <a:lumMod val="60000"/>
                  <a:lumOff val="40000"/>
                </a:schemeClr>
              </a:solidFill>
            </a:endParaRPr>
          </a:p>
        </p:txBody>
      </p:sp>
      <p:sp>
        <p:nvSpPr>
          <p:cNvPr id="3" name="2 Rectángulo"/>
          <p:cNvSpPr/>
          <p:nvPr/>
        </p:nvSpPr>
        <p:spPr>
          <a:xfrm>
            <a:off x="1164492" y="1519986"/>
            <a:ext cx="10417908" cy="5632311"/>
          </a:xfrm>
          <a:prstGeom prst="rect">
            <a:avLst/>
          </a:prstGeom>
        </p:spPr>
        <p:txBody>
          <a:bodyPr wrap="square">
            <a:spAutoFit/>
          </a:bodyPr>
          <a:lstStyle/>
          <a:p>
            <a:pPr algn="just"/>
            <a:r>
              <a:rPr lang="es-MX" sz="2400" b="1" dirty="0"/>
              <a:t>1.4. Asignación especial por término de negociación Bonificación especial por término de negociación</a:t>
            </a:r>
            <a:r>
              <a:rPr lang="es-MX" sz="2400" dirty="0"/>
              <a:t>, </a:t>
            </a:r>
          </a:p>
          <a:p>
            <a:pPr algn="just"/>
            <a:r>
              <a:rPr lang="es-MX" sz="2400" dirty="0">
                <a:solidFill>
                  <a:schemeClr val="tx2">
                    <a:lumMod val="60000"/>
                    <a:lumOff val="40000"/>
                  </a:schemeClr>
                </a:solidFill>
              </a:rPr>
              <a:t>Reformulamos esta petición, aumentando los montos en $500.000.- para las personas del estamento empleados. </a:t>
            </a:r>
          </a:p>
          <a:p>
            <a:pPr algn="just"/>
            <a:r>
              <a:rPr lang="es-MX" sz="2400" dirty="0"/>
              <a:t>1.5. Bonificación para el Incremento de Fondos de Pensiones </a:t>
            </a:r>
          </a:p>
          <a:p>
            <a:pPr algn="just"/>
            <a:r>
              <a:rPr lang="es-MX" sz="2400" dirty="0">
                <a:solidFill>
                  <a:schemeClr val="tx2">
                    <a:lumMod val="60000"/>
                    <a:lumOff val="40000"/>
                  </a:schemeClr>
                </a:solidFill>
              </a:rPr>
              <a:t>Solicitamos gestionar la modificación del artículo 1° de la Ley 20.305, y que se incluya al personal del Poder Judicial, atendido lo exiguo de sus pensiones a través del sistema de A.F.P. </a:t>
            </a:r>
          </a:p>
          <a:p>
            <a:pPr algn="just"/>
            <a:r>
              <a:rPr lang="es-MX" sz="2400" dirty="0"/>
              <a:t>1.6. Aplicar Decreto Ley 3058 </a:t>
            </a:r>
          </a:p>
          <a:p>
            <a:pPr algn="just"/>
            <a:r>
              <a:rPr lang="es-MX" sz="2400" dirty="0">
                <a:solidFill>
                  <a:srgbClr val="FF0000"/>
                </a:solidFill>
              </a:rPr>
              <a:t>Una primera medida considera igualar el porcentaje a lo que reciben los grados 14 al 17, es decir, 63%. Como segunda medida considera aumentar el sueldo base en un 25%</a:t>
            </a:r>
          </a:p>
          <a:p>
            <a:pPr algn="just"/>
            <a:endParaRPr lang="es-MX" sz="2400" dirty="0">
              <a:solidFill>
                <a:schemeClr val="tx2">
                  <a:lumMod val="60000"/>
                  <a:lumOff val="40000"/>
                </a:schemeClr>
              </a:solidFill>
            </a:endParaRPr>
          </a:p>
          <a:p>
            <a:pPr algn="just"/>
            <a:endParaRPr lang="es-MX" sz="2400" dirty="0">
              <a:solidFill>
                <a:schemeClr val="tx2">
                  <a:lumMod val="60000"/>
                  <a:lumOff val="40000"/>
                </a:schemeClr>
              </a:solidFill>
            </a:endParaRPr>
          </a:p>
          <a:p>
            <a:pPr algn="just"/>
            <a:endParaRPr lang="es-CL" sz="2400" dirty="0">
              <a:solidFill>
                <a:schemeClr val="tx2">
                  <a:lumMod val="60000"/>
                  <a:lumOff val="40000"/>
                </a:schemeClr>
              </a:solidFill>
            </a:endParaRPr>
          </a:p>
        </p:txBody>
      </p:sp>
    </p:spTree>
    <p:extLst>
      <p:ext uri="{BB962C8B-B14F-4D97-AF65-F5344CB8AC3E}">
        <p14:creationId xmlns:p14="http://schemas.microsoft.com/office/powerpoint/2010/main" val="190856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6923" y="289169"/>
            <a:ext cx="10957169" cy="6370975"/>
          </a:xfrm>
          <a:prstGeom prst="rect">
            <a:avLst/>
          </a:prstGeom>
        </p:spPr>
        <p:txBody>
          <a:bodyPr wrap="square">
            <a:spAutoFit/>
          </a:bodyPr>
          <a:lstStyle/>
          <a:p>
            <a:pPr algn="just"/>
            <a:r>
              <a:rPr lang="es-MX" sz="2400" b="1" dirty="0"/>
              <a:t>1.7. Asignación por Título Técnico Habilitante</a:t>
            </a:r>
            <a:r>
              <a:rPr lang="es-MX" sz="2400" dirty="0"/>
              <a:t>: </a:t>
            </a:r>
          </a:p>
          <a:p>
            <a:pPr algn="just"/>
            <a:r>
              <a:rPr lang="es-MX" sz="2400" b="1" u="sng" dirty="0">
                <a:solidFill>
                  <a:schemeClr val="tx2">
                    <a:lumMod val="60000"/>
                    <a:lumOff val="40000"/>
                  </a:schemeClr>
                </a:solidFill>
              </a:rPr>
              <a:t>Asignación por Título Técnico, que alcance a lo menos 1.600 horas, y con 4 semestres académicos, para lo cual, se sugiere se solicite un Bono Especial de Titulo Técnico, ascendente al 50% respecto de similar pago por Título Profesional.</a:t>
            </a:r>
          </a:p>
          <a:p>
            <a:pPr algn="just"/>
            <a:r>
              <a:rPr lang="es-MX" sz="2400" b="1" dirty="0"/>
              <a:t>1.8. Asignación por cargo crítico:</a:t>
            </a:r>
          </a:p>
          <a:p>
            <a:pPr algn="just"/>
            <a:r>
              <a:rPr lang="es-MX" sz="2400" b="1" dirty="0">
                <a:solidFill>
                  <a:srgbClr val="FF0000"/>
                </a:solidFill>
              </a:rPr>
              <a:t>Esta propuesta busca mediante el pago de una bonificación brindar protección a los y las trabajadores judiciales que laboran en condiciones de riesgo elevado, expuestos a sobre carga laboral, </a:t>
            </a:r>
            <a:r>
              <a:rPr lang="es-MX" sz="2400" b="1" dirty="0" err="1">
                <a:solidFill>
                  <a:srgbClr val="FF0000"/>
                </a:solidFill>
              </a:rPr>
              <a:t>desdibujuamiento</a:t>
            </a:r>
            <a:r>
              <a:rPr lang="es-MX" sz="2400" b="1" dirty="0">
                <a:solidFill>
                  <a:srgbClr val="FF0000"/>
                </a:solidFill>
              </a:rPr>
              <a:t> de perfiles de cargo y horaria: </a:t>
            </a:r>
            <a:r>
              <a:rPr lang="pt-BR" sz="2400" b="1" dirty="0">
                <a:solidFill>
                  <a:srgbClr val="FF0000"/>
                </a:solidFill>
              </a:rPr>
              <a:t>TIPOLOGIA GARANTIA, TIPOLOGIA FAMILIA, UNIDADES JUDICIALES EN MACRO ZONA CONFLICTO ARAUCANIA, INFORMÁTICOS, NOTIFICADORES</a:t>
            </a:r>
          </a:p>
          <a:p>
            <a:pPr algn="just"/>
            <a:r>
              <a:rPr lang="es-MX" sz="2400" b="1" dirty="0"/>
              <a:t>1.9. Equidad Salarial Territorial: Nivelación de cargos por función y responsabilidad</a:t>
            </a:r>
            <a:r>
              <a:rPr lang="es-MX" sz="2400" b="1" dirty="0">
                <a:solidFill>
                  <a:srgbClr val="FF0000"/>
                </a:solidFill>
              </a:rPr>
              <a:t>: </a:t>
            </a:r>
          </a:p>
          <a:p>
            <a:pPr algn="just"/>
            <a:r>
              <a:rPr lang="es-MX" sz="2400" b="1" dirty="0">
                <a:solidFill>
                  <a:srgbClr val="FF0000"/>
                </a:solidFill>
              </a:rPr>
              <a:t>Solicitamos compensar económicamente al personal, que desempeña algún tipo de función indistintamente del asiento que ocupe su tribunal, ya sea, Asiento de Corte, Capital de Provincia o Comuna, atendiendo en este sentido a la función y responsabilidad que cumple,</a:t>
            </a:r>
            <a:endParaRPr lang="pt-BR" sz="2400" b="1" dirty="0">
              <a:solidFill>
                <a:srgbClr val="FF0000"/>
              </a:solidFill>
            </a:endParaRPr>
          </a:p>
          <a:p>
            <a:pPr algn="just"/>
            <a:endParaRPr lang="es-MX" sz="2400" b="1" dirty="0"/>
          </a:p>
          <a:p>
            <a:pPr algn="just"/>
            <a:endParaRPr lang="es-CL" sz="2400" b="1" u="sng" dirty="0">
              <a:solidFill>
                <a:schemeClr val="tx2">
                  <a:lumMod val="60000"/>
                  <a:lumOff val="40000"/>
                </a:schemeClr>
              </a:solidFill>
            </a:endParaRPr>
          </a:p>
        </p:txBody>
      </p:sp>
    </p:spTree>
    <p:extLst>
      <p:ext uri="{BB962C8B-B14F-4D97-AF65-F5344CB8AC3E}">
        <p14:creationId xmlns:p14="http://schemas.microsoft.com/office/powerpoint/2010/main" val="207946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6554" y="302847"/>
            <a:ext cx="9601200" cy="408353"/>
          </a:xfrm>
        </p:spPr>
        <p:txBody>
          <a:bodyPr>
            <a:normAutofit fontScale="90000"/>
          </a:bodyPr>
          <a:lstStyle/>
          <a:p>
            <a:r>
              <a:rPr lang="es-CL" sz="2700" dirty="0">
                <a:solidFill>
                  <a:srgbClr val="7030A0"/>
                </a:solidFill>
              </a:rPr>
              <a:t>2. Incorporar perspectiva de género </a:t>
            </a:r>
            <a:br>
              <a:rPr lang="es-CL" dirty="0"/>
            </a:br>
            <a:endParaRPr lang="es-CL" dirty="0"/>
          </a:p>
        </p:txBody>
      </p:sp>
      <p:sp>
        <p:nvSpPr>
          <p:cNvPr id="3" name="2 Marcador de contenido"/>
          <p:cNvSpPr>
            <a:spLocks noGrp="1"/>
          </p:cNvSpPr>
          <p:nvPr>
            <p:ph idx="1"/>
          </p:nvPr>
        </p:nvSpPr>
        <p:spPr>
          <a:xfrm>
            <a:off x="711200" y="703385"/>
            <a:ext cx="11301046" cy="5681784"/>
          </a:xfrm>
        </p:spPr>
        <p:txBody>
          <a:bodyPr>
            <a:noAutofit/>
          </a:bodyPr>
          <a:lstStyle/>
          <a:p>
            <a:pPr algn="just"/>
            <a:r>
              <a:rPr lang="es-MX" b="1" dirty="0">
                <a:solidFill>
                  <a:srgbClr val="7030A0"/>
                </a:solidFill>
              </a:rPr>
              <a:t>2.1. Antecedentes: </a:t>
            </a:r>
          </a:p>
          <a:p>
            <a:pPr algn="just">
              <a:buFont typeface="Wingdings" pitchFamily="2" charset="2"/>
              <a:buChar char="Ø"/>
            </a:pPr>
            <a:r>
              <a:rPr lang="es-MX" dirty="0">
                <a:solidFill>
                  <a:srgbClr val="7030A0"/>
                </a:solidFill>
              </a:rPr>
              <a:t>En el Poder Judicial las mujeres representan el 40% de los miembros de la Corte Suprema; 44.3% de los Ministros o Fiscales de Cortes de Apelaciones; y el 60,2 por ciento de la judicatura de Primera Instancia. </a:t>
            </a:r>
          </a:p>
          <a:p>
            <a:pPr algn="just">
              <a:buFont typeface="Wingdings" pitchFamily="2" charset="2"/>
              <a:buChar char="Ø"/>
            </a:pPr>
            <a:r>
              <a:rPr lang="es-MX" b="1" u="sng" dirty="0">
                <a:solidFill>
                  <a:schemeClr val="accent4"/>
                </a:solidFill>
              </a:rPr>
              <a:t>Entre el escalafón de empleados el 59,3 % son mujeres y en todo el poder judicial, incluida la CAPJ y el personal fuera del escalafón en número llega al 58,1 %. </a:t>
            </a:r>
          </a:p>
          <a:p>
            <a:pPr algn="just">
              <a:buFont typeface="Wingdings" pitchFamily="2" charset="2"/>
              <a:buChar char="Ø"/>
            </a:pPr>
            <a:r>
              <a:rPr lang="es-MX" b="1" u="sng" dirty="0">
                <a:solidFill>
                  <a:schemeClr val="accent4"/>
                </a:solidFill>
              </a:rPr>
              <a:t>Hoy no es posible afirmar que hombres y mujeres, «a igual trabajo igual remuneración»,</a:t>
            </a:r>
            <a:r>
              <a:rPr lang="es-MX" dirty="0">
                <a:solidFill>
                  <a:srgbClr val="7030A0"/>
                </a:solidFill>
              </a:rPr>
              <a:t> </a:t>
            </a:r>
          </a:p>
          <a:p>
            <a:pPr algn="just">
              <a:buFont typeface="Wingdings" pitchFamily="2" charset="2"/>
              <a:buChar char="Ø"/>
            </a:pPr>
            <a:r>
              <a:rPr lang="es-MX" dirty="0">
                <a:solidFill>
                  <a:srgbClr val="7030A0"/>
                </a:solidFill>
              </a:rPr>
              <a:t>A mayor abundamiento, en el marco del Protocolo de Acuerdo Gobierno-ANEF firmado en julio de 2015, se realizó un estudio para evaluar la presencia de brechas de remuneraciones entre funcionarios y funcionarias en la Administración Central del Estado. </a:t>
            </a:r>
            <a:r>
              <a:rPr lang="es-MX" b="1" u="sng" dirty="0">
                <a:solidFill>
                  <a:schemeClr val="accent4"/>
                </a:solidFill>
              </a:rPr>
              <a:t>Se detectó una brecha promedio de 10,4% (en desmedro de las mujeres), lo cual promovió la tramitación de la Ley 20.348 aprobada en 2009, la cual si bien significó un avance aún no aborda el compromiso del Convenio 100 ni el compromiso 8.5 recientemente establecido en el marco de los Objetivos de Desarrollo Sostenible (ODS) del 2030. </a:t>
            </a:r>
            <a:endParaRPr lang="es-CL" b="1" u="sng" dirty="0">
              <a:solidFill>
                <a:schemeClr val="accent4"/>
              </a:solidFill>
            </a:endParaRPr>
          </a:p>
        </p:txBody>
      </p:sp>
    </p:spTree>
    <p:extLst>
      <p:ext uri="{BB962C8B-B14F-4D97-AF65-F5344CB8AC3E}">
        <p14:creationId xmlns:p14="http://schemas.microsoft.com/office/powerpoint/2010/main" val="338829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12800" y="553277"/>
            <a:ext cx="11113477" cy="5632311"/>
          </a:xfrm>
          <a:prstGeom prst="rect">
            <a:avLst/>
          </a:prstGeom>
        </p:spPr>
        <p:txBody>
          <a:bodyPr wrap="square">
            <a:spAutoFit/>
          </a:bodyPr>
          <a:lstStyle/>
          <a:p>
            <a:r>
              <a:rPr lang="es-MX" b="1" dirty="0">
                <a:solidFill>
                  <a:srgbClr val="7030A0"/>
                </a:solidFill>
              </a:rPr>
              <a:t>2.7. Propuesta global para incorporar perspectiva de género </a:t>
            </a:r>
          </a:p>
          <a:p>
            <a:endParaRPr lang="es-MX" dirty="0">
              <a:solidFill>
                <a:srgbClr val="7030A0"/>
              </a:solidFill>
            </a:endParaRPr>
          </a:p>
          <a:p>
            <a:pPr algn="just"/>
            <a:r>
              <a:rPr lang="es-MX" dirty="0">
                <a:solidFill>
                  <a:srgbClr val="7030A0"/>
                </a:solidFill>
              </a:rPr>
              <a:t>La propuesta en este ámbito tiene por objetivo: “atender a las necesidades específicas de las trabajadoras en el ambiente de trabajo” (</a:t>
            </a:r>
            <a:r>
              <a:rPr lang="es-MX" dirty="0" err="1">
                <a:solidFill>
                  <a:srgbClr val="7030A0"/>
                </a:solidFill>
              </a:rPr>
              <a:t>Abramo</a:t>
            </a:r>
            <a:r>
              <a:rPr lang="es-MX" dirty="0">
                <a:solidFill>
                  <a:srgbClr val="7030A0"/>
                </a:solidFill>
              </a:rPr>
              <a:t> y Rangel, OIT, 2005) y se las hemos agrupado en cuatro subcategorías: </a:t>
            </a:r>
          </a:p>
          <a:p>
            <a:pPr algn="just"/>
            <a:endParaRPr lang="es-MX" dirty="0">
              <a:solidFill>
                <a:srgbClr val="7030A0"/>
              </a:solidFill>
            </a:endParaRPr>
          </a:p>
          <a:p>
            <a:pPr marL="285750" indent="-285750" algn="just">
              <a:buFont typeface="Wingdings" pitchFamily="2" charset="2"/>
              <a:buChar char="Ø"/>
            </a:pPr>
            <a:r>
              <a:rPr lang="es-MX" b="1" cap="all" dirty="0">
                <a:solidFill>
                  <a:schemeClr val="accent4"/>
                </a:solidFill>
              </a:rPr>
              <a:t>Jubilación: </a:t>
            </a:r>
            <a:r>
              <a:rPr lang="es-MX" b="1" dirty="0">
                <a:solidFill>
                  <a:schemeClr val="accent4"/>
                </a:solidFill>
              </a:rPr>
              <a:t>Posibilidad de abordar profundas desigualdades sistemáticas instaladas en la sociedad chilena, como son las diferencias en las jubilaciones entre mujeres y hombres trabajadores.</a:t>
            </a:r>
          </a:p>
          <a:p>
            <a:pPr algn="just"/>
            <a:endParaRPr lang="es-MX" b="1" cap="all" dirty="0">
              <a:solidFill>
                <a:schemeClr val="accent4"/>
              </a:solidFill>
            </a:endParaRPr>
          </a:p>
          <a:p>
            <a:pPr marL="285750" indent="-285750" algn="just">
              <a:buFont typeface="Wingdings" pitchFamily="2" charset="2"/>
              <a:buChar char="Ø"/>
            </a:pPr>
            <a:r>
              <a:rPr lang="es-MX" b="1" cap="all" dirty="0">
                <a:solidFill>
                  <a:schemeClr val="accent4"/>
                </a:solidFill>
              </a:rPr>
              <a:t>jornada laboral y flexibilidad horaria: </a:t>
            </a:r>
            <a:r>
              <a:rPr lang="es-MX" b="1" dirty="0">
                <a:solidFill>
                  <a:schemeClr val="accent4"/>
                </a:solidFill>
              </a:rPr>
              <a:t>La actual jornada laboral normal tiene una fuerte impronta de género: se basa en la suposición de un trabajador que está libre de trabajo no remunerado, porque detrás de él se encuentra una mujer que se ocupa de las tareas domésticas y del cuidado de los hijos, ancianos y enfermos” (OIT, PNUD, 2013).</a:t>
            </a:r>
          </a:p>
          <a:p>
            <a:pPr algn="just"/>
            <a:endParaRPr lang="es-MX" b="1" dirty="0">
              <a:solidFill>
                <a:schemeClr val="accent4"/>
              </a:solidFill>
            </a:endParaRPr>
          </a:p>
          <a:p>
            <a:pPr marL="285750" indent="-285750" algn="just">
              <a:buFont typeface="Wingdings" pitchFamily="2" charset="2"/>
              <a:buChar char="Ø"/>
            </a:pPr>
            <a:r>
              <a:rPr lang="es-MX" b="1" cap="all" dirty="0">
                <a:solidFill>
                  <a:schemeClr val="accent4"/>
                </a:solidFill>
              </a:rPr>
              <a:t>seguridad y salud laboral:  </a:t>
            </a:r>
            <a:r>
              <a:rPr lang="es-MX" b="1" dirty="0">
                <a:solidFill>
                  <a:schemeClr val="accent4"/>
                </a:solidFill>
              </a:rPr>
              <a:t>Implementación de lactarios, es una medida que puede implementarse para reducir los riesgos de infecciones, y para resguardad la privacidad y dignidad de las trabajadoras judiciales nodrizas.</a:t>
            </a:r>
          </a:p>
          <a:p>
            <a:pPr algn="just"/>
            <a:endParaRPr lang="es-MX" b="1" dirty="0">
              <a:solidFill>
                <a:schemeClr val="accent4"/>
              </a:solidFill>
            </a:endParaRPr>
          </a:p>
          <a:p>
            <a:pPr marL="285750" indent="-285750" algn="just">
              <a:buFont typeface="Wingdings" pitchFamily="2" charset="2"/>
              <a:buChar char="Ø"/>
            </a:pPr>
            <a:r>
              <a:rPr lang="es-MX" b="1" cap="all" dirty="0">
                <a:solidFill>
                  <a:schemeClr val="accent4"/>
                </a:solidFill>
              </a:rPr>
              <a:t>salud con perspectiva de género: P</a:t>
            </a:r>
            <a:r>
              <a:rPr lang="es-MX" b="1" dirty="0">
                <a:solidFill>
                  <a:schemeClr val="accent4"/>
                </a:solidFill>
              </a:rPr>
              <a:t>restaciones y servicios de salud, como por ejemplo, un chequeo médico a sus trabajadores sin costo, perfil bioquímico, mamografía para mujeres sobre 40 años, densitometría ósea a mujeres sobre 55 años y antígeno prostático a los varones sobre los 50 años.</a:t>
            </a:r>
            <a:endParaRPr lang="es-CL" b="1" dirty="0">
              <a:solidFill>
                <a:schemeClr val="accent4"/>
              </a:solidFill>
            </a:endParaRPr>
          </a:p>
        </p:txBody>
      </p:sp>
    </p:spTree>
    <p:extLst>
      <p:ext uri="{BB962C8B-B14F-4D97-AF65-F5344CB8AC3E}">
        <p14:creationId xmlns:p14="http://schemas.microsoft.com/office/powerpoint/2010/main" val="395633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8522" y="409528"/>
            <a:ext cx="8807939" cy="369332"/>
          </a:xfrm>
          <a:prstGeom prst="rect">
            <a:avLst/>
          </a:prstGeom>
        </p:spPr>
        <p:txBody>
          <a:bodyPr wrap="square">
            <a:spAutoFit/>
          </a:bodyPr>
          <a:lstStyle/>
          <a:p>
            <a:r>
              <a:rPr lang="es-CL" b="1" dirty="0">
                <a:solidFill>
                  <a:srgbClr val="7030A0"/>
                </a:solidFill>
              </a:rPr>
              <a:t>2.8. Propuesta específica de Anejud Chile para incorporar perspectiva de género</a:t>
            </a:r>
          </a:p>
        </p:txBody>
      </p:sp>
      <p:sp>
        <p:nvSpPr>
          <p:cNvPr id="3" name="2 Rectángulo"/>
          <p:cNvSpPr/>
          <p:nvPr/>
        </p:nvSpPr>
        <p:spPr>
          <a:xfrm>
            <a:off x="1140736" y="1009134"/>
            <a:ext cx="4596066" cy="369332"/>
          </a:xfrm>
          <a:prstGeom prst="rect">
            <a:avLst/>
          </a:prstGeom>
        </p:spPr>
        <p:txBody>
          <a:bodyPr wrap="none">
            <a:spAutoFit/>
          </a:bodyPr>
          <a:lstStyle/>
          <a:p>
            <a:r>
              <a:rPr lang="es-MX" b="1" dirty="0">
                <a:solidFill>
                  <a:srgbClr val="7030A0"/>
                </a:solidFill>
              </a:rPr>
              <a:t>2.8.1. Para equiparar el acceso en el empleo</a:t>
            </a:r>
            <a:r>
              <a:rPr lang="es-MX" b="1" dirty="0"/>
              <a:t>:</a:t>
            </a:r>
            <a:endParaRPr lang="es-CL" b="1" dirty="0"/>
          </a:p>
        </p:txBody>
      </p:sp>
      <p:sp>
        <p:nvSpPr>
          <p:cNvPr id="4" name="3 Rectángulo"/>
          <p:cNvSpPr/>
          <p:nvPr/>
        </p:nvSpPr>
        <p:spPr>
          <a:xfrm>
            <a:off x="1891323" y="1443841"/>
            <a:ext cx="9269046" cy="1754326"/>
          </a:xfrm>
          <a:prstGeom prst="rect">
            <a:avLst/>
          </a:prstGeom>
        </p:spPr>
        <p:txBody>
          <a:bodyPr wrap="square">
            <a:spAutoFit/>
          </a:bodyPr>
          <a:lstStyle/>
          <a:p>
            <a:pPr algn="just"/>
            <a:r>
              <a:rPr lang="es-MX" dirty="0">
                <a:solidFill>
                  <a:srgbClr val="7030A0"/>
                </a:solidFill>
              </a:rPr>
              <a:t>a) Elaboración de un manual descriptivo de puestos y funciones, con criterios neutros, independientes del género de las personas trabajadoras, o bien, aplicables de igual forma a uno u otro sexo, sin que se cause de forma sistemática un perjuicio a uno de ellos.</a:t>
            </a:r>
          </a:p>
          <a:p>
            <a:pPr algn="just"/>
            <a:r>
              <a:rPr lang="es-MX" dirty="0">
                <a:solidFill>
                  <a:srgbClr val="7030A0"/>
                </a:solidFill>
              </a:rPr>
              <a:t>b) Formar y sensibilizar al personal encargado del proceso de selección en materia de igualdad y no discriminación de género, para asegurar el efectivo cumplimiento de estos principios.</a:t>
            </a:r>
          </a:p>
        </p:txBody>
      </p:sp>
      <p:sp>
        <p:nvSpPr>
          <p:cNvPr id="5" name="4 Rectángulo"/>
          <p:cNvSpPr/>
          <p:nvPr/>
        </p:nvSpPr>
        <p:spPr>
          <a:xfrm>
            <a:off x="1140735" y="3493924"/>
            <a:ext cx="9871141" cy="369332"/>
          </a:xfrm>
          <a:prstGeom prst="rect">
            <a:avLst/>
          </a:prstGeom>
        </p:spPr>
        <p:txBody>
          <a:bodyPr wrap="square">
            <a:spAutoFit/>
          </a:bodyPr>
          <a:lstStyle/>
          <a:p>
            <a:r>
              <a:rPr lang="es-MX" b="1" dirty="0">
                <a:solidFill>
                  <a:srgbClr val="7030A0"/>
                </a:solidFill>
              </a:rPr>
              <a:t>2.8.2. Para fomentar la conciliación trabajo, familia y vida personal</a:t>
            </a:r>
            <a:endParaRPr lang="es-CL" b="1" dirty="0">
              <a:solidFill>
                <a:srgbClr val="7030A0"/>
              </a:solidFill>
            </a:endParaRPr>
          </a:p>
        </p:txBody>
      </p:sp>
      <p:sp>
        <p:nvSpPr>
          <p:cNvPr id="6" name="5 Rectángulo"/>
          <p:cNvSpPr/>
          <p:nvPr/>
        </p:nvSpPr>
        <p:spPr>
          <a:xfrm>
            <a:off x="1977291" y="3903345"/>
            <a:ext cx="9816124" cy="1477328"/>
          </a:xfrm>
          <a:prstGeom prst="rect">
            <a:avLst/>
          </a:prstGeom>
        </p:spPr>
        <p:txBody>
          <a:bodyPr wrap="square">
            <a:spAutoFit/>
          </a:bodyPr>
          <a:lstStyle/>
          <a:p>
            <a:pPr algn="just"/>
            <a:r>
              <a:rPr lang="es-MX" dirty="0">
                <a:solidFill>
                  <a:srgbClr val="7030A0"/>
                </a:solidFill>
              </a:rPr>
              <a:t>a) Fomentar la armonización de responsabilidades familiares y laborales entre mujeres y hombres, </a:t>
            </a:r>
          </a:p>
          <a:p>
            <a:pPr algn="just"/>
            <a:r>
              <a:rPr lang="es-MX" dirty="0">
                <a:solidFill>
                  <a:srgbClr val="7030A0"/>
                </a:solidFill>
              </a:rPr>
              <a:t>b) Derecho de flexibilidad horaria para quienes tengan a su cargo personas mayores, hijos o hijas menores o personas con discapacidad, así como quien tenga a su cargo un familiar no </a:t>
            </a:r>
            <a:r>
              <a:rPr lang="es-MX" dirty="0" err="1">
                <a:solidFill>
                  <a:srgbClr val="7030A0"/>
                </a:solidFill>
              </a:rPr>
              <a:t>autovalente</a:t>
            </a:r>
            <a:r>
              <a:rPr lang="es-MX" dirty="0">
                <a:solidFill>
                  <a:srgbClr val="7030A0"/>
                </a:solidFill>
              </a:rPr>
              <a:t>.</a:t>
            </a:r>
          </a:p>
          <a:p>
            <a:pPr algn="just"/>
            <a:r>
              <a:rPr lang="es-MX" dirty="0">
                <a:solidFill>
                  <a:srgbClr val="7030A0"/>
                </a:solidFill>
              </a:rPr>
              <a:t>c) Limitación de la duración de las reuniones para que no excedan la jornada de trabajo, y que se avisen con antelación, a fin de que las personas puedan organizar su vida personal y familiar. </a:t>
            </a:r>
            <a:endParaRPr lang="es-CL" dirty="0">
              <a:solidFill>
                <a:srgbClr val="7030A0"/>
              </a:solidFill>
            </a:endParaRPr>
          </a:p>
        </p:txBody>
      </p:sp>
    </p:spTree>
    <p:extLst>
      <p:ext uri="{BB962C8B-B14F-4D97-AF65-F5344CB8AC3E}">
        <p14:creationId xmlns:p14="http://schemas.microsoft.com/office/powerpoint/2010/main" val="149705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3528113062"/>
              </p:ext>
            </p:extLst>
          </p:nvPr>
        </p:nvGraphicFramePr>
        <p:xfrm>
          <a:off x="5869858" y="781665"/>
          <a:ext cx="5899356" cy="4830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texto 5"/>
          <p:cNvSpPr>
            <a:spLocks noGrp="1"/>
          </p:cNvSpPr>
          <p:nvPr>
            <p:ph type="body" sz="half" idx="2"/>
          </p:nvPr>
        </p:nvSpPr>
        <p:spPr>
          <a:xfrm>
            <a:off x="987527" y="2731884"/>
            <a:ext cx="3449330" cy="2400555"/>
          </a:xfrm>
        </p:spPr>
        <p:txBody>
          <a:bodyPr>
            <a:normAutofit fontScale="92500"/>
          </a:bodyPr>
          <a:lstStyle/>
          <a:p>
            <a:pPr marL="285750" indent="-285750">
              <a:buFont typeface="Wingdings" panose="05000000000000000000" pitchFamily="2" charset="2"/>
              <a:buChar char="ü"/>
              <a:defRPr/>
            </a:pPr>
            <a:r>
              <a:rPr lang="es-MX" sz="2200" dirty="0"/>
              <a:t>Piso Negociaciones </a:t>
            </a:r>
            <a:endParaRPr lang="x-none" sz="2200" dirty="0"/>
          </a:p>
          <a:p>
            <a:pPr marL="285750" indent="-285750">
              <a:buFont typeface="Wingdings" panose="05000000000000000000" pitchFamily="2" charset="2"/>
              <a:buChar char="ü"/>
              <a:defRPr/>
            </a:pPr>
            <a:r>
              <a:rPr lang="es-MX" sz="2200" dirty="0"/>
              <a:t>Propuesta Reajuste 2022</a:t>
            </a:r>
            <a:endParaRPr lang="x-none" sz="2200" dirty="0"/>
          </a:p>
          <a:p>
            <a:pPr marL="285750" indent="-285750">
              <a:buFont typeface="Wingdings" panose="05000000000000000000" pitchFamily="2" charset="2"/>
              <a:buChar char="ü"/>
              <a:defRPr/>
            </a:pPr>
            <a:r>
              <a:rPr lang="es-MX" sz="2200" dirty="0"/>
              <a:t>Propuesta Incentivo al Retiro Permanente y Universal 2022</a:t>
            </a:r>
            <a:endParaRPr lang="x-none" sz="2200" dirty="0"/>
          </a:p>
          <a:p>
            <a:pPr marL="285750" indent="-285750">
              <a:buFont typeface="Wingdings" panose="05000000000000000000" pitchFamily="2" charset="2"/>
              <a:buChar char="ü"/>
              <a:defRPr/>
            </a:pPr>
            <a:endParaRPr lang="x-none" dirty="0"/>
          </a:p>
          <a:p>
            <a:pPr>
              <a:defRPr/>
            </a:pPr>
            <a:endParaRPr lang="x-none" dirty="0"/>
          </a:p>
        </p:txBody>
      </p:sp>
      <p:sp>
        <p:nvSpPr>
          <p:cNvPr id="8" name="Título 3"/>
          <p:cNvSpPr txBox="1">
            <a:spLocks/>
          </p:cNvSpPr>
          <p:nvPr/>
        </p:nvSpPr>
        <p:spPr>
          <a:xfrm>
            <a:off x="7935913" y="627064"/>
            <a:ext cx="2400300" cy="1736725"/>
          </a:xfrm>
          <a:prstGeom prst="rect">
            <a:avLst/>
          </a:prstGeom>
        </p:spPr>
        <p:txBody>
          <a:bodyPr anchor="b">
            <a:norm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endParaRPr lang="x-none" dirty="0"/>
          </a:p>
        </p:txBody>
      </p:sp>
      <p:sp>
        <p:nvSpPr>
          <p:cNvPr id="9" name="Título 3"/>
          <p:cNvSpPr txBox="1">
            <a:spLocks/>
          </p:cNvSpPr>
          <p:nvPr/>
        </p:nvSpPr>
        <p:spPr>
          <a:xfrm>
            <a:off x="987527" y="421441"/>
            <a:ext cx="3449330" cy="1687578"/>
          </a:xfrm>
          <a:prstGeom prst="rect">
            <a:avLst/>
          </a:prstGeom>
        </p:spPr>
        <p:txBody>
          <a:bodyPr anchor="b">
            <a:no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r>
              <a:rPr lang="x-none" sz="3200" b="1" dirty="0">
                <a:solidFill>
                  <a:schemeClr val="tx1"/>
                </a:solidFill>
              </a:rPr>
              <a:t>CONTENIDOS DE LA PRESENTACIÓN</a:t>
            </a:r>
          </a:p>
        </p:txBody>
      </p:sp>
    </p:spTree>
    <p:extLst>
      <p:ext uri="{BB962C8B-B14F-4D97-AF65-F5344CB8AC3E}">
        <p14:creationId xmlns:p14="http://schemas.microsoft.com/office/powerpoint/2010/main" val="101259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0952" y="313176"/>
            <a:ext cx="10839939" cy="1477328"/>
          </a:xfrm>
          <a:prstGeom prst="rect">
            <a:avLst/>
          </a:prstGeom>
        </p:spPr>
        <p:txBody>
          <a:bodyPr wrap="square">
            <a:spAutoFit/>
          </a:bodyPr>
          <a:lstStyle/>
          <a:p>
            <a:pPr algn="just"/>
            <a:r>
              <a:rPr lang="es-MX" b="1" dirty="0">
                <a:solidFill>
                  <a:srgbClr val="7030A0"/>
                </a:solidFill>
              </a:rPr>
              <a:t>2.8.3. Respeto del horario de atención a público en la Oficina Judicial Virtual. </a:t>
            </a:r>
          </a:p>
          <a:p>
            <a:pPr algn="just"/>
            <a:r>
              <a:rPr lang="es-MX" dirty="0">
                <a:solidFill>
                  <a:srgbClr val="7030A0"/>
                </a:solidFill>
              </a:rPr>
              <a:t>Proponemos que la OJV reciba escritos y actuaciones de forma continua e ininterrumpida, pero que estos solo sean ingresados a la cadena de trabajo del tribunal respectivo en el horario de atención al público, es decir, de 08:00 a 14:00, </a:t>
            </a:r>
            <a:r>
              <a:rPr lang="es-MX" dirty="0" err="1">
                <a:solidFill>
                  <a:srgbClr val="7030A0"/>
                </a:solidFill>
              </a:rPr>
              <a:t>analogando</a:t>
            </a:r>
            <a:r>
              <a:rPr lang="es-MX" dirty="0">
                <a:solidFill>
                  <a:srgbClr val="7030A0"/>
                </a:solidFill>
              </a:rPr>
              <a:t> el régimen que existía cuando los escritos presentados fuera de horario de atención al público eran recibidos a través de un buzón. </a:t>
            </a:r>
            <a:endParaRPr lang="es-CL" dirty="0">
              <a:solidFill>
                <a:srgbClr val="7030A0"/>
              </a:solidFill>
            </a:endParaRPr>
          </a:p>
        </p:txBody>
      </p:sp>
      <p:sp>
        <p:nvSpPr>
          <p:cNvPr id="3" name="2 Rectángulo"/>
          <p:cNvSpPr/>
          <p:nvPr/>
        </p:nvSpPr>
        <p:spPr>
          <a:xfrm>
            <a:off x="890953" y="1860062"/>
            <a:ext cx="10769602" cy="3139321"/>
          </a:xfrm>
          <a:prstGeom prst="rect">
            <a:avLst/>
          </a:prstGeom>
        </p:spPr>
        <p:txBody>
          <a:bodyPr wrap="square">
            <a:spAutoFit/>
          </a:bodyPr>
          <a:lstStyle/>
          <a:p>
            <a:pPr algn="just"/>
            <a:r>
              <a:rPr lang="es-MX" b="1" dirty="0">
                <a:solidFill>
                  <a:srgbClr val="7030A0"/>
                </a:solidFill>
              </a:rPr>
              <a:t>2.8.4. Respeto de la jornada de trabajo a través de un cierre del acceso remoto fuera del horario laboral. </a:t>
            </a:r>
          </a:p>
          <a:p>
            <a:pPr algn="just"/>
            <a:r>
              <a:rPr lang="es-MX" dirty="0">
                <a:solidFill>
                  <a:srgbClr val="7030A0"/>
                </a:solidFill>
              </a:rPr>
              <a:t>La jornada laboral es uno de los más importantes logros de los trabajadores a nivel mundial, pero las nuevas tecnologías y el teletrabajo han diluido los límites establecidos en la legislación. </a:t>
            </a:r>
          </a:p>
          <a:p>
            <a:pPr algn="just"/>
            <a:r>
              <a:rPr lang="es-MX" dirty="0">
                <a:solidFill>
                  <a:srgbClr val="7030A0"/>
                </a:solidFill>
              </a:rPr>
              <a:t>Hoy en día, la jornada de trabajo para las y los funcionarios de los tribunales no reformados es de 40 horas semanales (Auto Acordado S/N de 9 de marzo de 1999) y de 44 horas semanales en tribunales reformados (Auto Acordado 71-2016). La evidencia empírica recogida por ANEJUD demuestra que esta jornada no se está respetando, y que las y los funcionarios del Poder Judicial están trabajando 10 horas diarias en promedio. </a:t>
            </a:r>
            <a:r>
              <a:rPr lang="es-MX" b="1" u="sng" dirty="0">
                <a:solidFill>
                  <a:srgbClr val="FFC000"/>
                </a:solidFill>
              </a:rPr>
              <a:t>Proponemos que se instaure un cierre del acceso remoto de los funcionarios fuera de su horario laboral como medida para hacer efectivo el respeto a la jornada laboral. La aplicación de esta medida puede ser gradual, para no afectar la continuidad del servicio, pero el respeto a la jornada laboral es un derecho irrenunciable del personal funcionario del Poder Judicial. </a:t>
            </a:r>
            <a:endParaRPr lang="es-CL" b="1" u="sng" dirty="0">
              <a:solidFill>
                <a:srgbClr val="FFC000"/>
              </a:solidFill>
            </a:endParaRPr>
          </a:p>
        </p:txBody>
      </p:sp>
    </p:spTree>
    <p:extLst>
      <p:ext uri="{BB962C8B-B14F-4D97-AF65-F5344CB8AC3E}">
        <p14:creationId xmlns:p14="http://schemas.microsoft.com/office/powerpoint/2010/main" val="277117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2462" y="237707"/>
            <a:ext cx="11308861" cy="4893647"/>
          </a:xfrm>
          <a:prstGeom prst="rect">
            <a:avLst/>
          </a:prstGeom>
        </p:spPr>
        <p:txBody>
          <a:bodyPr wrap="square">
            <a:spAutoFit/>
          </a:bodyPr>
          <a:lstStyle/>
          <a:p>
            <a:pPr algn="just"/>
            <a:r>
              <a:rPr lang="es-MX" sz="2400" b="1" dirty="0">
                <a:solidFill>
                  <a:srgbClr val="7030A0"/>
                </a:solidFill>
              </a:rPr>
              <a:t>2.8.5. Compensación horaria</a:t>
            </a:r>
            <a:r>
              <a:rPr lang="es-MX" sz="2400" dirty="0"/>
              <a:t>. </a:t>
            </a:r>
          </a:p>
          <a:p>
            <a:pPr algn="just"/>
            <a:r>
              <a:rPr lang="es-MX" sz="2400" b="1" dirty="0">
                <a:solidFill>
                  <a:srgbClr val="7030A0"/>
                </a:solidFill>
              </a:rPr>
              <a:t>Se debe formalizar un régimen de compensación horaria para proteger la salud de las y los funcionarios que prestan servicios fuera de su jornada laboral. </a:t>
            </a:r>
            <a:r>
              <a:rPr lang="es-MX" sz="2400" b="1" u="sng" dirty="0">
                <a:solidFill>
                  <a:srgbClr val="FFC000"/>
                </a:solidFill>
              </a:rPr>
              <a:t>Proponemos que toda hora de servicios prestados fuera del horario laboral sea contabilizada mediante un Banco de Horas.</a:t>
            </a:r>
            <a:r>
              <a:rPr lang="es-MX" sz="2400" dirty="0"/>
              <a:t> </a:t>
            </a:r>
            <a:endParaRPr lang="es-MX" sz="2400" dirty="0">
              <a:solidFill>
                <a:srgbClr val="7030A0"/>
              </a:solidFill>
            </a:endParaRPr>
          </a:p>
          <a:p>
            <a:pPr algn="just"/>
            <a:r>
              <a:rPr lang="es-MX" sz="2400" b="1" dirty="0">
                <a:solidFill>
                  <a:srgbClr val="7030A0"/>
                </a:solidFill>
              </a:rPr>
              <a:t>2.8.6. Jornada flexible y derecho a la desconexión</a:t>
            </a:r>
            <a:r>
              <a:rPr lang="es-MX" sz="2400" dirty="0"/>
              <a:t>. </a:t>
            </a:r>
          </a:p>
          <a:p>
            <a:pPr algn="just"/>
            <a:r>
              <a:rPr lang="es-MX" sz="2400" dirty="0">
                <a:solidFill>
                  <a:srgbClr val="7030A0"/>
                </a:solidFill>
              </a:rPr>
              <a:t>En el modelo de trabajo híbrido y remoto, las y los funcionarios </a:t>
            </a:r>
            <a:r>
              <a:rPr lang="es-MX" sz="2400" b="1" u="sng" dirty="0">
                <a:solidFill>
                  <a:srgbClr val="FFC000"/>
                </a:solidFill>
              </a:rPr>
              <a:t>tendrán derecho a pactar con su jefatura que su jornada laboral sea distribuida en un horario que vele por la continuidad del servicio como por las condiciones familiares, domésticas y de conexión con que cuente el trabajador o trabajadora</a:t>
            </a:r>
            <a:r>
              <a:rPr lang="es-MX" sz="2400" dirty="0">
                <a:solidFill>
                  <a:srgbClr val="7030A0"/>
                </a:solidFill>
              </a:rPr>
              <a:t>. Este pacto de jornada flexible deberá siempre considerar un derecho a </a:t>
            </a:r>
            <a:r>
              <a:rPr lang="es-MX" sz="2400" b="1" u="sng" dirty="0">
                <a:solidFill>
                  <a:srgbClr val="FFC000"/>
                </a:solidFill>
              </a:rPr>
              <a:t>desconexión de al menos 12 horas por día trabajado</a:t>
            </a:r>
            <a:r>
              <a:rPr lang="es-MX" sz="2400" dirty="0">
                <a:solidFill>
                  <a:srgbClr val="7030A0"/>
                </a:solidFill>
              </a:rPr>
              <a:t>, emulando el derecho establecido en la Ley N.º 21.220 para los trabajadores del sector privado eximidos de cumplir jornada. </a:t>
            </a:r>
            <a:endParaRPr lang="es-CL" sz="2400" dirty="0">
              <a:solidFill>
                <a:srgbClr val="7030A0"/>
              </a:solidFill>
            </a:endParaRPr>
          </a:p>
        </p:txBody>
      </p:sp>
    </p:spTree>
    <p:extLst>
      <p:ext uri="{BB962C8B-B14F-4D97-AF65-F5344CB8AC3E}">
        <p14:creationId xmlns:p14="http://schemas.microsoft.com/office/powerpoint/2010/main" val="4076320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79938" y="268968"/>
            <a:ext cx="11387016" cy="4524315"/>
          </a:xfrm>
          <a:prstGeom prst="rect">
            <a:avLst/>
          </a:prstGeom>
        </p:spPr>
        <p:txBody>
          <a:bodyPr wrap="square">
            <a:spAutoFit/>
          </a:bodyPr>
          <a:lstStyle/>
          <a:p>
            <a:pPr algn="just"/>
            <a:r>
              <a:rPr lang="es-MX" sz="2400" b="1" dirty="0">
                <a:solidFill>
                  <a:srgbClr val="7030A0"/>
                </a:solidFill>
              </a:rPr>
              <a:t>2.8.7. Para mejorar la protección en seguridad y salud laboral </a:t>
            </a:r>
          </a:p>
          <a:p>
            <a:pPr marL="342900" indent="-342900" algn="just">
              <a:buAutoNum type="alphaLcParenR"/>
            </a:pPr>
            <a:r>
              <a:rPr lang="es-MX" sz="2400" dirty="0">
                <a:solidFill>
                  <a:srgbClr val="7030A0"/>
                </a:solidFill>
              </a:rPr>
              <a:t>Elaboración de un listado de actividades y puestos de trabajo que conlleven riesgos para las mujeres embarazadas y evaluarlos periódicamente, así como el registro y análisis de cada uno de los casos individuales observados (OIT, 2013). </a:t>
            </a:r>
          </a:p>
          <a:p>
            <a:pPr marL="342900" indent="-342900" algn="just">
              <a:buAutoNum type="alphaLcParenR"/>
            </a:pPr>
            <a:r>
              <a:rPr lang="es-MX" sz="2400" dirty="0">
                <a:solidFill>
                  <a:srgbClr val="7030A0"/>
                </a:solidFill>
              </a:rPr>
              <a:t>Ejecución de campañas preventivas de salud laboral en ergonomía y posturas para puestos de trabajo, tomando en cuenta las principales afecciones según el género. </a:t>
            </a:r>
          </a:p>
          <a:p>
            <a:pPr marL="342900" indent="-342900" algn="just">
              <a:buAutoNum type="alphaLcParenR"/>
            </a:pPr>
            <a:r>
              <a:rPr lang="es-MX" sz="2400" dirty="0">
                <a:solidFill>
                  <a:srgbClr val="7030A0"/>
                </a:solidFill>
              </a:rPr>
              <a:t>Dar seguimiento de la siniestralidad y enfermedad profesional, por grupos y puestos de trabajo, incidiendo en los feminizados/ masculinizados. </a:t>
            </a:r>
          </a:p>
          <a:p>
            <a:pPr marL="342900" indent="-342900" algn="just">
              <a:buAutoNum type="alphaLcParenR"/>
            </a:pPr>
            <a:r>
              <a:rPr lang="es-MX" sz="2400" dirty="0">
                <a:solidFill>
                  <a:srgbClr val="7030A0"/>
                </a:solidFill>
              </a:rPr>
              <a:t>Los medios para prestar servicios deben ser proveídos por el empleador. Siguiendo el estándar fijado por la Ley N.º 21.220, en concordancia con los lineamientos de la OIT, todos los medios utilizados para prestar servicios deben ser proveídos por el empleador. </a:t>
            </a:r>
            <a:endParaRPr lang="es-CL" sz="2400" dirty="0">
              <a:solidFill>
                <a:srgbClr val="7030A0"/>
              </a:solidFill>
            </a:endParaRPr>
          </a:p>
        </p:txBody>
      </p:sp>
    </p:spTree>
    <p:extLst>
      <p:ext uri="{BB962C8B-B14F-4D97-AF65-F5344CB8AC3E}">
        <p14:creationId xmlns:p14="http://schemas.microsoft.com/office/powerpoint/2010/main" val="3819279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9014" y="225537"/>
            <a:ext cx="11301047" cy="6001643"/>
          </a:xfrm>
          <a:prstGeom prst="rect">
            <a:avLst/>
          </a:prstGeom>
        </p:spPr>
        <p:txBody>
          <a:bodyPr wrap="square">
            <a:spAutoFit/>
          </a:bodyPr>
          <a:lstStyle/>
          <a:p>
            <a:r>
              <a:rPr lang="es-MX" sz="2400" b="1" dirty="0">
                <a:solidFill>
                  <a:srgbClr val="7030A0"/>
                </a:solidFill>
              </a:rPr>
              <a:t>2.8.8. Para proteger y otorgar mayores beneficios de maternidad y paternidad </a:t>
            </a:r>
          </a:p>
          <a:p>
            <a:pPr marL="342900" indent="-342900">
              <a:buAutoNum type="alphaLcParenR"/>
            </a:pPr>
            <a:r>
              <a:rPr lang="es-MX" sz="2400" dirty="0">
                <a:solidFill>
                  <a:srgbClr val="7030A0"/>
                </a:solidFill>
              </a:rPr>
              <a:t>Aumento de la licencia de maternidad en caso de hijos con discapacidad (OIT, 2013). </a:t>
            </a:r>
          </a:p>
          <a:p>
            <a:pPr marL="342900" indent="-342900">
              <a:buAutoNum type="alphaLcParenR"/>
            </a:pPr>
            <a:r>
              <a:rPr lang="es-MX" sz="2400" dirty="0">
                <a:solidFill>
                  <a:srgbClr val="7030A0"/>
                </a:solidFill>
              </a:rPr>
              <a:t>Las personas trabajadoras que se reincorporen después de una licencia de maternidad o permisos por paternidad y cuidado de hijos, tendrán preferencia en la adjudicación de cupos para cursos de formación de actualización profesional. </a:t>
            </a:r>
          </a:p>
          <a:p>
            <a:pPr marL="342900" indent="-342900">
              <a:buAutoNum type="alphaLcParenR"/>
            </a:pPr>
            <a:r>
              <a:rPr lang="es-MX" sz="2400" dirty="0">
                <a:solidFill>
                  <a:srgbClr val="7030A0"/>
                </a:solidFill>
              </a:rPr>
              <a:t>Reducción de jornada o flexibilización horaria de la trabajadora embarazada. </a:t>
            </a:r>
          </a:p>
          <a:p>
            <a:pPr marL="342900" indent="-342900">
              <a:buAutoNum type="alphaLcParenR"/>
            </a:pPr>
            <a:r>
              <a:rPr lang="es-MX" sz="2400" dirty="0">
                <a:solidFill>
                  <a:srgbClr val="7030A0"/>
                </a:solidFill>
              </a:rPr>
              <a:t>Aumentar la duración del permiso de paternidad en caso de partos múltiples o con hijos con discapacidad. </a:t>
            </a:r>
          </a:p>
          <a:p>
            <a:pPr marL="342900" indent="-342900">
              <a:buAutoNum type="alphaLcParenR"/>
            </a:pPr>
            <a:r>
              <a:rPr lang="es-MX" sz="2400" dirty="0">
                <a:solidFill>
                  <a:srgbClr val="7030A0"/>
                </a:solidFill>
              </a:rPr>
              <a:t>Asegurar la estabilidad del padre trabajador y el fuero después de la licencia postnatal parental. </a:t>
            </a:r>
          </a:p>
          <a:p>
            <a:pPr marL="342900" indent="-342900">
              <a:buAutoNum type="alphaLcParenR"/>
            </a:pPr>
            <a:r>
              <a:rPr lang="es-MX" sz="2400" dirty="0">
                <a:solidFill>
                  <a:srgbClr val="7030A0"/>
                </a:solidFill>
              </a:rPr>
              <a:t>Promover un mayor uso del postnatal parental en los padres trabajadores, a través de capacitación, sensibilización e información sobre los beneficios que esto trae para todas las partes involucradas. </a:t>
            </a:r>
          </a:p>
          <a:p>
            <a:pPr marL="342900" indent="-342900">
              <a:buAutoNum type="alphaLcParenR"/>
            </a:pPr>
            <a:r>
              <a:rPr lang="es-MX" sz="2400" b="1" u="sng" dirty="0">
                <a:solidFill>
                  <a:srgbClr val="FFC000"/>
                </a:solidFill>
              </a:rPr>
              <a:t>Establecer lactarios para trabajadoras nodrizas en todas las unidades judiciales del país.</a:t>
            </a:r>
            <a:endParaRPr lang="es-CL" sz="2400" b="1" u="sng" dirty="0">
              <a:solidFill>
                <a:srgbClr val="FFC000"/>
              </a:solidFill>
            </a:endParaRPr>
          </a:p>
        </p:txBody>
      </p:sp>
    </p:spTree>
    <p:extLst>
      <p:ext uri="{BB962C8B-B14F-4D97-AF65-F5344CB8AC3E}">
        <p14:creationId xmlns:p14="http://schemas.microsoft.com/office/powerpoint/2010/main" val="373237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0277" y="256798"/>
            <a:ext cx="11222892" cy="5632311"/>
          </a:xfrm>
          <a:prstGeom prst="rect">
            <a:avLst/>
          </a:prstGeom>
        </p:spPr>
        <p:txBody>
          <a:bodyPr wrap="square">
            <a:spAutoFit/>
          </a:bodyPr>
          <a:lstStyle/>
          <a:p>
            <a:pPr algn="just"/>
            <a:r>
              <a:rPr lang="es-MX" sz="2400" b="1" u="sng" dirty="0">
                <a:solidFill>
                  <a:srgbClr val="7030A0"/>
                </a:solidFill>
              </a:rPr>
              <a:t>2.8.9. Para prevenir la violencia de género y el acoso sexual en el trabajo </a:t>
            </a:r>
          </a:p>
          <a:p>
            <a:pPr marL="342900" indent="-342900" algn="just">
              <a:buAutoNum type="alphaLcParenR"/>
            </a:pPr>
            <a:r>
              <a:rPr lang="es-MX" sz="2400" b="1" dirty="0">
                <a:solidFill>
                  <a:srgbClr val="FFC000"/>
                </a:solidFill>
              </a:rPr>
              <a:t>Garantizar los canales de denuncia en los casos de acoso sexual y el tratamiento confidencial de los mismos (OIT, 2013). </a:t>
            </a:r>
          </a:p>
          <a:p>
            <a:pPr marL="342900" indent="-342900" algn="just">
              <a:buAutoNum type="alphaLcParenR"/>
            </a:pPr>
            <a:r>
              <a:rPr lang="es-MX" sz="2400" dirty="0">
                <a:solidFill>
                  <a:srgbClr val="7030A0"/>
                </a:solidFill>
              </a:rPr>
              <a:t>Realizar sesiones de sensibilización sobre el acoso, dirigidas a todo el personal y a todos los niveles. </a:t>
            </a:r>
          </a:p>
          <a:p>
            <a:pPr marL="342900" indent="-342900" algn="just">
              <a:buAutoNum type="alphaLcParenR"/>
            </a:pPr>
            <a:r>
              <a:rPr lang="es-MX" sz="2400" dirty="0">
                <a:solidFill>
                  <a:srgbClr val="7030A0"/>
                </a:solidFill>
              </a:rPr>
              <a:t>Promover que las personas que se responsabilicen de la tramitación de las denuncias por acoso cuenten con formación específica. </a:t>
            </a:r>
          </a:p>
          <a:p>
            <a:pPr marL="342900" indent="-342900" algn="just">
              <a:buAutoNum type="alphaLcParenR"/>
            </a:pPr>
            <a:r>
              <a:rPr lang="es-MX" sz="2400" dirty="0">
                <a:solidFill>
                  <a:srgbClr val="7030A0"/>
                </a:solidFill>
              </a:rPr>
              <a:t>Evaluar anualmente una estadística de casos denunciados de acoso como instrumento de medición del grado de alcance del objetivo de prevenir el acoso en el Poder Judicial. </a:t>
            </a:r>
          </a:p>
          <a:p>
            <a:pPr marL="342900" indent="-342900" algn="just">
              <a:buAutoNum type="alphaLcParenR"/>
            </a:pPr>
            <a:r>
              <a:rPr lang="es-MX" sz="2400" b="1" u="sng" dirty="0">
                <a:solidFill>
                  <a:srgbClr val="FFC000"/>
                </a:solidFill>
              </a:rPr>
              <a:t>Revisar el procedimiento de denuncia, evitar la </a:t>
            </a:r>
            <a:r>
              <a:rPr lang="es-MX" sz="2400" b="1" u="sng" dirty="0" err="1">
                <a:solidFill>
                  <a:srgbClr val="FFC000"/>
                </a:solidFill>
              </a:rPr>
              <a:t>revictimización</a:t>
            </a:r>
            <a:r>
              <a:rPr lang="es-MX" sz="2400" b="1" u="sng" dirty="0">
                <a:solidFill>
                  <a:srgbClr val="FFC000"/>
                </a:solidFill>
              </a:rPr>
              <a:t>, la amenaza de sanción a la denunciante si no logra reunir prueba para acreditar su denuncia, incorporando Rutas de Denuncia, y estableciendo sanciones ejemplares que contemple la remoción del agresor de la institución, pues el acoso sexual es un delito contra garantías fundamentales de los y las trabajadores.</a:t>
            </a:r>
            <a:endParaRPr lang="es-CL" sz="2400" b="1" u="sng" dirty="0">
              <a:solidFill>
                <a:srgbClr val="FFC000"/>
              </a:solidFill>
            </a:endParaRPr>
          </a:p>
        </p:txBody>
      </p:sp>
    </p:spTree>
    <p:extLst>
      <p:ext uri="{BB962C8B-B14F-4D97-AF65-F5344CB8AC3E}">
        <p14:creationId xmlns:p14="http://schemas.microsoft.com/office/powerpoint/2010/main" val="106765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45662" y="456419"/>
            <a:ext cx="10761784" cy="369332"/>
          </a:xfrm>
          <a:prstGeom prst="rect">
            <a:avLst/>
          </a:prstGeom>
        </p:spPr>
        <p:txBody>
          <a:bodyPr wrap="square">
            <a:spAutoFit/>
          </a:bodyPr>
          <a:lstStyle/>
          <a:p>
            <a:r>
              <a:rPr lang="es-MX" b="1" dirty="0">
                <a:solidFill>
                  <a:srgbClr val="00B050"/>
                </a:solidFill>
              </a:rPr>
              <a:t>3. Asignación de Desvinculación: Incorporar la Indemnización por años de servicio</a:t>
            </a:r>
            <a:r>
              <a:rPr lang="es-MX" dirty="0"/>
              <a:t>.</a:t>
            </a:r>
            <a:endParaRPr lang="es-CL" dirty="0"/>
          </a:p>
        </p:txBody>
      </p:sp>
      <p:sp>
        <p:nvSpPr>
          <p:cNvPr id="3" name="2 Rectángulo"/>
          <p:cNvSpPr/>
          <p:nvPr/>
        </p:nvSpPr>
        <p:spPr>
          <a:xfrm>
            <a:off x="1187938" y="1216689"/>
            <a:ext cx="10722708" cy="3139321"/>
          </a:xfrm>
          <a:prstGeom prst="rect">
            <a:avLst/>
          </a:prstGeom>
        </p:spPr>
        <p:txBody>
          <a:bodyPr wrap="square">
            <a:spAutoFit/>
          </a:bodyPr>
          <a:lstStyle/>
          <a:p>
            <a:pPr algn="just"/>
            <a:r>
              <a:rPr lang="es-MX" dirty="0"/>
              <a:t>Esta propuesta de asignación debiese incorporarse en los siguientes casos: </a:t>
            </a:r>
          </a:p>
          <a:p>
            <a:pPr marL="285750" indent="-285750" algn="just">
              <a:buFont typeface="Wingdings" pitchFamily="2" charset="2"/>
              <a:buChar char="Ø"/>
            </a:pPr>
            <a:r>
              <a:rPr lang="es-MX" dirty="0"/>
              <a:t>Declaración de salud incompatible. </a:t>
            </a:r>
          </a:p>
          <a:p>
            <a:pPr marL="285750" indent="-285750" algn="just">
              <a:buFont typeface="Wingdings" pitchFamily="2" charset="2"/>
              <a:buChar char="Ø"/>
            </a:pPr>
            <a:r>
              <a:rPr lang="es-MX" dirty="0"/>
              <a:t>Renuncia de Mutuo Acuerdo.</a:t>
            </a:r>
          </a:p>
          <a:p>
            <a:pPr algn="just"/>
            <a:endParaRPr lang="es-MX" dirty="0"/>
          </a:p>
          <a:p>
            <a:pPr algn="just"/>
            <a:r>
              <a:rPr lang="es-MX" b="1" u="sng" dirty="0">
                <a:solidFill>
                  <a:srgbClr val="00B050"/>
                </a:solidFill>
              </a:rPr>
              <a:t>PAGO DE INDEMNIZACIÓN POR AÑOS DE SERVICIO</a:t>
            </a:r>
          </a:p>
          <a:p>
            <a:pPr algn="just"/>
            <a:endParaRPr lang="es-MX" dirty="0"/>
          </a:p>
          <a:p>
            <a:pPr algn="just"/>
            <a:r>
              <a:rPr lang="es-MX" dirty="0"/>
              <a:t>Según lo establece la ley, las empresas deben pagar al trabajador un mes de sueldo por cada año laborado o por fracción superior a los seis meses. </a:t>
            </a:r>
          </a:p>
          <a:p>
            <a:pPr algn="just"/>
            <a:endParaRPr lang="es-MX" dirty="0"/>
          </a:p>
          <a:p>
            <a:pPr algn="just"/>
            <a:r>
              <a:rPr lang="es-MX" b="1" u="sng" dirty="0">
                <a:solidFill>
                  <a:srgbClr val="00B050"/>
                </a:solidFill>
              </a:rPr>
              <a:t>El máximo de indemnización en este sentido es de 11 meses, aun cuando el tiempo de servicio sea mayor a los 11 años</a:t>
            </a:r>
            <a:endParaRPr lang="es-CL" b="1" u="sng" dirty="0">
              <a:solidFill>
                <a:srgbClr val="00B050"/>
              </a:solidFill>
            </a:endParaRPr>
          </a:p>
        </p:txBody>
      </p:sp>
    </p:spTree>
    <p:extLst>
      <p:ext uri="{BB962C8B-B14F-4D97-AF65-F5344CB8AC3E}">
        <p14:creationId xmlns:p14="http://schemas.microsoft.com/office/powerpoint/2010/main" val="373504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336062"/>
            <a:ext cx="9612971" cy="2106889"/>
          </a:xfrm>
        </p:spPr>
        <p:txBody>
          <a:bodyPr/>
          <a:lstStyle/>
          <a:p>
            <a:pPr lvl="0"/>
            <a:r>
              <a:rPr lang="es-MX" sz="4800" dirty="0"/>
              <a:t>PROPUESTA DE INCENTIVO AL RETIRO DE CARACTER PERMANENTE Y UNIVERSAL 2022</a:t>
            </a:r>
            <a:endParaRPr lang="es-ES" sz="48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133514" y="4647288"/>
            <a:ext cx="8808976" cy="954107"/>
          </a:xfrm>
          <a:prstGeom prst="rect">
            <a:avLst/>
          </a:prstGeom>
        </p:spPr>
        <p:txBody>
          <a:bodyPr wrap="square">
            <a:spAutoFit/>
          </a:bodyPr>
          <a:lstStyle/>
          <a:p>
            <a:pPr algn="ctr" defTabSz="914400"/>
            <a:r>
              <a:rPr lang="es-CL" sz="2800" kern="0" dirty="0">
                <a:solidFill>
                  <a:prstClr val="black"/>
                </a:solidFill>
                <a:latin typeface="+mj-lt"/>
                <a:ea typeface="+mj-ea"/>
                <a:cs typeface="+mj-cs"/>
              </a:rPr>
              <a:t>“Anejud promueve la perspectiva de género para jubilaciones dignas</a:t>
            </a:r>
            <a:r>
              <a:rPr lang="es-ES" sz="2800" kern="0" dirty="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2804379"/>
            <a:ext cx="2619375" cy="1249240"/>
          </a:xfrm>
          <a:prstGeom prst="rect">
            <a:avLst/>
          </a:prstGeom>
        </p:spPr>
      </p:pic>
    </p:spTree>
    <p:extLst>
      <p:ext uri="{BB962C8B-B14F-4D97-AF65-F5344CB8AC3E}">
        <p14:creationId xmlns:p14="http://schemas.microsoft.com/office/powerpoint/2010/main" val="4098818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556846"/>
          </a:xfrm>
        </p:spPr>
        <p:txBody>
          <a:bodyPr>
            <a:normAutofit fontScale="90000"/>
          </a:bodyPr>
          <a:lstStyle/>
          <a:p>
            <a:pPr marL="0" indent="0"/>
            <a:r>
              <a:rPr lang="es-MX" sz="3600" dirty="0"/>
              <a:t>Contextualización de la propuesta:</a:t>
            </a:r>
          </a:p>
        </p:txBody>
      </p:sp>
      <p:sp>
        <p:nvSpPr>
          <p:cNvPr id="3" name="Marcador de contenido 2"/>
          <p:cNvSpPr>
            <a:spLocks noGrp="1"/>
          </p:cNvSpPr>
          <p:nvPr>
            <p:ph idx="1"/>
          </p:nvPr>
        </p:nvSpPr>
        <p:spPr>
          <a:xfrm>
            <a:off x="1371600" y="1428750"/>
            <a:ext cx="9601200" cy="4624320"/>
          </a:xfrm>
        </p:spPr>
        <p:txBody>
          <a:bodyPr>
            <a:normAutofit lnSpcReduction="10000"/>
          </a:bodyPr>
          <a:lstStyle/>
          <a:p>
            <a:pPr algn="just"/>
            <a:r>
              <a:rPr lang="es-MX" sz="2400" dirty="0"/>
              <a:t>Es una preocupación permanente de Anejud Chile, las condiciones de egreso de los y las personas empleadas judiciales que, habiendo cumplido una larga trayectoria de entrega al Poder Judicial, se preparan para pensionarse por vejez.</a:t>
            </a:r>
          </a:p>
          <a:p>
            <a:pPr algn="just"/>
            <a:r>
              <a:rPr lang="es-MX" sz="2400" dirty="0"/>
              <a:t>Para lograr estos objetivos, el plan de incentivo al retiro voluntario de carácter permanente y universal pretende tener una duración indefinida, a diferencia de la vigencia temporal de las leyes de incentivo al retiro anteriores, permitiendo que las personas trabajadoras que forman parte de la cobertura de él puedan prepararse con mayor certeza para el egreso de su trayectoria laboral en la institución.</a:t>
            </a:r>
          </a:p>
          <a:p>
            <a:pPr algn="just"/>
            <a:r>
              <a:rPr lang="es-MX" sz="2400" dirty="0"/>
              <a:t>De esta forma, se beneficiarán los trabajadores que reúnan los demás requisitos para acceder a cada uno de los beneficios.</a:t>
            </a:r>
            <a:endParaRPr lang="es-CL" sz="2400" dirty="0"/>
          </a:p>
        </p:txBody>
      </p:sp>
    </p:spTree>
    <p:extLst>
      <p:ext uri="{BB962C8B-B14F-4D97-AF65-F5344CB8AC3E}">
        <p14:creationId xmlns:p14="http://schemas.microsoft.com/office/powerpoint/2010/main" val="163193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0708" y="445477"/>
            <a:ext cx="10378830" cy="4893647"/>
          </a:xfrm>
          <a:prstGeom prst="rect">
            <a:avLst/>
          </a:prstGeom>
        </p:spPr>
        <p:txBody>
          <a:bodyPr wrap="square">
            <a:spAutoFit/>
          </a:bodyPr>
          <a:lstStyle/>
          <a:p>
            <a:pPr algn="just"/>
            <a:r>
              <a:rPr lang="es-MX" sz="2400" b="1" dirty="0"/>
              <a:t>En cuanto al contenido del presente proyecto de ley, expresa que propone otorgar una bonificación por retiro voluntario que ascenderá a un mes de remuneración imponible por cada año de servicio prestado en las entidades mencionadas en la iniciativa de ley, con un máximo de once meses. </a:t>
            </a:r>
          </a:p>
          <a:p>
            <a:pPr algn="just"/>
            <a:endParaRPr lang="es-MX" sz="2400" b="1" dirty="0"/>
          </a:p>
          <a:p>
            <a:pPr algn="just"/>
            <a:r>
              <a:rPr lang="es-MX" sz="2400" b="1" dirty="0"/>
              <a:t>La remuneración que servirá de base para el cálculo de la bonificación por retiro voluntario será el promedio de remuneraciones mensuales imponibles que le haya correspondido al trabajador durante los doce meses inmediatamente anteriores al retiro actualizadas según el Índice de Precios al Consumidor determinado por el Instituto Nacional de Estadísticas. </a:t>
            </a:r>
          </a:p>
          <a:p>
            <a:pPr algn="just"/>
            <a:endParaRPr lang="es-MX" sz="2400" b="1" dirty="0"/>
          </a:p>
          <a:p>
            <a:pPr algn="just"/>
            <a:r>
              <a:rPr lang="es-MX" sz="2400" b="1" dirty="0"/>
              <a:t>Esta bonificación no será imponible ni constituirá renta para ningún efecto legal y, en consecuencia, no estará afecta a descuento alguno. </a:t>
            </a:r>
            <a:endParaRPr lang="es-CL" sz="2400" b="1" dirty="0"/>
          </a:p>
        </p:txBody>
      </p:sp>
    </p:spTree>
    <p:extLst>
      <p:ext uri="{BB962C8B-B14F-4D97-AF65-F5344CB8AC3E}">
        <p14:creationId xmlns:p14="http://schemas.microsoft.com/office/powerpoint/2010/main" val="198824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4983" y="147382"/>
            <a:ext cx="11246339" cy="6001643"/>
          </a:xfrm>
          <a:prstGeom prst="rect">
            <a:avLst/>
          </a:prstGeom>
        </p:spPr>
        <p:txBody>
          <a:bodyPr wrap="square">
            <a:spAutoFit/>
          </a:bodyPr>
          <a:lstStyle/>
          <a:p>
            <a:pPr marL="285750" indent="-285750" algn="just">
              <a:buFont typeface="Wingdings" pitchFamily="2" charset="2"/>
              <a:buChar char="Ø"/>
            </a:pPr>
            <a:r>
              <a:rPr lang="es-MX" sz="2400" dirty="0"/>
              <a:t>El incentivo al retiro es parte de la gestión de los procesos de cambio en las organizaciones, y el proceso de modernización del Estado, iniciado en democracia, qué duda cabe que ha cobrado fuerza, hoy más que nunca en el actual proceso constituyente. </a:t>
            </a:r>
          </a:p>
          <a:p>
            <a:pPr algn="just"/>
            <a:endParaRPr lang="es-MX" sz="2400" dirty="0"/>
          </a:p>
          <a:p>
            <a:pPr marL="285750" indent="-285750" algn="just">
              <a:buFont typeface="Wingdings" pitchFamily="2" charset="2"/>
              <a:buChar char="Ø"/>
            </a:pPr>
            <a:r>
              <a:rPr lang="es-MX" sz="2400" dirty="0"/>
              <a:t>De este modo, urge una solución legislativa de carácter universal y permanente, para todos y todas los y las trabajadores del Estado y del Poder Judicial, es por ello que han sido nuestras bases en nuestra reciente Asamblea Nacional de Socios/as, quienes nos mandataron para dar inicio a estas gestiones, que por cierto, son compartidas por todas las asociaciones de funcionarios del sector público. </a:t>
            </a:r>
          </a:p>
          <a:p>
            <a:pPr algn="just"/>
            <a:endParaRPr lang="es-MX" sz="2400" dirty="0"/>
          </a:p>
          <a:p>
            <a:pPr marL="285750" indent="-285750" algn="just">
              <a:buFont typeface="Wingdings" pitchFamily="2" charset="2"/>
              <a:buChar char="Ø"/>
            </a:pPr>
            <a:r>
              <a:rPr lang="es-MX" sz="2400" b="1" u="sng" dirty="0">
                <a:solidFill>
                  <a:srgbClr val="0070C0"/>
                </a:solidFill>
              </a:rPr>
              <a:t>Nuestro objetivo es incidir activamente en la consecución de una Ley de Incentivo al retiro de carácter universal y permanente, flexibilizando los requisitos para su otorgamiento, con perspectiva de género, que en las tramitaciones y leyes anteriores se ha echado en falta, solicitando desde ya ser oídos e invitados a la discusión de este proyecto de ley.</a:t>
            </a:r>
            <a:endParaRPr lang="es-CL" sz="2400" b="1" u="sng" dirty="0">
              <a:solidFill>
                <a:srgbClr val="0070C0"/>
              </a:solidFill>
            </a:endParaRPr>
          </a:p>
        </p:txBody>
      </p:sp>
    </p:spTree>
    <p:extLst>
      <p:ext uri="{BB962C8B-B14F-4D97-AF65-F5344CB8AC3E}">
        <p14:creationId xmlns:p14="http://schemas.microsoft.com/office/powerpoint/2010/main" val="374878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50006" y="54179"/>
            <a:ext cx="10650827" cy="990207"/>
          </a:xfrm>
          <a:prstGeom prst="rect">
            <a:avLst/>
          </a:prstGeom>
        </p:spPr>
        <p:txBody>
          <a:bodyPr anchor="ctr">
            <a:no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89000"/>
              </a:lnSpc>
              <a:defRPr/>
            </a:pPr>
            <a:r>
              <a:rPr lang="es-CL" sz="3600" b="1" cap="none" dirty="0">
                <a:solidFill>
                  <a:schemeClr val="tx1"/>
                </a:solidFill>
              </a:rPr>
              <a:t>¿Cómo se estructura nuestro trabajo</a:t>
            </a:r>
            <a:endParaRPr lang="x-none" sz="3600" b="1" cap="none" dirty="0">
              <a:solidFill>
                <a:schemeClr val="tx1"/>
              </a:solidFill>
            </a:endParaRPr>
          </a:p>
        </p:txBody>
      </p:sp>
      <p:graphicFrame>
        <p:nvGraphicFramePr>
          <p:cNvPr id="10" name="Diagrama 9"/>
          <p:cNvGraphicFramePr/>
          <p:nvPr>
            <p:extLst>
              <p:ext uri="{D42A27DB-BD31-4B8C-83A1-F6EECF244321}">
                <p14:modId xmlns:p14="http://schemas.microsoft.com/office/powerpoint/2010/main" val="1064093002"/>
              </p:ext>
            </p:extLst>
          </p:nvPr>
        </p:nvGraphicFramePr>
        <p:xfrm>
          <a:off x="1463898" y="1139301"/>
          <a:ext cx="10139968" cy="4720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22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695459" y="384337"/>
            <a:ext cx="10179815" cy="1077140"/>
          </a:xfrm>
        </p:spPr>
        <p:txBody>
          <a:bodyPr/>
          <a:lstStyle/>
          <a:p>
            <a:pPr lvl="0"/>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br>
              <a:rPr lang="es-MX" sz="4800" dirty="0"/>
            </a:br>
            <a:r>
              <a:rPr lang="es-MX" sz="2400" dirty="0"/>
              <a:t>4.Propuesta en subsidio: </a:t>
            </a:r>
            <a:br>
              <a:rPr lang="es-MX" sz="2400" dirty="0"/>
            </a:br>
            <a:r>
              <a:rPr lang="es-MX" sz="2400" dirty="0"/>
              <a:t>Prorrogar la vigencia de la actual Ley de Incentivo al Retiro</a:t>
            </a:r>
            <a:br>
              <a:rPr lang="es-MX" sz="2400" dirty="0"/>
            </a:br>
            <a:r>
              <a:rPr lang="es-MX" sz="2400" dirty="0"/>
              <a:t>reformulando los montos</a:t>
            </a:r>
            <a:endParaRPr lang="es-ES" sz="24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262130" y="4917744"/>
            <a:ext cx="8950816" cy="523220"/>
          </a:xfrm>
          <a:prstGeom prst="rect">
            <a:avLst/>
          </a:prstGeom>
        </p:spPr>
        <p:txBody>
          <a:bodyPr wrap="square">
            <a:spAutoFit/>
          </a:bodyPr>
          <a:lstStyle/>
          <a:p>
            <a:pPr algn="ctr" defTabSz="914400"/>
            <a:r>
              <a:rPr lang="es-CL" sz="2800" kern="0" dirty="0">
                <a:solidFill>
                  <a:prstClr val="black"/>
                </a:solidFill>
                <a:latin typeface="+mj-lt"/>
                <a:ea typeface="+mj-ea"/>
                <a:cs typeface="+mj-cs"/>
              </a:rPr>
              <a:t>“Incentivo al retiro es parte de la gestión del cambio</a:t>
            </a:r>
            <a:r>
              <a:rPr lang="es-ES" sz="2800" kern="0" dirty="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725" y="2688250"/>
            <a:ext cx="3799268" cy="1440381"/>
          </a:xfrm>
          <a:prstGeom prst="rect">
            <a:avLst/>
          </a:prstGeom>
        </p:spPr>
      </p:pic>
    </p:spTree>
    <p:extLst>
      <p:ext uri="{BB962C8B-B14F-4D97-AF65-F5344CB8AC3E}">
        <p14:creationId xmlns:p14="http://schemas.microsoft.com/office/powerpoint/2010/main" val="317240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36247" y="289679"/>
            <a:ext cx="10933722" cy="1477328"/>
          </a:xfrm>
          <a:prstGeom prst="rect">
            <a:avLst/>
          </a:prstGeom>
        </p:spPr>
        <p:txBody>
          <a:bodyPr wrap="square">
            <a:spAutoFit/>
          </a:bodyPr>
          <a:lstStyle/>
          <a:p>
            <a:pPr algn="just"/>
            <a:r>
              <a:rPr lang="es-MX" dirty="0"/>
              <a:t>➢ Extender el beneficio desde el 1 de enero del año 2025 hasta el 31 de diciembre del año 2031.</a:t>
            </a:r>
          </a:p>
          <a:p>
            <a:pPr algn="just"/>
            <a:r>
              <a:rPr lang="es-MX" dirty="0"/>
              <a:t>➢ Haber cumplido o cumplan entre el 1 de enero de 2025 y el 31 de diciembre de 2031 la edad legal de jubilación vigente al tiempo de promulgación de la ley.</a:t>
            </a:r>
          </a:p>
          <a:p>
            <a:pPr algn="just"/>
            <a:r>
              <a:rPr lang="es-MX" dirty="0"/>
              <a:t>➢ También tendrán acceso a este beneficio todos los funcionarios o funcionarias que hayan cumplido las edades señaladas anteriormente al 31 de enero de 2025.</a:t>
            </a:r>
            <a:endParaRPr lang="es-CL" dirty="0"/>
          </a:p>
        </p:txBody>
      </p:sp>
      <p:sp>
        <p:nvSpPr>
          <p:cNvPr id="3" name="2 Rectángulo"/>
          <p:cNvSpPr/>
          <p:nvPr/>
        </p:nvSpPr>
        <p:spPr>
          <a:xfrm>
            <a:off x="976922" y="1767007"/>
            <a:ext cx="10574216" cy="3416320"/>
          </a:xfrm>
          <a:prstGeom prst="rect">
            <a:avLst/>
          </a:prstGeom>
        </p:spPr>
        <p:txBody>
          <a:bodyPr wrap="square">
            <a:spAutoFit/>
          </a:bodyPr>
          <a:lstStyle/>
          <a:p>
            <a:r>
              <a:rPr lang="es-MX" dirty="0"/>
              <a:t>Estos montos están reajustados en un 60%. </a:t>
            </a:r>
          </a:p>
          <a:p>
            <a:r>
              <a:rPr lang="es-MX" dirty="0"/>
              <a:t>2.- La bonificación por retiro voluntario ascendía a un mes de remuneración imponible por cada dos años de servicio o fracción superior a doce meses, con un máximo de 11 meses. imponible por cada dos años de servicio. </a:t>
            </a:r>
          </a:p>
          <a:p>
            <a:r>
              <a:rPr lang="es-MX" b="1" dirty="0">
                <a:solidFill>
                  <a:srgbClr val="00B0F0"/>
                </a:solidFill>
              </a:rPr>
              <a:t>Se propone. </a:t>
            </a:r>
          </a:p>
          <a:p>
            <a:r>
              <a:rPr lang="es-MX" b="1" dirty="0">
                <a:solidFill>
                  <a:srgbClr val="00B0F0"/>
                </a:solidFill>
              </a:rPr>
              <a:t>La misma bonificación, pero por cada año de servicio, con tope de 11 meses. </a:t>
            </a:r>
          </a:p>
          <a:p>
            <a:r>
              <a:rPr lang="es-MX" b="1" dirty="0">
                <a:solidFill>
                  <a:srgbClr val="00B0F0"/>
                </a:solidFill>
              </a:rPr>
              <a:t>3.- Períodos de postulación. Quienes cumplan los requisitos de edad de jubilación al momento de promulgarse la respectiva ley. </a:t>
            </a:r>
          </a:p>
          <a:p>
            <a:r>
              <a:rPr lang="es-MX" b="1" dirty="0">
                <a:solidFill>
                  <a:srgbClr val="00B0F0"/>
                </a:solidFill>
              </a:rPr>
              <a:t>a.- El primer período de postulación era entre la fecha del llamado a postulación, y los sesenta días siguientes. </a:t>
            </a:r>
          </a:p>
          <a:p>
            <a:r>
              <a:rPr lang="es-MX" b="1" dirty="0">
                <a:solidFill>
                  <a:srgbClr val="00B0F0"/>
                </a:solidFill>
              </a:rPr>
              <a:t>b.- Los siguientes procesos de postulación se desarrollarían entre el 1 de enero y el primer día hábil de marzo de cada año, hasta el año 2024.</a:t>
            </a:r>
            <a:endParaRPr lang="es-CL" b="1" dirty="0">
              <a:solidFill>
                <a:srgbClr val="00B0F0"/>
              </a:solidFill>
            </a:endParaRPr>
          </a:p>
        </p:txBody>
      </p:sp>
    </p:spTree>
    <p:extLst>
      <p:ext uri="{BB962C8B-B14F-4D97-AF65-F5344CB8AC3E}">
        <p14:creationId xmlns:p14="http://schemas.microsoft.com/office/powerpoint/2010/main" val="1713756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5907" y="117693"/>
            <a:ext cx="11285415" cy="5632311"/>
          </a:xfrm>
          <a:prstGeom prst="rect">
            <a:avLst/>
          </a:prstGeom>
        </p:spPr>
        <p:txBody>
          <a:bodyPr wrap="square">
            <a:spAutoFit/>
          </a:bodyPr>
          <a:lstStyle/>
          <a:p>
            <a:pPr algn="just"/>
            <a:r>
              <a:rPr lang="es-MX" sz="2400" b="1" u="sng" dirty="0"/>
              <a:t>Se propone</a:t>
            </a:r>
            <a:r>
              <a:rPr lang="es-MX" sz="2400" dirty="0"/>
              <a:t>. </a:t>
            </a:r>
          </a:p>
          <a:p>
            <a:pPr algn="just"/>
            <a:r>
              <a:rPr lang="es-MX" sz="2400" dirty="0"/>
              <a:t>a.- Mujeres que cumplan 60 o 65 años y hombres que cumplan 65 años entre el 1 de enero y el 31 de diciembre del año 2025, puedan postular hasta el 30 de junio del año 2025 y su cese de funciones sea el 31 de marzo del año 2026. </a:t>
            </a:r>
          </a:p>
          <a:p>
            <a:pPr algn="just"/>
            <a:r>
              <a:rPr lang="es-MX" sz="2400" dirty="0"/>
              <a:t>b.- Los siguientes períodos serán de la misma manera. </a:t>
            </a:r>
          </a:p>
          <a:p>
            <a:pPr algn="just"/>
            <a:r>
              <a:rPr lang="es-MX" sz="2400" dirty="0"/>
              <a:t>c.- Se propone que, para el último año del incentivo al retito, es decir el año 2031, se puedan inscribir todos los funcionarios o funcionarias no lo hicieron en el período correspondiente. </a:t>
            </a:r>
          </a:p>
          <a:p>
            <a:pPr algn="just"/>
            <a:endParaRPr lang="es-MX" sz="2400" dirty="0"/>
          </a:p>
          <a:p>
            <a:pPr algn="just"/>
            <a:r>
              <a:rPr lang="es-MX" sz="2400" b="1" dirty="0">
                <a:solidFill>
                  <a:srgbClr val="00B0F0"/>
                </a:solidFill>
              </a:rPr>
              <a:t>Esta nueva propuesta se presenta de esta forma para ayudar aún más a quienes se van a retirar.  Es sabido que cuando se cumple la edad de retiro se deja de pagar el porcentaje correspondiente al 10% para la jubilación, de esta manera los funcionarios podrán juntar esos montos para su posterior retiro, de la misma manera podrán percibir los montos correspondientes a las metas de gestión del año 2025, lo que durante un año entregaría un monto extra de dinero.</a:t>
            </a:r>
            <a:endParaRPr lang="es-CL" sz="2400" b="1" dirty="0">
              <a:solidFill>
                <a:srgbClr val="00B0F0"/>
              </a:solidFill>
            </a:endParaRPr>
          </a:p>
        </p:txBody>
      </p:sp>
    </p:spTree>
    <p:extLst>
      <p:ext uri="{BB962C8B-B14F-4D97-AF65-F5344CB8AC3E}">
        <p14:creationId xmlns:p14="http://schemas.microsoft.com/office/powerpoint/2010/main" val="180166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defRPr/>
            </a:pPr>
            <a:r>
              <a:rPr lang="x-none" dirty="0"/>
              <a:t>¡MUCHAS GRACIAS!</a:t>
            </a:r>
            <a:br>
              <a:rPr lang="x-none"/>
            </a:br>
            <a:endParaRPr lang="x-none" sz="2800" cap="none" dirty="0"/>
          </a:p>
        </p:txBody>
      </p:sp>
      <p:pic>
        <p:nvPicPr>
          <p:cNvPr id="4096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9" y="4468813"/>
            <a:ext cx="4302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01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1796682"/>
          </a:xfrm>
        </p:spPr>
        <p:txBody>
          <a:bodyPr/>
          <a:lstStyle/>
          <a:p>
            <a:pPr lvl="0"/>
            <a:r>
              <a:rPr lang="es-ES" sz="4800" dirty="0"/>
              <a:t>¿Cuál ES EL PISO DE NEGOCIACIONES</a:t>
            </a:r>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668463" y="4685925"/>
            <a:ext cx="7745993" cy="523220"/>
          </a:xfrm>
          <a:prstGeom prst="rect">
            <a:avLst/>
          </a:prstGeom>
        </p:spPr>
        <p:txBody>
          <a:bodyPr wrap="square">
            <a:spAutoFit/>
          </a:bodyPr>
          <a:lstStyle/>
          <a:p>
            <a:pPr algn="ctr" defTabSz="914400"/>
            <a:r>
              <a:rPr lang="es-CL" sz="2800" kern="0" dirty="0">
                <a:solidFill>
                  <a:prstClr val="black"/>
                </a:solidFill>
                <a:latin typeface="+mj-lt"/>
                <a:ea typeface="+mj-ea"/>
                <a:cs typeface="+mj-cs"/>
              </a:rPr>
              <a:t>“Retomar este trabajo es prioridad gremial</a:t>
            </a:r>
            <a:r>
              <a:rPr lang="es-ES" sz="2800" kern="0" dirty="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8549"/>
          <a:stretch/>
        </p:blipFill>
        <p:spPr>
          <a:xfrm>
            <a:off x="5024437" y="2625329"/>
            <a:ext cx="2143125" cy="1469934"/>
          </a:xfrm>
          <a:prstGeom prst="rect">
            <a:avLst/>
          </a:prstGeom>
        </p:spPr>
      </p:pic>
    </p:spTree>
    <p:extLst>
      <p:ext uri="{BB962C8B-B14F-4D97-AF65-F5344CB8AC3E}">
        <p14:creationId xmlns:p14="http://schemas.microsoft.com/office/powerpoint/2010/main" val="333609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41965" y="610550"/>
            <a:ext cx="8489632" cy="523220"/>
          </a:xfrm>
          <a:prstGeom prst="rect">
            <a:avLst/>
          </a:prstGeom>
        </p:spPr>
        <p:txBody>
          <a:bodyPr wrap="none">
            <a:spAutoFit/>
          </a:bodyPr>
          <a:lstStyle/>
          <a:p>
            <a:r>
              <a:rPr lang="es-MX" sz="2800" dirty="0"/>
              <a:t>Propuesta de acuerdo alcanzada en 2019 consideraba</a:t>
            </a:r>
            <a:endParaRPr lang="es-CL" sz="2800" dirty="0"/>
          </a:p>
        </p:txBody>
      </p:sp>
      <p:sp>
        <p:nvSpPr>
          <p:cNvPr id="3" name="2 Rectángulo"/>
          <p:cNvSpPr/>
          <p:nvPr/>
        </p:nvSpPr>
        <p:spPr>
          <a:xfrm>
            <a:off x="1539631" y="1305342"/>
            <a:ext cx="9870831" cy="3785652"/>
          </a:xfrm>
          <a:prstGeom prst="rect">
            <a:avLst/>
          </a:prstGeom>
        </p:spPr>
        <p:txBody>
          <a:bodyPr wrap="square">
            <a:spAutoFit/>
          </a:bodyPr>
          <a:lstStyle/>
          <a:p>
            <a:pPr marL="285750" indent="-285750">
              <a:buFont typeface="Wingdings" pitchFamily="2" charset="2"/>
              <a:buChar char="ü"/>
            </a:pPr>
            <a:r>
              <a:rPr lang="es-MX" sz="2400" dirty="0"/>
              <a:t>Asignación de Modernización: mejoramiento de los porcentajes vigentes de esta asignación (establecidos por Ley N° 20.224).</a:t>
            </a:r>
          </a:p>
          <a:p>
            <a:endParaRPr lang="es-MX" sz="2400" dirty="0"/>
          </a:p>
          <a:p>
            <a:pPr marL="285750" indent="-285750">
              <a:buFont typeface="Wingdings" pitchFamily="2" charset="2"/>
              <a:buChar char="ü"/>
            </a:pPr>
            <a:r>
              <a:rPr lang="es-MX" sz="2400" dirty="0"/>
              <a:t>Mecanismo de compensación a la falta de carrera funcionaria: implementación de una asignación de carrera crear una asignación de carrera que permita acceder a la renta del grado superior a aquel que ocupa el funcionario</a:t>
            </a:r>
          </a:p>
          <a:p>
            <a:endParaRPr lang="es-MX" sz="2400" dirty="0"/>
          </a:p>
          <a:p>
            <a:pPr marL="285750" indent="-285750">
              <a:buFont typeface="Wingdings" pitchFamily="2" charset="2"/>
              <a:buChar char="ü"/>
            </a:pPr>
            <a:r>
              <a:rPr lang="es-MX" sz="2400" dirty="0"/>
              <a:t>Bono especial de termino de negociación: diferenciar el monto del bono según el nivel de renta de los funcionarios.</a:t>
            </a:r>
            <a:endParaRPr lang="es-CL" sz="2400" dirty="0"/>
          </a:p>
        </p:txBody>
      </p:sp>
    </p:spTree>
    <p:extLst>
      <p:ext uri="{BB962C8B-B14F-4D97-AF65-F5344CB8AC3E}">
        <p14:creationId xmlns:p14="http://schemas.microsoft.com/office/powerpoint/2010/main" val="347242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2"/>
          <a:stretch>
            <a:fillRect/>
          </a:stretch>
        </p:blipFill>
        <p:spPr>
          <a:xfrm>
            <a:off x="1121568" y="1297782"/>
            <a:ext cx="9948863" cy="4262437"/>
          </a:xfrm>
          <a:prstGeom prst="rect">
            <a:avLst/>
          </a:prstGeom>
        </p:spPr>
      </p:pic>
    </p:spTree>
    <p:extLst>
      <p:ext uri="{BB962C8B-B14F-4D97-AF65-F5344CB8AC3E}">
        <p14:creationId xmlns:p14="http://schemas.microsoft.com/office/powerpoint/2010/main" val="205887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28615" y="572211"/>
            <a:ext cx="10097477" cy="4955203"/>
          </a:xfrm>
          <a:prstGeom prst="rect">
            <a:avLst/>
          </a:prstGeom>
        </p:spPr>
        <p:txBody>
          <a:bodyPr wrap="square">
            <a:spAutoFit/>
          </a:bodyPr>
          <a:lstStyle/>
          <a:p>
            <a:pPr algn="just">
              <a:lnSpc>
                <a:spcPct val="115000"/>
              </a:lnSpc>
              <a:spcBef>
                <a:spcPts val="600"/>
              </a:spcBef>
              <a:spcAft>
                <a:spcPts val="600"/>
              </a:spcAft>
              <a:defRPr/>
            </a:pPr>
            <a:r>
              <a:rPr lang="es-ES" sz="2400" b="1" i="1" dirty="0">
                <a:ea typeface="Calibri" panose="020F0502020204030204" pitchFamily="34" charset="0"/>
                <a:cs typeface="Times New Roman" panose="02020603050405020304" pitchFamily="18" charset="0"/>
              </a:rPr>
              <a:t>	Asignación de compensación a la falta de carrera funcionaria. </a:t>
            </a:r>
            <a:r>
              <a:rPr lang="es-CL" sz="2400" dirty="0">
                <a:ea typeface="Calibri" panose="020F0502020204030204" pitchFamily="34" charset="0"/>
                <a:cs typeface="Times New Roman" panose="02020603050405020304" pitchFamily="18" charset="0"/>
              </a:rPr>
              <a:t>. </a:t>
            </a:r>
          </a:p>
          <a:p>
            <a:pPr marL="270510" algn="just">
              <a:lnSpc>
                <a:spcPct val="115000"/>
              </a:lnSpc>
              <a:spcBef>
                <a:spcPts val="600"/>
              </a:spcBef>
              <a:spcAft>
                <a:spcPts val="600"/>
              </a:spcAft>
              <a:tabLst>
                <a:tab pos="457200" algn="l"/>
              </a:tabLst>
              <a:defRPr/>
            </a:pPr>
            <a:r>
              <a:rPr lang="es-CL" sz="2400" dirty="0">
                <a:ea typeface="Calibri"/>
                <a:cs typeface="Times New Roman"/>
              </a:rPr>
              <a:t>Sería equivalente al 20% de la diferencia entre el grado que ocupa y el inmediatamente superior cada tres años de permanencia en el grado. </a:t>
            </a:r>
            <a:r>
              <a:rPr lang="es-CL" sz="2400" dirty="0">
                <a:ea typeface="Times New Roman" panose="02020603050405020304" pitchFamily="18" charset="0"/>
              </a:rPr>
              <a:t>En un plazo de 15 años el funcionario podría acceder a la renta del grado inmediatamente superior</a:t>
            </a:r>
            <a:r>
              <a:rPr lang="es-CL" sz="2400" dirty="0"/>
              <a:t>.</a:t>
            </a:r>
            <a:endParaRPr lang="es-MX" sz="2400" dirty="0"/>
          </a:p>
          <a:p>
            <a:pPr marL="270510" algn="just">
              <a:lnSpc>
                <a:spcPct val="115000"/>
              </a:lnSpc>
              <a:spcBef>
                <a:spcPts val="600"/>
              </a:spcBef>
              <a:spcAft>
                <a:spcPts val="600"/>
              </a:spcAft>
              <a:tabLst>
                <a:tab pos="457200" algn="l"/>
              </a:tabLst>
              <a:defRPr/>
            </a:pPr>
            <a:r>
              <a:rPr lang="es-MX" sz="2400" dirty="0"/>
              <a:t>   </a:t>
            </a:r>
            <a:r>
              <a:rPr lang="es-MX" sz="2400" b="1" dirty="0"/>
              <a:t>Asignación especial por término de negociación</a:t>
            </a:r>
          </a:p>
          <a:p>
            <a:pPr marL="270510" algn="just">
              <a:lnSpc>
                <a:spcPct val="115000"/>
              </a:lnSpc>
              <a:spcBef>
                <a:spcPts val="600"/>
              </a:spcBef>
              <a:spcAft>
                <a:spcPts val="600"/>
              </a:spcAft>
              <a:tabLst>
                <a:tab pos="457200" algn="l"/>
              </a:tabLst>
              <a:defRPr/>
            </a:pPr>
            <a:r>
              <a:rPr lang="es-MX" sz="2400" dirty="0"/>
              <a:t>Dicha bonificación sería por un monto único de $400.000 para el personal asimilado a la Escala de Sueldos del Personal de Empleados y de $ 300.000 para el resto de los funcionarios. </a:t>
            </a:r>
          </a:p>
          <a:p>
            <a:pPr marL="270510" algn="just">
              <a:lnSpc>
                <a:spcPct val="115000"/>
              </a:lnSpc>
              <a:spcBef>
                <a:spcPts val="600"/>
              </a:spcBef>
              <a:spcAft>
                <a:spcPts val="600"/>
              </a:spcAft>
              <a:tabLst>
                <a:tab pos="457200" algn="l"/>
              </a:tabLst>
              <a:defRPr/>
            </a:pPr>
            <a:endParaRPr lang="es-CL" sz="2400" dirty="0"/>
          </a:p>
        </p:txBody>
      </p:sp>
    </p:spTree>
    <p:extLst>
      <p:ext uri="{BB962C8B-B14F-4D97-AF65-F5344CB8AC3E}">
        <p14:creationId xmlns:p14="http://schemas.microsoft.com/office/powerpoint/2010/main" val="227418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44063" y="125046"/>
            <a:ext cx="10980614" cy="6001643"/>
          </a:xfrm>
          <a:prstGeom prst="rect">
            <a:avLst/>
          </a:prstGeom>
        </p:spPr>
        <p:txBody>
          <a:bodyPr wrap="square">
            <a:spAutoFit/>
          </a:bodyPr>
          <a:lstStyle/>
          <a:p>
            <a:r>
              <a:rPr lang="es-MX" sz="2400" b="1" dirty="0"/>
              <a:t>3. COMISION ALTERNATIVA ANEJUD 2019 </a:t>
            </a:r>
          </a:p>
          <a:p>
            <a:r>
              <a:rPr lang="es-MX" sz="2400" dirty="0"/>
              <a:t>2.1) Pago de horas extraordinarias, por trabajos durante una jornada normal de trabajo, que exceda del horario habitual de dicha jornada diaria. (Horas extraordinarias). </a:t>
            </a:r>
          </a:p>
          <a:p>
            <a:r>
              <a:rPr lang="es-MX" sz="2400" dirty="0"/>
              <a:t>2.2) Gestión de Transporte para empleados Juzgados de Garantía. </a:t>
            </a:r>
          </a:p>
          <a:p>
            <a:r>
              <a:rPr lang="es-MX" sz="2400" dirty="0"/>
              <a:t>2.3) Gestión horario laboral (Ley 40 horas) / Modificación Acta 71-2016. 2.4) Carrera Funcionaria Horizontal </a:t>
            </a:r>
          </a:p>
          <a:p>
            <a:r>
              <a:rPr lang="es-MX" sz="2400" dirty="0"/>
              <a:t>2.5) Asignación de Permanencia - Goce de Grado Superior. </a:t>
            </a:r>
          </a:p>
          <a:p>
            <a:r>
              <a:rPr lang="es-MX" sz="2400" dirty="0"/>
              <a:t>2.6) Bono compensatorio para incrementar los fondos de pensiones. </a:t>
            </a:r>
          </a:p>
          <a:p>
            <a:r>
              <a:rPr lang="es-MX" sz="2400" dirty="0"/>
              <a:t>2.7) Nivelación de cargos por función y responsabilidad. </a:t>
            </a:r>
          </a:p>
          <a:p>
            <a:r>
              <a:rPr lang="es-MX" sz="2400" dirty="0"/>
              <a:t>2.8) Pago Asignación Título Técnico.</a:t>
            </a:r>
          </a:p>
          <a:p>
            <a:r>
              <a:rPr lang="es-MX" sz="2400" dirty="0"/>
              <a:t>2.9) Indemnización por cese de funciones no voluntaria, dispuesta por resolución de la superioridad. </a:t>
            </a:r>
          </a:p>
          <a:p>
            <a:r>
              <a:rPr lang="es-MX" sz="2400" dirty="0"/>
              <a:t>2.10) Modificación Ley N°20.305, bono Post Laboral. </a:t>
            </a:r>
          </a:p>
          <a:p>
            <a:r>
              <a:rPr lang="es-MX" sz="2400" dirty="0"/>
              <a:t>2.11) Asignación de riesgo por función crítica (Ej. Garantía). </a:t>
            </a:r>
          </a:p>
          <a:p>
            <a:r>
              <a:rPr lang="es-MX" sz="2400" dirty="0"/>
              <a:t>2.12)Nivelación de cargos por función y responsabilidad. </a:t>
            </a:r>
            <a:endParaRPr lang="es-CL" sz="2400" dirty="0"/>
          </a:p>
        </p:txBody>
      </p:sp>
    </p:spTree>
    <p:extLst>
      <p:ext uri="{BB962C8B-B14F-4D97-AF65-F5344CB8AC3E}">
        <p14:creationId xmlns:p14="http://schemas.microsoft.com/office/powerpoint/2010/main" val="226226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1796682"/>
          </a:xfrm>
        </p:spPr>
        <p:txBody>
          <a:bodyPr/>
          <a:lstStyle/>
          <a:p>
            <a:pPr lvl="0"/>
            <a:r>
              <a:rPr lang="es-ES" sz="4800" dirty="0"/>
              <a:t>PROPUESTA REMUNERACIONES 2022</a:t>
            </a:r>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sp>
        <p:nvSpPr>
          <p:cNvPr id="3" name="Rectángulo 2"/>
          <p:cNvSpPr/>
          <p:nvPr/>
        </p:nvSpPr>
        <p:spPr>
          <a:xfrm>
            <a:off x="1390918" y="4415048"/>
            <a:ext cx="8615967" cy="954107"/>
          </a:xfrm>
          <a:prstGeom prst="rect">
            <a:avLst/>
          </a:prstGeom>
        </p:spPr>
        <p:txBody>
          <a:bodyPr wrap="square">
            <a:spAutoFit/>
          </a:bodyPr>
          <a:lstStyle/>
          <a:p>
            <a:pPr algn="ctr" defTabSz="914400"/>
            <a:r>
              <a:rPr lang="es-CL" sz="2800" kern="0" dirty="0">
                <a:solidFill>
                  <a:prstClr val="black"/>
                </a:solidFill>
                <a:latin typeface="+mj-lt"/>
                <a:ea typeface="+mj-ea"/>
                <a:cs typeface="+mj-cs"/>
              </a:rPr>
              <a:t>“Retomar este trabajo gremial incorporando perspectiva de género es esencial</a:t>
            </a:r>
            <a:r>
              <a:rPr lang="es-ES" sz="2800" kern="0" dirty="0">
                <a:solidFill>
                  <a:prstClr val="black"/>
                </a:solidFill>
                <a:latin typeface="+mj-lt"/>
                <a:ea typeface="+mj-ea"/>
                <a:cs typeface="+mj-cs"/>
              </a:rPr>
              <a:t>”</a:t>
            </a:r>
            <a:endParaRPr lang="es-CL" sz="2800" kern="0" dirty="0">
              <a:solidFill>
                <a:prstClr val="black"/>
              </a:solidFill>
              <a:latin typeface="+mj-lt"/>
              <a:ea typeface="+mj-ea"/>
              <a:cs typeface="+mj-cs"/>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075" y="2671762"/>
            <a:ext cx="2275850" cy="1514475"/>
          </a:xfrm>
          <a:prstGeom prst="rect">
            <a:avLst/>
          </a:prstGeom>
        </p:spPr>
      </p:pic>
    </p:spTree>
    <p:extLst>
      <p:ext uri="{BB962C8B-B14F-4D97-AF65-F5344CB8AC3E}">
        <p14:creationId xmlns:p14="http://schemas.microsoft.com/office/powerpoint/2010/main" val="3381267027"/>
      </p:ext>
    </p:extLst>
  </p:cSld>
  <p:clrMapOvr>
    <a:masterClrMapping/>
  </p:clrMapOvr>
</p:sld>
</file>

<file path=ppt/theme/theme1.xml><?xml version="1.0" encoding="utf-8"?>
<a:theme xmlns:a="http://schemas.openxmlformats.org/drawingml/2006/main" name="Crop">
  <a:themeElements>
    <a:clrScheme name="Personalizado 3">
      <a:dk1>
        <a:sysClr val="windowText" lastClr="000000"/>
      </a:dk1>
      <a:lt1>
        <a:srgbClr val="FFFFFF"/>
      </a:lt1>
      <a:dk2>
        <a:srgbClr val="86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4299</TotalTime>
  <Words>4136</Words>
  <Application>Microsoft Office PowerPoint</Application>
  <PresentationFormat>Panorámica</PresentationFormat>
  <Paragraphs>189</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Calibri</vt:lpstr>
      <vt:lpstr>Franklin Gothic Book</vt:lpstr>
      <vt:lpstr>Times New Roman</vt:lpstr>
      <vt:lpstr>Wingdings</vt:lpstr>
      <vt:lpstr>Crop</vt:lpstr>
      <vt:lpstr> MESA DE TRABAJO ANEJUD REAJUSTE REMUMERACIONES E INCENTIVO AL RETIRO 2022 </vt:lpstr>
      <vt:lpstr>Presentación de PowerPoint</vt:lpstr>
      <vt:lpstr>Presentación de PowerPoint</vt:lpstr>
      <vt:lpstr>¿Cuál ES EL PISO DE NEGOCIACIONES</vt:lpstr>
      <vt:lpstr>Presentación de PowerPoint</vt:lpstr>
      <vt:lpstr>Presentación de PowerPoint</vt:lpstr>
      <vt:lpstr>Presentación de PowerPoint</vt:lpstr>
      <vt:lpstr>Presentación de PowerPoint</vt:lpstr>
      <vt:lpstr>PROPUESTA REMUNERACIONES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Incorporar perspectiva de género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INCENTIVO AL RETIRO DE CARACTER PERMANENTE Y UNIVERSAL 2022</vt:lpstr>
      <vt:lpstr>Contextualización de la propuesta:</vt:lpstr>
      <vt:lpstr>Presentación de PowerPoint</vt:lpstr>
      <vt:lpstr>Presentación de PowerPoint</vt:lpstr>
      <vt:lpstr>                       4.Propuesta en subsidio:  Prorrogar la vigencia de la actual Ley de Incentivo al Retiro reformulando los montos</vt:lpstr>
      <vt:lpstr>Presentación de PowerPoint</vt:lpstr>
      <vt:lpstr>Presentación de PowerPoint</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Hilda</dc:creator>
  <cp:lastModifiedBy>Marcela Segovia Aravena</cp:lastModifiedBy>
  <cp:revision>136</cp:revision>
  <dcterms:created xsi:type="dcterms:W3CDTF">2019-12-26T14:37:09Z</dcterms:created>
  <dcterms:modified xsi:type="dcterms:W3CDTF">2024-03-28T15:17:32Z</dcterms:modified>
</cp:coreProperties>
</file>