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3" r:id="rId3"/>
    <p:sldId id="274" r:id="rId4"/>
    <p:sldId id="2806" r:id="rId5"/>
    <p:sldId id="2797" r:id="rId6"/>
    <p:sldId id="2798" r:id="rId7"/>
    <p:sldId id="2800" r:id="rId8"/>
    <p:sldId id="2863" r:id="rId9"/>
    <p:sldId id="2865" r:id="rId10"/>
    <p:sldId id="655" r:id="rId11"/>
    <p:sldId id="2867" r:id="rId12"/>
    <p:sldId id="2845" r:id="rId13"/>
    <p:sldId id="2852" r:id="rId14"/>
    <p:sldId id="260" r:id="rId15"/>
    <p:sldId id="677" r:id="rId16"/>
    <p:sldId id="262" r:id="rId17"/>
    <p:sldId id="261" r:id="rId18"/>
    <p:sldId id="263" r:id="rId19"/>
    <p:sldId id="2866" r:id="rId2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107D87-4C43-46D2-A4D4-3CAC6B8ED6FA}" v="3" dt="2024-04-03T15:06:06.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115" d="100"/>
          <a:sy n="115" d="100"/>
        </p:scale>
        <p:origin x="512" y="184"/>
      </p:cViewPr>
      <p:guideLst/>
    </p:cSldViewPr>
  </p:slideViewPr>
  <p:notesTextViewPr>
    <p:cViewPr>
      <p:scale>
        <a:sx n="1" d="1"/>
        <a:sy n="1" d="1"/>
      </p:scale>
      <p:origin x="0" y="0"/>
    </p:cViewPr>
  </p:notesTextViewPr>
  <p:sorterViewPr>
    <p:cViewPr varScale="1">
      <p:scale>
        <a:sx n="1" d="1"/>
        <a:sy n="1" d="1"/>
      </p:scale>
      <p:origin x="0" y="-55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3A17EE9-78D9-46B6-91EB-C271E7964CA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BFEA1AF-3449-4947-A0C1-CF3395992291}">
      <dgm:prSet/>
      <dgm:spPr/>
      <dgm:t>
        <a:bodyPr/>
        <a:lstStyle/>
        <a:p>
          <a:r>
            <a:rPr lang="es-ES"/>
            <a:t>Se prorroga el actual incentivo al retiro  de la </a:t>
          </a:r>
          <a:r>
            <a:rPr lang="es-CL"/>
            <a:t>ley N° 21.061, </a:t>
          </a:r>
          <a:r>
            <a:rPr lang="es-ES"/>
            <a:t>hasta el 31 de diciembre de 2025</a:t>
          </a:r>
          <a:r>
            <a:rPr lang="es-CL"/>
            <a:t>.</a:t>
          </a:r>
          <a:endParaRPr lang="en-US"/>
        </a:p>
      </dgm:t>
    </dgm:pt>
    <dgm:pt modelId="{0AC8C7DC-B5BD-4D51-B88A-0BF87C4212EC}" type="parTrans" cxnId="{272D7F3A-06FF-44C9-83BC-A17FB785CF34}">
      <dgm:prSet/>
      <dgm:spPr/>
      <dgm:t>
        <a:bodyPr/>
        <a:lstStyle/>
        <a:p>
          <a:endParaRPr lang="en-US"/>
        </a:p>
      </dgm:t>
    </dgm:pt>
    <dgm:pt modelId="{2649F369-1EC8-4AC6-A61B-17CD00EAFA0C}" type="sibTrans" cxnId="{272D7F3A-06FF-44C9-83BC-A17FB785CF34}">
      <dgm:prSet/>
      <dgm:spPr/>
      <dgm:t>
        <a:bodyPr/>
        <a:lstStyle/>
        <a:p>
          <a:endParaRPr lang="en-US"/>
        </a:p>
      </dgm:t>
    </dgm:pt>
    <dgm:pt modelId="{203B18DE-27B6-4483-A06B-F0E2C8EC635B}">
      <dgm:prSet/>
      <dgm:spPr/>
      <dgm:t>
        <a:bodyPr/>
        <a:lstStyle/>
        <a:p>
          <a:r>
            <a:rPr lang="es-ES"/>
            <a:t>En el año 2025 se utilizarán los cupos que no hubieren sido ocupados en las anualidades anteriores para el respectivo grupo de beneficiarios.</a:t>
          </a:r>
          <a:endParaRPr lang="en-US"/>
        </a:p>
      </dgm:t>
    </dgm:pt>
    <dgm:pt modelId="{6D507281-B054-446D-895A-90F4EA4E2D98}" type="parTrans" cxnId="{276E7602-2AF4-4C60-B4D5-5BFD0AFF9980}">
      <dgm:prSet/>
      <dgm:spPr/>
      <dgm:t>
        <a:bodyPr/>
        <a:lstStyle/>
        <a:p>
          <a:endParaRPr lang="en-US"/>
        </a:p>
      </dgm:t>
    </dgm:pt>
    <dgm:pt modelId="{CCC31426-73DE-4391-B735-236A9185A49C}" type="sibTrans" cxnId="{276E7602-2AF4-4C60-B4D5-5BFD0AFF9980}">
      <dgm:prSet/>
      <dgm:spPr/>
      <dgm:t>
        <a:bodyPr/>
        <a:lstStyle/>
        <a:p>
          <a:endParaRPr lang="en-US"/>
        </a:p>
      </dgm:t>
    </dgm:pt>
    <dgm:pt modelId="{D4EAA250-A50B-443C-A533-F2B00AC2C166}">
      <dgm:prSet/>
      <dgm:spPr/>
      <dgm:t>
        <a:bodyPr/>
        <a:lstStyle/>
        <a:p>
          <a:r>
            <a:rPr lang="es-MX"/>
            <a:t>Plazo especial de postulación para funcionarios(as) de 70 años o más.</a:t>
          </a:r>
          <a:endParaRPr lang="en-US"/>
        </a:p>
      </dgm:t>
    </dgm:pt>
    <dgm:pt modelId="{44632FEC-B0F1-49C6-B5CF-7EBEDDB64351}" type="parTrans" cxnId="{B0D5876C-05F0-4485-A4E8-C43BB5E09A6E}">
      <dgm:prSet/>
      <dgm:spPr/>
      <dgm:t>
        <a:bodyPr/>
        <a:lstStyle/>
        <a:p>
          <a:endParaRPr lang="en-US"/>
        </a:p>
      </dgm:t>
    </dgm:pt>
    <dgm:pt modelId="{C379A19D-4767-40F1-AE79-BDDABDE7573E}" type="sibTrans" cxnId="{B0D5876C-05F0-4485-A4E8-C43BB5E09A6E}">
      <dgm:prSet/>
      <dgm:spPr/>
      <dgm:t>
        <a:bodyPr/>
        <a:lstStyle/>
        <a:p>
          <a:endParaRPr lang="en-US"/>
        </a:p>
      </dgm:t>
    </dgm:pt>
    <dgm:pt modelId="{280A2119-30E0-4051-9174-4747658A3B71}">
      <dgm:prSet/>
      <dgm:spPr/>
      <dgm:t>
        <a:bodyPr/>
        <a:lstStyle/>
        <a:p>
          <a:r>
            <a:rPr lang="es-MX"/>
            <a:t>Mecanismo especial durante años 2024 y 2025 para postulación de personas con enfermedades terminales. </a:t>
          </a:r>
          <a:endParaRPr lang="en-US"/>
        </a:p>
      </dgm:t>
    </dgm:pt>
    <dgm:pt modelId="{9648C950-79C3-4CDD-A5D9-F4E7023DA67B}" type="parTrans" cxnId="{7E7D66E0-F237-491A-8D3F-570D6088F4B7}">
      <dgm:prSet/>
      <dgm:spPr/>
      <dgm:t>
        <a:bodyPr/>
        <a:lstStyle/>
        <a:p>
          <a:endParaRPr lang="en-US"/>
        </a:p>
      </dgm:t>
    </dgm:pt>
    <dgm:pt modelId="{119D96FD-7D7E-4C3B-BB9D-F86143D4C7B8}" type="sibTrans" cxnId="{7E7D66E0-F237-491A-8D3F-570D6088F4B7}">
      <dgm:prSet/>
      <dgm:spPr/>
      <dgm:t>
        <a:bodyPr/>
        <a:lstStyle/>
        <a:p>
          <a:endParaRPr lang="en-US"/>
        </a:p>
      </dgm:t>
    </dgm:pt>
    <dgm:pt modelId="{A167F1DE-742C-4E17-B1D2-1F58F23BE5FA}" type="pres">
      <dgm:prSet presAssocID="{33A17EE9-78D9-46B6-91EB-C271E7964CA7}" presName="root" presStyleCnt="0">
        <dgm:presLayoutVars>
          <dgm:dir/>
          <dgm:resizeHandles val="exact"/>
        </dgm:presLayoutVars>
      </dgm:prSet>
      <dgm:spPr/>
    </dgm:pt>
    <dgm:pt modelId="{4F805E66-4F54-41CB-812C-E57C76A091BD}" type="pres">
      <dgm:prSet presAssocID="{2BFEA1AF-3449-4947-A0C1-CF3395992291}" presName="compNode" presStyleCnt="0"/>
      <dgm:spPr/>
    </dgm:pt>
    <dgm:pt modelId="{84A22BAF-E984-41ED-97B3-ED004D6F6CC5}" type="pres">
      <dgm:prSet presAssocID="{2BFEA1AF-3449-4947-A0C1-CF3395992291}" presName="bgRect" presStyleLbl="bgShp" presStyleIdx="0" presStyleCnt="4"/>
      <dgm:spPr/>
    </dgm:pt>
    <dgm:pt modelId="{01EBA924-614A-4447-9136-9DD03FF6EB4C}" type="pres">
      <dgm:prSet presAssocID="{2BFEA1AF-3449-4947-A0C1-CF339599229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tillo de juez"/>
        </a:ext>
      </dgm:extLst>
    </dgm:pt>
    <dgm:pt modelId="{682B64EA-B63E-407B-A1A9-82914053775C}" type="pres">
      <dgm:prSet presAssocID="{2BFEA1AF-3449-4947-A0C1-CF3395992291}" presName="spaceRect" presStyleCnt="0"/>
      <dgm:spPr/>
    </dgm:pt>
    <dgm:pt modelId="{837EAFFD-44B5-4F4F-90BC-DFEA92F5666A}" type="pres">
      <dgm:prSet presAssocID="{2BFEA1AF-3449-4947-A0C1-CF3395992291}" presName="parTx" presStyleLbl="revTx" presStyleIdx="0" presStyleCnt="4">
        <dgm:presLayoutVars>
          <dgm:chMax val="0"/>
          <dgm:chPref val="0"/>
        </dgm:presLayoutVars>
      </dgm:prSet>
      <dgm:spPr/>
    </dgm:pt>
    <dgm:pt modelId="{F4134CD4-BEC3-496B-9F72-D5C9DA091B2F}" type="pres">
      <dgm:prSet presAssocID="{2649F369-1EC8-4AC6-A61B-17CD00EAFA0C}" presName="sibTrans" presStyleCnt="0"/>
      <dgm:spPr/>
    </dgm:pt>
    <dgm:pt modelId="{3AD27236-AE92-4263-A61A-BF50FD01B5F9}" type="pres">
      <dgm:prSet presAssocID="{203B18DE-27B6-4483-A06B-F0E2C8EC635B}" presName="compNode" presStyleCnt="0"/>
      <dgm:spPr/>
    </dgm:pt>
    <dgm:pt modelId="{80525D71-6F62-41C8-BF13-616CF37A2E96}" type="pres">
      <dgm:prSet presAssocID="{203B18DE-27B6-4483-A06B-F0E2C8EC635B}" presName="bgRect" presStyleLbl="bgShp" presStyleIdx="1" presStyleCnt="4"/>
      <dgm:spPr/>
    </dgm:pt>
    <dgm:pt modelId="{D088B6C4-F2EB-4E7C-B00E-343E27D02D4C}" type="pres">
      <dgm:prSet presAssocID="{203B18DE-27B6-4483-A06B-F0E2C8EC635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e"/>
        </a:ext>
      </dgm:extLst>
    </dgm:pt>
    <dgm:pt modelId="{84722D96-4B21-4BB4-ACBE-9AF6723A2F93}" type="pres">
      <dgm:prSet presAssocID="{203B18DE-27B6-4483-A06B-F0E2C8EC635B}" presName="spaceRect" presStyleCnt="0"/>
      <dgm:spPr/>
    </dgm:pt>
    <dgm:pt modelId="{E038FF1A-869B-44CC-9DBC-50D950A9C6BA}" type="pres">
      <dgm:prSet presAssocID="{203B18DE-27B6-4483-A06B-F0E2C8EC635B}" presName="parTx" presStyleLbl="revTx" presStyleIdx="1" presStyleCnt="4">
        <dgm:presLayoutVars>
          <dgm:chMax val="0"/>
          <dgm:chPref val="0"/>
        </dgm:presLayoutVars>
      </dgm:prSet>
      <dgm:spPr/>
    </dgm:pt>
    <dgm:pt modelId="{E6810D4A-5D4C-4DC2-8267-E01356477356}" type="pres">
      <dgm:prSet presAssocID="{CCC31426-73DE-4391-B735-236A9185A49C}" presName="sibTrans" presStyleCnt="0"/>
      <dgm:spPr/>
    </dgm:pt>
    <dgm:pt modelId="{B0AB0391-322B-4575-B107-E9FE64C4BDBA}" type="pres">
      <dgm:prSet presAssocID="{D4EAA250-A50B-443C-A533-F2B00AC2C166}" presName="compNode" presStyleCnt="0"/>
      <dgm:spPr/>
    </dgm:pt>
    <dgm:pt modelId="{50689BB5-9577-469F-B18E-F9F1F819B135}" type="pres">
      <dgm:prSet presAssocID="{D4EAA250-A50B-443C-A533-F2B00AC2C166}" presName="bgRect" presStyleLbl="bgShp" presStyleIdx="2" presStyleCnt="4"/>
      <dgm:spPr/>
    </dgm:pt>
    <dgm:pt modelId="{76BA6C9F-7B36-4284-B5E7-75A8DB06B053}" type="pres">
      <dgm:prSet presAssocID="{D4EAA250-A50B-443C-A533-F2B00AC2C16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pper board"/>
        </a:ext>
      </dgm:extLst>
    </dgm:pt>
    <dgm:pt modelId="{A7AF521E-650A-40DC-A117-559C9BA2209F}" type="pres">
      <dgm:prSet presAssocID="{D4EAA250-A50B-443C-A533-F2B00AC2C166}" presName="spaceRect" presStyleCnt="0"/>
      <dgm:spPr/>
    </dgm:pt>
    <dgm:pt modelId="{17B2B51C-705A-4780-BE6F-F761D5A77EF1}" type="pres">
      <dgm:prSet presAssocID="{D4EAA250-A50B-443C-A533-F2B00AC2C166}" presName="parTx" presStyleLbl="revTx" presStyleIdx="2" presStyleCnt="4">
        <dgm:presLayoutVars>
          <dgm:chMax val="0"/>
          <dgm:chPref val="0"/>
        </dgm:presLayoutVars>
      </dgm:prSet>
      <dgm:spPr/>
    </dgm:pt>
    <dgm:pt modelId="{40B5871A-667B-43F5-8D03-15C66C0B445E}" type="pres">
      <dgm:prSet presAssocID="{C379A19D-4767-40F1-AE79-BDDABDE7573E}" presName="sibTrans" presStyleCnt="0"/>
      <dgm:spPr/>
    </dgm:pt>
    <dgm:pt modelId="{CC2A6FF5-50FE-4DDE-ADFC-BC3F95335584}" type="pres">
      <dgm:prSet presAssocID="{280A2119-30E0-4051-9174-4747658A3B71}" presName="compNode" presStyleCnt="0"/>
      <dgm:spPr/>
    </dgm:pt>
    <dgm:pt modelId="{FABB2DBF-37AC-444E-9240-1245FE8D6368}" type="pres">
      <dgm:prSet presAssocID="{280A2119-30E0-4051-9174-4747658A3B71}" presName="bgRect" presStyleLbl="bgShp" presStyleIdx="3" presStyleCnt="4"/>
      <dgm:spPr/>
    </dgm:pt>
    <dgm:pt modelId="{425734E5-4B34-48A1-9132-FC0830174E5F}" type="pres">
      <dgm:prSet presAssocID="{280A2119-30E0-4051-9174-4747658A3B7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édico"/>
        </a:ext>
      </dgm:extLst>
    </dgm:pt>
    <dgm:pt modelId="{289C6E44-7BFE-4BE1-8469-D3FD51AEE4DA}" type="pres">
      <dgm:prSet presAssocID="{280A2119-30E0-4051-9174-4747658A3B71}" presName="spaceRect" presStyleCnt="0"/>
      <dgm:spPr/>
    </dgm:pt>
    <dgm:pt modelId="{83F03330-7610-4611-B407-0C635BD99C1F}" type="pres">
      <dgm:prSet presAssocID="{280A2119-30E0-4051-9174-4747658A3B71}" presName="parTx" presStyleLbl="revTx" presStyleIdx="3" presStyleCnt="4">
        <dgm:presLayoutVars>
          <dgm:chMax val="0"/>
          <dgm:chPref val="0"/>
        </dgm:presLayoutVars>
      </dgm:prSet>
      <dgm:spPr/>
    </dgm:pt>
  </dgm:ptLst>
  <dgm:cxnLst>
    <dgm:cxn modelId="{276E7602-2AF4-4C60-B4D5-5BFD0AFF9980}" srcId="{33A17EE9-78D9-46B6-91EB-C271E7964CA7}" destId="{203B18DE-27B6-4483-A06B-F0E2C8EC635B}" srcOrd="1" destOrd="0" parTransId="{6D507281-B054-446D-895A-90F4EA4E2D98}" sibTransId="{CCC31426-73DE-4391-B735-236A9185A49C}"/>
    <dgm:cxn modelId="{272D7F3A-06FF-44C9-83BC-A17FB785CF34}" srcId="{33A17EE9-78D9-46B6-91EB-C271E7964CA7}" destId="{2BFEA1AF-3449-4947-A0C1-CF3395992291}" srcOrd="0" destOrd="0" parTransId="{0AC8C7DC-B5BD-4D51-B88A-0BF87C4212EC}" sibTransId="{2649F369-1EC8-4AC6-A61B-17CD00EAFA0C}"/>
    <dgm:cxn modelId="{B0D5876C-05F0-4485-A4E8-C43BB5E09A6E}" srcId="{33A17EE9-78D9-46B6-91EB-C271E7964CA7}" destId="{D4EAA250-A50B-443C-A533-F2B00AC2C166}" srcOrd="2" destOrd="0" parTransId="{44632FEC-B0F1-49C6-B5CF-7EBEDDB64351}" sibTransId="{C379A19D-4767-40F1-AE79-BDDABDE7573E}"/>
    <dgm:cxn modelId="{7F56416D-CE75-40F4-8D81-4059C4E40C70}" type="presOf" srcId="{203B18DE-27B6-4483-A06B-F0E2C8EC635B}" destId="{E038FF1A-869B-44CC-9DBC-50D950A9C6BA}" srcOrd="0" destOrd="0" presId="urn:microsoft.com/office/officeart/2018/2/layout/IconVerticalSolidList"/>
    <dgm:cxn modelId="{6925BDD0-7A8C-41E6-989A-8848E8EDFFC2}" type="presOf" srcId="{280A2119-30E0-4051-9174-4747658A3B71}" destId="{83F03330-7610-4611-B407-0C635BD99C1F}" srcOrd="0" destOrd="0" presId="urn:microsoft.com/office/officeart/2018/2/layout/IconVerticalSolidList"/>
    <dgm:cxn modelId="{7E7D66E0-F237-491A-8D3F-570D6088F4B7}" srcId="{33A17EE9-78D9-46B6-91EB-C271E7964CA7}" destId="{280A2119-30E0-4051-9174-4747658A3B71}" srcOrd="3" destOrd="0" parTransId="{9648C950-79C3-4CDD-A5D9-F4E7023DA67B}" sibTransId="{119D96FD-7D7E-4C3B-BB9D-F86143D4C7B8}"/>
    <dgm:cxn modelId="{5D4D42E9-2317-4982-AE92-9E4A3F4ECFA0}" type="presOf" srcId="{D4EAA250-A50B-443C-A533-F2B00AC2C166}" destId="{17B2B51C-705A-4780-BE6F-F761D5A77EF1}" srcOrd="0" destOrd="0" presId="urn:microsoft.com/office/officeart/2018/2/layout/IconVerticalSolidList"/>
    <dgm:cxn modelId="{A5B6E7EE-9AD9-4698-9341-699A07BF785E}" type="presOf" srcId="{33A17EE9-78D9-46B6-91EB-C271E7964CA7}" destId="{A167F1DE-742C-4E17-B1D2-1F58F23BE5FA}" srcOrd="0" destOrd="0" presId="urn:microsoft.com/office/officeart/2018/2/layout/IconVerticalSolidList"/>
    <dgm:cxn modelId="{8A89A5F9-F572-4390-82FC-3AFC493731A1}" type="presOf" srcId="{2BFEA1AF-3449-4947-A0C1-CF3395992291}" destId="{837EAFFD-44B5-4F4F-90BC-DFEA92F5666A}" srcOrd="0" destOrd="0" presId="urn:microsoft.com/office/officeart/2018/2/layout/IconVerticalSolidList"/>
    <dgm:cxn modelId="{4D2DED25-0D68-41AF-9E3E-B2D124BF42A6}" type="presParOf" srcId="{A167F1DE-742C-4E17-B1D2-1F58F23BE5FA}" destId="{4F805E66-4F54-41CB-812C-E57C76A091BD}" srcOrd="0" destOrd="0" presId="urn:microsoft.com/office/officeart/2018/2/layout/IconVerticalSolidList"/>
    <dgm:cxn modelId="{0911DFFF-5354-4FF8-B73E-95E3AFC22936}" type="presParOf" srcId="{4F805E66-4F54-41CB-812C-E57C76A091BD}" destId="{84A22BAF-E984-41ED-97B3-ED004D6F6CC5}" srcOrd="0" destOrd="0" presId="urn:microsoft.com/office/officeart/2018/2/layout/IconVerticalSolidList"/>
    <dgm:cxn modelId="{706200FE-A8CF-45C0-9C2C-082FD3E3F50E}" type="presParOf" srcId="{4F805E66-4F54-41CB-812C-E57C76A091BD}" destId="{01EBA924-614A-4447-9136-9DD03FF6EB4C}" srcOrd="1" destOrd="0" presId="urn:microsoft.com/office/officeart/2018/2/layout/IconVerticalSolidList"/>
    <dgm:cxn modelId="{3FB4A17E-70AE-44A8-B06D-A7B676881DD6}" type="presParOf" srcId="{4F805E66-4F54-41CB-812C-E57C76A091BD}" destId="{682B64EA-B63E-407B-A1A9-82914053775C}" srcOrd="2" destOrd="0" presId="urn:microsoft.com/office/officeart/2018/2/layout/IconVerticalSolidList"/>
    <dgm:cxn modelId="{80A02721-E572-49F8-93B0-79356D426509}" type="presParOf" srcId="{4F805E66-4F54-41CB-812C-E57C76A091BD}" destId="{837EAFFD-44B5-4F4F-90BC-DFEA92F5666A}" srcOrd="3" destOrd="0" presId="urn:microsoft.com/office/officeart/2018/2/layout/IconVerticalSolidList"/>
    <dgm:cxn modelId="{5F72FBE0-0D8D-4378-9A1E-E15A461DBACD}" type="presParOf" srcId="{A167F1DE-742C-4E17-B1D2-1F58F23BE5FA}" destId="{F4134CD4-BEC3-496B-9F72-D5C9DA091B2F}" srcOrd="1" destOrd="0" presId="urn:microsoft.com/office/officeart/2018/2/layout/IconVerticalSolidList"/>
    <dgm:cxn modelId="{83E496A5-37FE-4373-B6BE-1B9C225A77F4}" type="presParOf" srcId="{A167F1DE-742C-4E17-B1D2-1F58F23BE5FA}" destId="{3AD27236-AE92-4263-A61A-BF50FD01B5F9}" srcOrd="2" destOrd="0" presId="urn:microsoft.com/office/officeart/2018/2/layout/IconVerticalSolidList"/>
    <dgm:cxn modelId="{F9002A89-556A-43E4-BFB3-9F40FFAD16A5}" type="presParOf" srcId="{3AD27236-AE92-4263-A61A-BF50FD01B5F9}" destId="{80525D71-6F62-41C8-BF13-616CF37A2E96}" srcOrd="0" destOrd="0" presId="urn:microsoft.com/office/officeart/2018/2/layout/IconVerticalSolidList"/>
    <dgm:cxn modelId="{2988520C-1158-4789-8262-F6A4BE8CEA87}" type="presParOf" srcId="{3AD27236-AE92-4263-A61A-BF50FD01B5F9}" destId="{D088B6C4-F2EB-4E7C-B00E-343E27D02D4C}" srcOrd="1" destOrd="0" presId="urn:microsoft.com/office/officeart/2018/2/layout/IconVerticalSolidList"/>
    <dgm:cxn modelId="{0A0B2196-94DF-40AF-BE12-B36878981764}" type="presParOf" srcId="{3AD27236-AE92-4263-A61A-BF50FD01B5F9}" destId="{84722D96-4B21-4BB4-ACBE-9AF6723A2F93}" srcOrd="2" destOrd="0" presId="urn:microsoft.com/office/officeart/2018/2/layout/IconVerticalSolidList"/>
    <dgm:cxn modelId="{F3D46AAC-9E25-4CF6-96E1-9C86603D42C0}" type="presParOf" srcId="{3AD27236-AE92-4263-A61A-BF50FD01B5F9}" destId="{E038FF1A-869B-44CC-9DBC-50D950A9C6BA}" srcOrd="3" destOrd="0" presId="urn:microsoft.com/office/officeart/2018/2/layout/IconVerticalSolidList"/>
    <dgm:cxn modelId="{8DB219E6-DE42-43CA-AD68-14363CE7D0D0}" type="presParOf" srcId="{A167F1DE-742C-4E17-B1D2-1F58F23BE5FA}" destId="{E6810D4A-5D4C-4DC2-8267-E01356477356}" srcOrd="3" destOrd="0" presId="urn:microsoft.com/office/officeart/2018/2/layout/IconVerticalSolidList"/>
    <dgm:cxn modelId="{0B77E131-5B7A-4C91-83B8-2EAC10BEB910}" type="presParOf" srcId="{A167F1DE-742C-4E17-B1D2-1F58F23BE5FA}" destId="{B0AB0391-322B-4575-B107-E9FE64C4BDBA}" srcOrd="4" destOrd="0" presId="urn:microsoft.com/office/officeart/2018/2/layout/IconVerticalSolidList"/>
    <dgm:cxn modelId="{1D92458A-DBC0-4BAB-AE02-C7F4A3055A9A}" type="presParOf" srcId="{B0AB0391-322B-4575-B107-E9FE64C4BDBA}" destId="{50689BB5-9577-469F-B18E-F9F1F819B135}" srcOrd="0" destOrd="0" presId="urn:microsoft.com/office/officeart/2018/2/layout/IconVerticalSolidList"/>
    <dgm:cxn modelId="{CF1F96DE-45C9-41F3-B96F-9F661536A53D}" type="presParOf" srcId="{B0AB0391-322B-4575-B107-E9FE64C4BDBA}" destId="{76BA6C9F-7B36-4284-B5E7-75A8DB06B053}" srcOrd="1" destOrd="0" presId="urn:microsoft.com/office/officeart/2018/2/layout/IconVerticalSolidList"/>
    <dgm:cxn modelId="{B07CF400-8176-40DE-8A6E-2F9FE07A2DA6}" type="presParOf" srcId="{B0AB0391-322B-4575-B107-E9FE64C4BDBA}" destId="{A7AF521E-650A-40DC-A117-559C9BA2209F}" srcOrd="2" destOrd="0" presId="urn:microsoft.com/office/officeart/2018/2/layout/IconVerticalSolidList"/>
    <dgm:cxn modelId="{FF7728F5-C28B-46A5-B5ED-8859D73F8340}" type="presParOf" srcId="{B0AB0391-322B-4575-B107-E9FE64C4BDBA}" destId="{17B2B51C-705A-4780-BE6F-F761D5A77EF1}" srcOrd="3" destOrd="0" presId="urn:microsoft.com/office/officeart/2018/2/layout/IconVerticalSolidList"/>
    <dgm:cxn modelId="{AA3121F5-58C9-447C-891E-DCEC59F081AC}" type="presParOf" srcId="{A167F1DE-742C-4E17-B1D2-1F58F23BE5FA}" destId="{40B5871A-667B-43F5-8D03-15C66C0B445E}" srcOrd="5" destOrd="0" presId="urn:microsoft.com/office/officeart/2018/2/layout/IconVerticalSolidList"/>
    <dgm:cxn modelId="{A1D9F545-D3A3-45F1-882B-AD8C9EFA3B12}" type="presParOf" srcId="{A167F1DE-742C-4E17-B1D2-1F58F23BE5FA}" destId="{CC2A6FF5-50FE-4DDE-ADFC-BC3F95335584}" srcOrd="6" destOrd="0" presId="urn:microsoft.com/office/officeart/2018/2/layout/IconVerticalSolidList"/>
    <dgm:cxn modelId="{D60B643B-7B8F-401B-AAD4-F4412DBD88B8}" type="presParOf" srcId="{CC2A6FF5-50FE-4DDE-ADFC-BC3F95335584}" destId="{FABB2DBF-37AC-444E-9240-1245FE8D6368}" srcOrd="0" destOrd="0" presId="urn:microsoft.com/office/officeart/2018/2/layout/IconVerticalSolidList"/>
    <dgm:cxn modelId="{33C2DF99-02D5-4E7C-B30E-43A92B24B6CB}" type="presParOf" srcId="{CC2A6FF5-50FE-4DDE-ADFC-BC3F95335584}" destId="{425734E5-4B34-48A1-9132-FC0830174E5F}" srcOrd="1" destOrd="0" presId="urn:microsoft.com/office/officeart/2018/2/layout/IconVerticalSolidList"/>
    <dgm:cxn modelId="{7FF3B13B-A757-4B39-B957-9FDB373FAB22}" type="presParOf" srcId="{CC2A6FF5-50FE-4DDE-ADFC-BC3F95335584}" destId="{289C6E44-7BFE-4BE1-8469-D3FD51AEE4DA}" srcOrd="2" destOrd="0" presId="urn:microsoft.com/office/officeart/2018/2/layout/IconVerticalSolidList"/>
    <dgm:cxn modelId="{5CE87F4E-DAF4-4ADC-99A0-C0D0175D42FB}" type="presParOf" srcId="{CC2A6FF5-50FE-4DDE-ADFC-BC3F95335584}" destId="{83F03330-7610-4611-B407-0C635BD99C1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22BAF-E984-41ED-97B3-ED004D6F6CC5}">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EBA924-614A-4447-9136-9DD03FF6EB4C}">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7EAFFD-44B5-4F4F-90BC-DFEA92F5666A}">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s-ES" sz="2200" kern="1200"/>
            <a:t>Se prorroga el actual incentivo al retiro  de la </a:t>
          </a:r>
          <a:r>
            <a:rPr lang="es-CL" sz="2200" kern="1200"/>
            <a:t>ley N° 21.061, </a:t>
          </a:r>
          <a:r>
            <a:rPr lang="es-ES" sz="2200" kern="1200"/>
            <a:t>hasta el 31 de diciembre de 2025</a:t>
          </a:r>
          <a:r>
            <a:rPr lang="es-CL" sz="2200" kern="1200"/>
            <a:t>.</a:t>
          </a:r>
          <a:endParaRPr lang="en-US" sz="2200" kern="1200"/>
        </a:p>
      </dsp:txBody>
      <dsp:txXfrm>
        <a:off x="1058686" y="1808"/>
        <a:ext cx="9456913" cy="916611"/>
      </dsp:txXfrm>
    </dsp:sp>
    <dsp:sp modelId="{80525D71-6F62-41C8-BF13-616CF37A2E96}">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88B6C4-F2EB-4E7C-B00E-343E27D02D4C}">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38FF1A-869B-44CC-9DBC-50D950A9C6BA}">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s-ES" sz="2200" kern="1200"/>
            <a:t>En el año 2025 se utilizarán los cupos que no hubieren sido ocupados en las anualidades anteriores para el respectivo grupo de beneficiarios.</a:t>
          </a:r>
          <a:endParaRPr lang="en-US" sz="2200" kern="1200"/>
        </a:p>
      </dsp:txBody>
      <dsp:txXfrm>
        <a:off x="1058686" y="1147573"/>
        <a:ext cx="9456913" cy="916611"/>
      </dsp:txXfrm>
    </dsp:sp>
    <dsp:sp modelId="{50689BB5-9577-469F-B18E-F9F1F819B135}">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BA6C9F-7B36-4284-B5E7-75A8DB06B053}">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B2B51C-705A-4780-BE6F-F761D5A77EF1}">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s-MX" sz="2200" kern="1200"/>
            <a:t>Plazo especial de postulación para funcionarios(as) de 70 años o más.</a:t>
          </a:r>
          <a:endParaRPr lang="en-US" sz="2200" kern="1200"/>
        </a:p>
      </dsp:txBody>
      <dsp:txXfrm>
        <a:off x="1058686" y="2293338"/>
        <a:ext cx="9456913" cy="916611"/>
      </dsp:txXfrm>
    </dsp:sp>
    <dsp:sp modelId="{FABB2DBF-37AC-444E-9240-1245FE8D6368}">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5734E5-4B34-48A1-9132-FC0830174E5F}">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F03330-7610-4611-B407-0C635BD99C1F}">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s-MX" sz="2200" kern="1200"/>
            <a:t>Mecanismo especial durante años 2024 y 2025 para postulación de personas con enfermedades terminales. </a:t>
          </a:r>
          <a:endParaRPr lang="en-US" sz="2200" kern="1200"/>
        </a:p>
      </dsp:txBody>
      <dsp:txXfrm>
        <a:off x="1058686" y="3439103"/>
        <a:ext cx="9456913" cy="9166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7T12:15:43.063"/>
    </inkml:context>
    <inkml:brush xml:id="br0">
      <inkml:brushProperty name="width" value="0.1" units="cm"/>
      <inkml:brushProperty name="height" value="0.6" units="cm"/>
      <inkml:brushProperty name="color" value="#E71224"/>
      <inkml:brushProperty name="ignorePressure" value="1"/>
      <inkml:brushProperty name="inkEffects" value="pencil"/>
    </inkml:brush>
  </inkml:definitions>
  <inkml:trace contextRef="#ctx0" brushRef="#br0">2594 235,'-4'-5,"-11"-1,-6-4,-14 0,-14 1,-7 3,-7 2,-2 1,1 2,3 1,7 0,9 1,7-1,6 1,4-1,2 0,1 0,-3 0,-3 0,-3 0,-2 0,2 0,2 0,-3 0,1 0,2 0,1 0,2 0,1 0,2 0,4 4,2 2,0 0,0 3,-3 0,-1-2,0-1,-6-3,-2 4,0-1,2 0,5 3,2-1,2-1,-1 3,-1 0,-1-3,0 3,-2-1,1 3,-1-1,0-2,0 1,0 0,-1-2,1-3,1-2,-1 3,0 0,0 0,0-2,0 3,0 0,0 0,-4-3,2 4,3 0,0-2,0-1,5 3,1-1,-1 0,-1-3,-1 4,-2 3,-5 6,-7 3,-2 3,-2 3,0-4,8-1,4-4,2-1,7 2,5 1,2-1,2-1,-1 7,-4 3,2 2,2 0,3-1,4 0,1-1,2 0,1-1,1 0,-1 0,5 0,2 0,3 0,0-1,4 1,2 0,0 0,-4 0,-3 0,1 0,3-5,0-1,1-4,4 0,2-3,-2 0,1-1,1-3,2 1,5-1,-1 3,-5 3,-2-1,0-3,2-3,-4 2,1-2,1 3,2 0,2 2,1 3,1-1,5 2,2-3,4 1,5-2,5-3,2 0,-2 0,-8 2,-3-1,-2-3,1-2,1-2,2-2,-1-1,-6 3,-4 1,-2 1,-1 2,1 0,0 4,0-1,1-2,1-2,0-3,0-2,0-1,4-1,6 0,6 3,0 3,-3 3,-3 1,-4 3,-3 0,-1-3,-2-3,0-3,-1-1,0 2,0 1,10-1,6-1,7-2,7 0,8-1,2-1,3 0,3 4,-1 1,-4 1,-1 2,-1 1,-4 3,-2-1,-8-1,-3-4,0-2,-5-2,-4-1,-4-1,-4 0,-3-1,-1 1,-1-1,0 1,5 0,1 0,4 0,5 0,1 0,1 0,8 0,-2 0,2 0,-5 0,-1 0,2 0,-4 0,1 0,1 0,-2 0,-4 0,1 0,-3 0,-2 0,-3 0,-2 0,-2 0,-1 0,0 0,-1 0,1 0,-1 0,1 0,-1 0,1 0,0 0,0 0,0 0,0 0,-5-5,-1 0,1-1,0 2,2 0,1-2,1-1,0 1,1 2,0 1,5-3,5-1,6-3,5 0,-2 1,-4 3,-4-2,-5-1,-2 3,-3-4,-1 2,-1 0,-4-1,2 0,3 2,0 1,1-1,0-1,0 2,0 2,-5-4,-2 1,0 1,2 1,5 2,2 2,2 0,-1 1,-1 0,-1 0,-1 1,0-1,-1 0,4 0,2 0,-1-4,0-2,-3 1,0 0,-5-3,-3 0,0 1,2 2,0 2,2-3,1-1,0 1,1-2,0-1,0 2,0 1,0 3,0 1,5 1,5 1,1 1,4-1,3 0,3 1,2-1,-2 0,-6 0,-4 0,-5 0,-8-4,-3-2,-1 0,1 2,0-4,2 1,2 0,0 2,0 2,1 1,5-3,5-6,2 0,-2 1,-2 2,-3-1,-6-4,-4 0,0 3,0 2,1-1,2 1,0 1,1 3,1 1,0-3,0 0,-4-4,-6-4,-1-1,0 3,4-1,-3-2,1 0,2 4,2 3,2 3,1-1,6-1,2-3,-1 0,0 2,-1-2,-2 1,-1 1,-1 3,1 1,-6-2,-5-5,-2-1,1 2,-1-1,1-4,2-4,3 2,2 4,-2-1,-1-2,2 1,0 0,-2-3,0-3,0 3,3 4,-4 0,1 3,-4-2,0 2,2 3,3-3,-3-3,-3-3,-5-4,1-2,-1-2,-3-1,-1-1,-3 0,-1 1,0-1,-1 1,-1 0,1 0,-1 0,1 0,0 0,-5 5,-5 5,-6 2,-5 2,-7 0,-7 1,-4-2,-2 2,-4-2,1 1,0-1,-2 0,3 4,4 3,0 2,7-2,-1-5,2 0,1 1,1 3,2 3,1 1,0 2,0 1,0 0,1 0,-1 1,0-1,-4 1,-6-1,-1 0,1 0,-2 0,5-5,4-1,7-4,3 0,0 1,-1 2,-1 3,-2-3,-6 0,-7-3,-1 0,1 2,2 2,3 2,1 2,-2 1,0 1,-4-4,0-2,2 1,2 1,2 1,2 1,1 1,1 1,1 0,-5 0,-2-4,1-2,-3 1,-1-4,-3 0,-4 1,2-2,-3 1,-2-3,2 0,0 3,3 3,3 2,4 2,3 2,2 0,2 0,1 1,-5-1,-1 1,-4-1,-6 0,-3 0,-4 0,-3 0,-5 0,-7 0,-1 0,-4 0,2-4,8-2,4 0,3 2,5 1,7 1,1-4,2 0,3 0,3 2,2 1,1 1,1 2,1-1,-5 1,-1 1,0-1,-4 0,0 0,-2 0,-5 1,1-1,-2 0,3 0,-1 0,2 0,3 0,3-5,4-1,1 1,2 0,0 2,1 1,0 1,-1 1,1 0,-1 0,1 0,-1 0,0 1,0-1,-5 0,0 4,-1 2,2 0,0-2,3 4,0-1,0 0,1-2,1-2,-1-1,5 3,1 1,0-1,-2 4,0 0,-2 2,-1 0,-1-2,1-2,-2-3,1-2,0-1,0 3,0 6,-5 1,-1-1,1-2,0-3,2-2,6 2,2 1,5 4,0 0,-5-2,0 3,-4-2,-3-1,-2-2,1-3,1-1,5 3,2 0,0 1,-1-2,-1-2,0 0,-7-1,-1-1,0 0,0 0,2 0,1-1,1 1,0 0,1 0,0 0,1 0,-1 0,5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4:56:10.937"/>
    </inkml:context>
    <inkml:brush xml:id="br0">
      <inkml:brushProperty name="width" value="0.05" units="cm"/>
      <inkml:brushProperty name="height" value="0.3" units="cm"/>
      <inkml:brushProperty name="color" value="#E71224"/>
      <inkml:brushProperty name="ignorePressure" value="1"/>
      <inkml:brushProperty name="inkEffects" value="pencil"/>
    </inkml:brush>
  </inkml:definitions>
  <inkml:trace contextRef="#ctx0" brushRef="#br0">1 385,'0'8,"0"7,0 5,0 3,0 2,0 0,0 1,0-1,0 1,0-2,0 1,0-1,0 0,0 0,0-1,0 1,0 0,0 0,0 0,0 0,0 0,0 0,0 0,0 0,0 0,0 4,0 1,0 4,0 1,0-2,0-2,0-2,0-2,0 3,0 1,0-1,0-2,4-4,1-3,4-5,5 0,4 1,3-3,1-2,6 0,7-2,0 2,-1-1,2-2,7-2,8-3,0-1,3-2,-4 0,-1 0,-2-1,-4 1,-6-1,-4 1,-5 0,2 0,3 0,1 0,2 0,0 0,-3-4,-3-2,-2 1,-2 1,-1 1,-1-3,-1 0,1 0,3 2,7 1,0 2,3 0,7-3,-3-6,-5 0,-5 1,-3 2,-2 2,-2 3,-1 0,0 2,0 0,1 1,-1-5,1-1,-1 0,5-3,2-1,3 3,5 0,-1 3,-2 1,-3 2,2-1,2 2,0-1,1 0,-1 1,2-1,2 0,2 0,3 0,5 0,3 0,-4 0,-6 0,-6 0,-2 0,-2 0,-3 0,-2 0,2 0,8 0,6 0,8 0,2 0,6 0,3 0,1 0,-4 0,-3 0,-3 0,-8 0,-2 0,-5 0,-5 0,-5 0,-2 0,1 0,1 0,0 0,2 0,4 0,1 0,-2 0,1 0,-1 0,-2 0,-3 0,3 0,-1 0,-2 0,-1 0,11 0,10 0,11 0,5 0,2 0,-8 0,-6 0,-7 0,-7 0,-3 0,-3 0,-3 0,-3 0,-1 0,2 0,1 0,4 0,4 0,4 0,7 0,12 0,4 0,-5 0,-5 0,-6 0,-5 0,-4 0,-6 0,-3 0,0 0,0 0,3 0,0 0,2 0,3 0,0 0,5 0,4 0,6 0,-2 0,-6 0,-2 0,4 0,6 0,2 0,0 0,-6 0,2 0,-4 0,-2 0,-4 0,-6 0,-4 0,-4 0,7 0,5 0,4 0,3 0,2 0,0 0,-3 0,-5 0,-6 0,-4 0,-4 0,3 0,0 0,-1 0,-1 0,-1 0,-1 0,7 0,7 4,13 1,6 0,1 0,-6-3,-3 0,-6 3,-7 1,-5 0,-4-2,-4-2,0 0,-1-1,-1-1,5 0,18 0,26 0,21-1,19 1,7 0,-4 0,-9 0,-11 0,-8 0,-11 0,-15 0,-8 0,-10 0,-8 0,-5 0,-4 0,-2 0,-1 0,1 0,3 0,2 0,1 0,2 0,1 0,3 0,0 0,6 0,12 0,13 0,9 0,-2 0,-4 0,-6 0,-9 0,-11 0,-4 0,-4 0,-4 0,0 0,0 0,-2 0,-2 0,-1 0,3 0,1 0,-1 0,3 0,16 0,25 0,16 0,5 0,-1 0,-9 0,-13 0,-16 0,-13 0,-9 0,-7 0,-3 0,-1 0,-2 0,2 0,0 0,0 0,1 0,1 0,0 0,0 0,0 0,0 0,-4-4,-1-2,-1 1,6 1,3-3,0 0,0-4,0 1,3 2,-4-2,-1 1,-2 2,0 2,-1 2,1 2,0 0,5 1,5 0,1 1,0-1,1 1,-1-1,-2 0,-2 0,-3 0,-1 0,6 0,11 0,10 0,8 0,2 0,3 0,-6 0,-6 0,-3 0,-2 0,2 0,2 0,-1 0,-5 0,-7 0,-5 0,-5 0,-4 0,-2 0,0 0,-2 0,1 0,0 0,0 0,1 0,-1 0,1 0,4 0,10 0,2 0,-2 0,-2 0,-5 0,-2 0,-2 0,1 0,14 0,15 0,10 0,-2 0,-8 0,-9 0,-10 0,-6 0,-1 0,2 0,4 0,0 0,2 0,2 0,14 0,15 0,7 0,-5 0,-11 0,-11 0,-11 0,-8 0,-4 0,-4 0,-1 0,0 0,4 0,6 0,5 0,1 0,10 0,9 0,8 0,16 0,44 0,17 0,0 0,-11 0,-25 0,-25 0,-23 0,-17 0,-12 0,-6 0,-3 0,-1 0,0 0,1 0,2 0,0 0,1 0,9 0,3 0,-1 0,-1 0,-3 0,-2 0,-2 0,-1 0,-1 0,-1 0,-3-4,-2-2,-4-3,0-5,2-3,-2-8,0-7,-1-3,0 5,-1 4,-3 1,-4 2,-1 0,-3 0,0 0,-2 0,1 0,-1-1,1 0,-1-4,-3-1,-2 0,1 1,-3 0,-1 3,-2 0,-3 5,0 1,3 1,3-2,-1 3,1 1,-3 2,2 0,1-2,-1 2,0-1,-2 3,1-2,2-2,-2-2,1-3,-2 3,-3 0,-4 4,-2 3,-7 0,-18-2,-6 1,-2 2,-1 4,5 2,7-2,6-1,-2 2,0 2,-1 1,2 0,4 2,-2 0,-3 0,-6 0,-9 0,-7 1,-2-1,-2 0,1 0,8 0,9 0,8 0,6 0,5 0,-1 0,0 0,0 0,2 0,0 0,1 0,-19 0,-11 0,-4 0,-1-4,7-6,8 0,7 0,2 3,4 2,2 2,3-2,-3-1,-4 1,-4-3,-8 0,-9-3,-23-3,-27-8,-12-4,-2-1,11 3,15 2,20 5,18 5,15 5,9 3,10-1,6-1,-1 2,0 0,-2 2,-2 1,-1 1,-2 0,-1 0,0 0,-4 0,-2 1,1-1,0 0,-2 0,0 0,-4 0,-3 0,-3 0,-3 0,1 0,5 0,0 0,-5 0,0 0,-9 4,1 1,0 5,-3-1,4-1,2 3,5-2,2 3,3-2,1-2,2 2,3-1,3 2,-2-1,-4-2,-4-2,-11 1,-2 1,0 1,-3 1,-1-2,-23-3,-6-1,6-2,14-1,9 3,6 1,8-1,2 0,4-1,1-2,-3 4,2 1,-2-1,2-1,2-1,4-1,-1-1,0-1,1 0,-6 0,-5-1,-4 1,-7 0,-2 0,4 0,2 0,1 0,-4 0,-1 0,-4 0,-8 0,-11 0,-12 0,-4 0,-2 0,-7 0,11 0,16 0,16 0,14 0,10 0,2 0,-1 0,1 0,1 0,-7 0,-4 0,-8 0,-12 4,-8 1,-4 0,-2-1,3-1,7-1,1-1,8-1,5 0,-1 0,4 0,7 0,1 0,1-1,-3 1,-1 0,-2 0,-6 4,-2 6,0 1,-3-2,3 2,7 0,8-3,5-3,1-1,-11-3,-2 0,-1-1,2 0,-3-1,-5 1,-3-1,0 1,-3 4,1 1,-3 0,1-1,3-1,-10 3,-2 0,6 0,7-2,7-1,5-2,0 0,5-1,0 0,-2 0,2 0,-5-1,2 1,2 0,5 0,-1 0,3 0,-3 0,1 0,-5 0,-5 0,-8 0,3 0,0 0,0 0,-3 0,3 0,2 0,-4 0,-5 0,-1 0,-8 0,-8 0,-9 0,-6 0,-9 0,-20 0,1 0,17 0,20 0,21 0,15 0,11 0,7 0,4 0,-11 0,-4 0,-9 0,-4 0,-6 0,-2 0,0 0,-1 0,0 0,6 0,8 0,7 0,2 0,-1 0,-11 0,-6 0,-6-4,-5-1,-3 0,0 0,4 3,9 0,9 1,9-4,6 0,4 0,-2 1,0 2,-7-4,-11-1,-9 2,-3 1,3 1,8 1,3 1,-2 1,1 0,2 0,2 1,2-1,-2 0,-2-4,-5-1,-4 0,4 1,2 1,4 1,2 1,3 1,4 0,-1 0,2 0,2 0,1 1,-1-1,-5 0,0 0,-2 0,-3 0,1 0,4 0,2 0,4 0,3 0,-3 0,0 0,0 0,2 0,5-4,2-2,0 1,0 1,-1 1,-1 1,0 1,-2 0,0 1,0 0,0 1,0-1,0 0,0 0,0 0,-4 0,-2 0,1 0,1 0,1 0,5 5,3 0,0 0,-1 0,-1-2,-1-2,0 0,-6 0,-1 3,0 1,0 0,2-1,1-2,1 0,1-1,0-1,0 0,0 0,0 0,1 0,-1 4,0 1,0 0,4 4,1-1,1-1,-2 2,-1 0,-1-3,-1 4,-1-2,5-1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4:56:48.367"/>
    </inkml:context>
    <inkml:brush xml:id="br0">
      <inkml:brushProperty name="width" value="0.05" units="cm"/>
      <inkml:brushProperty name="height" value="0.3" units="cm"/>
      <inkml:brushProperty name="color" value="#E71224"/>
      <inkml:brushProperty name="ignorePressure" value="1"/>
      <inkml:brushProperty name="inkEffects" value="pencil"/>
    </inkml:brush>
  </inkml:definitions>
  <inkml:trace contextRef="#ctx0" brushRef="#br0">1 2,'4'0,"5"0,6 0,4 0,2 0,3 0,1 0,4 0,1 0,4 0,0 0,-1 0,-3 0,-2 4,-2 1,-1 0,-1-1,0-1,0-1,-1-1,5-1,1 0,0 0,-1 0,3 0,0 0,-1-1,-1 1,-2 0,-2 0,0 0,3 0,2 0,-2 0,0 0,-1 0,-2 0,0 0,-1 0,0 0,0 0,0 0,0 0,0 0,-1 0,1 0,0 0,0 0,0 0,0 0,4 0,1 0,0 0,0 5,-2 0,-1 0,-1 0,-1-2,4 2,5 2,1-2,3-1,4-1,-2-1,18 3,2 0,-4 0,-7-1,-9-1,-6-1,-4-1,0-1,0 0,-2 0,4-1,4 1,0 0,-1 0,-3 0,2 0,-1 0,-2 0,-2 0,-1 0,-2 0,0 0,-1 0,-1 0,1 0,4 0,1 0,0 0,3 0,8 0,6 0,-1 0,0 0,-4-4,-4-2,-5 1,-4 1,-2 1,-2 1,4 1,0 0,1 1,-2 0,0 1,-2-1,0 0,-1 0,0 0,0 0,3 0,3 0,-1 0,-1 0,3 0,0 0,-1 0,-2 0,3 0,0 0,3 0,0 0,-2 0,-2 0,-3 0,-1 0,-1 0,-1 0,0 0,-1 0,1 0,3 0,2 0,0 0,0 0,-3 0,0 0,-1 0,-1 0,0 0,0 0,0 0,0 0,0 0,-1 0,5 0,2 0,-1 0,-1 0,-1 0,-1 0,-1 0,-1 0,0 0,0 0,0 0,-1 0,5 0,1 0,0 0,-1 0,-1 0,-1 0,-1 0,-1 0,0 0,4 0,6 0,4 0,5 0,2 0,3 0,-4 0,0 0,-5 0,-3 0,-5 0,-4 0,-1 0,-2 0,-1 0,0 0,0 0,0 0,1 0,0 0,-1 0,1 0,0 0,0 0,4 0,2 0,-1 0,-1 0,-1 0,-1 0,-1 0,-1 0,0 0,0 0,-1 0,1 0,0 0,0 0,0 0,0 0,0 0,0 0,0 0,0 0,0 0,-1 0,1 0,0 0,8 0,7 0,1 0,-2 0,0 0,-2 0,-3 0,-4 0,-1 0,-3 0,0 0,-2 0,1 0,-1 0,0 0,1 0,0 0,8 0,2 0,9 0,8 0,4 0,1 0,-5 0,-8 0,2 0,2 0,-5 0,1 0,-1 0,-2 0,0 0,-3 0,-4 0,2 0,1 0,0 0,2 0,-2 0,-3 0,-3 0,-2 0,-2 0,-1 0,-2 0,13 0,4 0,3 0,2 0,-2 0,-4 0,-5 0,0 0,-2 0,-2 0,-2 0,-2 0,3 0,1 0,7 0,1 0,3 0,-2 0,1 0,-3 0,2 0,-4 0,-2 0,-3 0,-2 0,-3 0,3 0,6 0,-1 0,8 0,5 5,18 0,20 0,15 0,7 2,6 0,1-1,-12-2,-14-1,-13-1,-17-1,-12-1,-11 0,-7-1,-4 1,-1 0,-1 0,0-1,1 1,0 0,1 0,1 0,0 0,0 0,0 0,0 0,0 0,0 0,0 0,0 0,4 0,1 0,5 0,3 0,9 0,4 0,-2 0,-6 0,-5 0,-5 0,-4 0,-3 0,3 0,1 0,7 0,2 0,-2 0,-2 0,-4 0,-2 0,2 0,4 0,9 0,12 0,11 0,-3 0,-8 0,-1 0,-6 0,-6 0,-7 0,-5 0,-4 0,2 0,0 0,0 0,-1 0,-1 0,-1 0,8 0,10 0,10 0,4 0,5 0,-4 0,-8 0,-9 0,-6 0,-6 0,-4 0,-1 0,-2 0,1 0,-1 0,1 0,0 0,1 0,-1 0,1 0,0 0,13 0,11 0,11-4,2-1,0 0,-6 1,-10 1,-7-3,-6 0,-5 0,-3 2,-1 1,16-3,13 0,14 1,5 1,1 1,-3 2,-8 0,-8 1,-3 0,-8 0,-5 0,-2 0,-2 1,-4-1,-1 0,-3 0,0 0,-1 0,-1 0,1 0,-1 0,1 0,0 0,-1 0,1 0,0 0,4 0,6 0,8 0,7 0,1 0,-2 0,-6 0,-6 0,-1 0,-2 0,-3 0,-2 0,2 0,0 0,4 0,11 0,31 0,11 0,3 0,-2 0,-8 0,-9 0,-4 0,-6 0,-5-4,-4-2,-6 1,-3 1,-6 1,-3 1,-5 1,-3 0,-1 1,-1 0,3-3,5-2,6 0,0 1,2 1,-2 1,-3 1,-4 1,-2 0,-3 0,-2 0,0 0,0 1,-1-1,4 0,2 0,4 0,4 0,5 0,2 0,3 0,1 0,-3 0,-2 0,-3 0,-5 0,-1 0,3 0,-1 0,2 0,6 0,0 0,0 0,6 0,5 0,3 0,-1 0,-6 0,-8 0,-3 0,-4 0,-8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4:56:57.303"/>
    </inkml:context>
    <inkml:brush xml:id="br0">
      <inkml:brushProperty name="width" value="0.05" units="cm"/>
      <inkml:brushProperty name="height" value="0.3" units="cm"/>
      <inkml:brushProperty name="color" value="#E71224"/>
      <inkml:brushProperty name="ignorePressure" value="1"/>
      <inkml:brushProperty name="inkEffects" value="pencil"/>
    </inkml:brush>
  </inkml:definitions>
  <inkml:trace contextRef="#ctx0" brushRef="#br0">1 66,'4'0,"5"0,6 0,4 0,-1-4,4-2,3 1,1 1,0 1,0 1,-1 1,0 0,0 1,-1 0,0 1,0-1,0 0,0 0,0 0,0 0,0 0,0 0,0 0,-1 0,1 0,0 0,0 0,0 0,4 0,2 0,-1 0,-1 0,-1 0,-1 0,-1 0,-1 0,0 0,0 0,-1 0,1 0,0 0,0 0,0 0,4 0,1 0,0 0,-1 0,-1 0,-1 0,-1 0,-1 0,0 0,0 0,4 5,1 0,-4 4,-2 1,2-2,2-2,0-2,0-2,3 3,1 1,-1-1,-2-1,-1-2,-1 0,-1-1,-1-1,0 0,-1 0,1-1,0 1,-1 0,1 0,0 0,0 0,0 0,0 0,0 0,0 0,4 0,1 0,1 0,2 0,4 0,5 0,7 0,3 0,-2 0,-6 0,-2 0,-4 0,-4 0,-3 0,-4 0,-1 0,-1 0,-1 0,0 0,0 0,1 0,-1 0,1 0,0 0,0 0,-4-4,-2-2,1 1,1 1,1 1,9 1,8-7,9-3,6 2,1-2,0 1,-6 2,-6 3,-2 3,-9-3,-8 0,-10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4:57:06.053"/>
    </inkml:context>
    <inkml:brush xml:id="br0">
      <inkml:brushProperty name="width" value="0.05" units="cm"/>
      <inkml:brushProperty name="height" value="0.3" units="cm"/>
      <inkml:brushProperty name="color" value="#E71224"/>
      <inkml:brushProperty name="ignorePressure" value="1"/>
      <inkml:brushProperty name="inkEffects" value="pencil"/>
    </inkml:brush>
  </inkml:definitions>
  <inkml:trace contextRef="#ctx0" brushRef="#br0">1 73,'4'0,"5"0,6 0,4 0,2 0,11 0,16 0,16 0,13 0,10 0,3 0,-3 0,-6 0,-11 0,-12 0,-12 0,-9 0,-8 0,-4 0,-3 0,4 0,1 0,0 0,0 0,3 0,-4-4,-1-1,-2 0,0 1,-1 1,5 1,2 1,4 1,0 0,-1 0,-2 0,-2 1,-2-1,-1 0,3 0,6 0,8 0,18 0,19 0,17 0,16 0,9 0,5 0,-3 0,-6 0,-11 0,-14 0,-16 4,-12 1,-9 0,-10-1,-9-1,-5-1,-5-1,-3-1,0 1,3-2,2 1,-1 0,9 0,1 0,3-1,3 1,6 0,3 0,4 0,2 0,-5 0,-8 0,0 0,-2 0,-5 0,-5 0,-4 0,-3 0,-2 0,0 0,-1 0,0 0,0 0,5 0,1 0,0 0,-2 0,0 0,-1 0,-1 0,4 0,0 0,0 0,-1 0,-1 0,-2 0,0 0,-1 0,0 0,4 0,1 0,0 0,-1 0,7 0,2 0,-2 0,22 0,14 0,-2 0,-8 0,-11 0,-9 0,-8 0,-5 0,-4 0,-1 0,-1 0,0 0,0 0,1 0,0 0,5 0,1 0,4 0,1 0,-2 0,-2 0,-2 0,-2 0,-1 0,4 0,4 0,1 0,-1 0,-3 0,7 0,1 0,-3 0,2 5,2 0,-1 0,1 0,-2-2,-4 3,2 0,2 3,-1 1,-2-2,5-3,0-1,-3 2,2 0,17 0,13-2,2-2,6 0,-2-1,-1-1,-9 4,-8 1,-8-1,-5 0,-6-1,0-1,-3-1,1-1,-2 0,-1 0,1 0,-1-1,-2 1,3 0,3 0,12 0,15 0,3 0,0 0,-7 0,-11 0,-8 0,-7 0,-6 0,2 0,3 0,0 0,0 0,-3 0,-1 0,-2 0,-1 0,-1 0,0 0,0 0,-1 0,5 0,1 0,0 0,-1 0,-1 0,-1 0,-1 0,-1 0,0 0,4 0,1 0,0 0,7 0,6 0,-1 0,-2 0,-1 0,-2 0,-3 0,1 0,-2 0,-1 0,-3 0,3 0,3 0,9 0,5 0,15-4,5-1,3 0,-3-4,-8 1,-11 1,-9 2,-8 1,-1 2,-1 1,6 1,5 1,-1-1,-2 0,-4 1,-4-1,-2 0,-3 0,-1 0,4 0,1 0,-1 0,0 0,-2 0,-1 0,0 0,-1 0,9-4,5-1,6 0,3 1,1-3,2-1,-1 2,1-2,3-1,5 2,5 2,3 2,0 2,-4-4,-8-1,-10 2,-3-4,-1 0,-4 1,1 2,-1 2,-4 1,-3-3,-2 0,-2 0,-1 1,0 1,-1 2,5 0,1 1,4 0,0 0,-1 0,-2 1,-2-1,2 0,4 0,1 0,2 0,0 0,-4 0,-2 0,-3 0,-2 0,-2 0,0 0,8 0,2 0,4 0,-1 0,-2 0,-3 0,-4 0,-1 0,-2 0,-1 0,0 0,-1 0,0 0,1 0,0 0,16 0,17 0,12 0,11 0,7 0,-3 0,-11 0,-14 0,-14 0,-9 0,-8 0,-4 0,-2 0,-1 0,1 0,0 0,4 0,3 0,7 0,11 0,5 0,-2 0,-1 0,-5 0,-6 0,-6 0,-3 0,-4 0,-1 0,-1 0,0 0,0 0,0 0,0 0,1 0,0 0,0 0,0 0,0 0,0 0,0 0,0 0,0 0,0 0,0 0,0 0,0 0,0 0,0 0,0 0,-1 0,-3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4:57:09.923"/>
    </inkml:context>
    <inkml:brush xml:id="br0">
      <inkml:brushProperty name="width" value="0.05" units="cm"/>
      <inkml:brushProperty name="height" value="0.3" units="cm"/>
      <inkml:brushProperty name="color" value="#E71224"/>
      <inkml:brushProperty name="ignorePressure" value="1"/>
      <inkml:brushProperty name="inkEffects" value="pencil"/>
    </inkml:brush>
  </inkml:definitions>
  <inkml:trace contextRef="#ctx0" brushRef="#br0">1 98,'4'0,"5"0,6 0,4 0,3 0,5 0,7 0,10 0,9 0,9 0,5 0,4 0,-3 0,-3 0,-2 0,1 0,-2 0,0 0,-5 0,-6 0,-2 0,-2 0,0 0,-5 0,-5 0,-5 0,-3 0,-3 0,-2 0,-1 0,0-5,0 0,0 0,0 0,-3-2,-2 0,1-3,1 0,1 2,1 3,1-3,1 0,0 2,0 2,0 1,0 2,0 0,0 1,0 0,0 1,0-1,0 0,0 0,0 1,0-1,4 0,6 0,4 0,13 0,10 0,11 4,13 5,8 6,18 4,10 2,-8-1,-11-1,-14 1,-18-3,-17-5,-14-4,-8-3,-7-3,-2-2,2 0,2-1,0 0,1 0,-2 1,0-1,0 1,-1 0,0 0,0 0,4 0,1 0,0 0,0 0,-2 0,-2 0,0 0,0 0,-1 0,-1 0,1 0,0 0,-1 0,1 0,0 0,0 0,4 0,2 0,3 0,0 0,4 0,-2 0,2 0,-1 0,-3 0,1 0,-1 0,-2 0,-2 0,-2 0,-2 0,-1 0,0 0,0 0,-1 0,1 0,0 0,-1 0,1 0,0 0,0 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71535-B1B5-49E9-9B9E-9464F832583C}" type="datetimeFigureOut">
              <a:rPr lang="es-CL" smtClean="0"/>
              <a:t>03-04-24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3B6D4-AAE1-48F6-AF9C-14E4B88906DE}" type="slidenum">
              <a:rPr lang="es-CL" smtClean="0"/>
              <a:t>‹Nº›</a:t>
            </a:fld>
            <a:endParaRPr lang="es-CL"/>
          </a:p>
        </p:txBody>
      </p:sp>
    </p:spTree>
    <p:extLst>
      <p:ext uri="{BB962C8B-B14F-4D97-AF65-F5344CB8AC3E}">
        <p14:creationId xmlns:p14="http://schemas.microsoft.com/office/powerpoint/2010/main" val="3348123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BCDECE3B-8A8E-DC47-B9E7-CF56273373CE}" type="slidenum">
              <a:rPr lang="es-CL" smtClean="0"/>
              <a:t>4</a:t>
            </a:fld>
            <a:endParaRPr lang="es-CL"/>
          </a:p>
        </p:txBody>
      </p:sp>
    </p:spTree>
    <p:extLst>
      <p:ext uri="{BB962C8B-B14F-4D97-AF65-F5344CB8AC3E}">
        <p14:creationId xmlns:p14="http://schemas.microsoft.com/office/powerpoint/2010/main" val="296466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BCDECE3B-8A8E-DC47-B9E7-CF56273373CE}" type="slidenum">
              <a:rPr lang="es-CL" smtClean="0"/>
              <a:t>5</a:t>
            </a:fld>
            <a:endParaRPr lang="es-CL"/>
          </a:p>
        </p:txBody>
      </p:sp>
    </p:spTree>
    <p:extLst>
      <p:ext uri="{BB962C8B-B14F-4D97-AF65-F5344CB8AC3E}">
        <p14:creationId xmlns:p14="http://schemas.microsoft.com/office/powerpoint/2010/main" val="3454411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BCDECE3B-8A8E-DC47-B9E7-CF56273373CE}" type="slidenum">
              <a:rPr lang="es-CL" smtClean="0"/>
              <a:t>6</a:t>
            </a:fld>
            <a:endParaRPr lang="es-CL"/>
          </a:p>
        </p:txBody>
      </p:sp>
    </p:spTree>
    <p:extLst>
      <p:ext uri="{BB962C8B-B14F-4D97-AF65-F5344CB8AC3E}">
        <p14:creationId xmlns:p14="http://schemas.microsoft.com/office/powerpoint/2010/main" val="2330638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BCDECE3B-8A8E-DC47-B9E7-CF56273373CE}" type="slidenum">
              <a:rPr lang="es-CL" smtClean="0"/>
              <a:t>7</a:t>
            </a:fld>
            <a:endParaRPr lang="es-CL"/>
          </a:p>
        </p:txBody>
      </p:sp>
    </p:spTree>
    <p:extLst>
      <p:ext uri="{BB962C8B-B14F-4D97-AF65-F5344CB8AC3E}">
        <p14:creationId xmlns:p14="http://schemas.microsoft.com/office/powerpoint/2010/main" val="329764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BCDECE3B-8A8E-DC47-B9E7-CF56273373CE}" type="slidenum">
              <a:rPr lang="es-CL" smtClean="0"/>
              <a:t>8</a:t>
            </a:fld>
            <a:endParaRPr lang="es-CL"/>
          </a:p>
        </p:txBody>
      </p:sp>
    </p:spTree>
    <p:extLst>
      <p:ext uri="{BB962C8B-B14F-4D97-AF65-F5344CB8AC3E}">
        <p14:creationId xmlns:p14="http://schemas.microsoft.com/office/powerpoint/2010/main" val="3978421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EE236-DCA6-3C61-BD08-11195E389D5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F3CE437F-C303-AC48-632D-3AFC0E0ECA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74C020F3-C71D-7770-F3DC-985E7F31F94A}"/>
              </a:ext>
            </a:extLst>
          </p:cNvPr>
          <p:cNvSpPr>
            <a:spLocks noGrp="1"/>
          </p:cNvSpPr>
          <p:nvPr>
            <p:ph type="dt" sz="half" idx="10"/>
          </p:nvPr>
        </p:nvSpPr>
        <p:spPr/>
        <p:txBody>
          <a:bodyPr/>
          <a:lstStyle/>
          <a:p>
            <a:fld id="{ECF00C8D-F683-47C9-A23F-0B7F73468BD3}" type="datetimeFigureOut">
              <a:rPr lang="es-CL" smtClean="0"/>
              <a:t>03-04-24</a:t>
            </a:fld>
            <a:endParaRPr lang="es-CL"/>
          </a:p>
        </p:txBody>
      </p:sp>
      <p:sp>
        <p:nvSpPr>
          <p:cNvPr id="5" name="Marcador de pie de página 4">
            <a:extLst>
              <a:ext uri="{FF2B5EF4-FFF2-40B4-BE49-F238E27FC236}">
                <a16:creationId xmlns:a16="http://schemas.microsoft.com/office/drawing/2014/main" id="{BF018216-743F-3073-20B8-8ABDD289756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EF7141A-CFED-699E-1D90-285C0056A7FA}"/>
              </a:ext>
            </a:extLst>
          </p:cNvPr>
          <p:cNvSpPr>
            <a:spLocks noGrp="1"/>
          </p:cNvSpPr>
          <p:nvPr>
            <p:ph type="sldNum" sz="quarter" idx="12"/>
          </p:nvPr>
        </p:nvSpPr>
        <p:spPr/>
        <p:txBody>
          <a:bodyPr/>
          <a:lstStyle/>
          <a:p>
            <a:fld id="{D469BC33-A55C-4392-B67D-29CB16320946}" type="slidenum">
              <a:rPr lang="es-CL" smtClean="0"/>
              <a:t>‹Nº›</a:t>
            </a:fld>
            <a:endParaRPr lang="es-CL"/>
          </a:p>
        </p:txBody>
      </p:sp>
    </p:spTree>
    <p:extLst>
      <p:ext uri="{BB962C8B-B14F-4D97-AF65-F5344CB8AC3E}">
        <p14:creationId xmlns:p14="http://schemas.microsoft.com/office/powerpoint/2010/main" val="2630019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3E273-5934-9CCC-9684-11CFBC40F58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D52AD4E-8561-7BD1-C437-E363A5BCC6B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D4D8AF1-C8D4-71FB-D9B6-3F8AB7CE3668}"/>
              </a:ext>
            </a:extLst>
          </p:cNvPr>
          <p:cNvSpPr>
            <a:spLocks noGrp="1"/>
          </p:cNvSpPr>
          <p:nvPr>
            <p:ph type="dt" sz="half" idx="10"/>
          </p:nvPr>
        </p:nvSpPr>
        <p:spPr/>
        <p:txBody>
          <a:bodyPr/>
          <a:lstStyle/>
          <a:p>
            <a:fld id="{ECF00C8D-F683-47C9-A23F-0B7F73468BD3}" type="datetimeFigureOut">
              <a:rPr lang="es-CL" smtClean="0"/>
              <a:t>03-04-24</a:t>
            </a:fld>
            <a:endParaRPr lang="es-CL"/>
          </a:p>
        </p:txBody>
      </p:sp>
      <p:sp>
        <p:nvSpPr>
          <p:cNvPr id="5" name="Marcador de pie de página 4">
            <a:extLst>
              <a:ext uri="{FF2B5EF4-FFF2-40B4-BE49-F238E27FC236}">
                <a16:creationId xmlns:a16="http://schemas.microsoft.com/office/drawing/2014/main" id="{FC45563B-0E5C-C452-5A4E-AB6834A3802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162C13F-6A1D-F2A9-67D6-600CE2960B4C}"/>
              </a:ext>
            </a:extLst>
          </p:cNvPr>
          <p:cNvSpPr>
            <a:spLocks noGrp="1"/>
          </p:cNvSpPr>
          <p:nvPr>
            <p:ph type="sldNum" sz="quarter" idx="12"/>
          </p:nvPr>
        </p:nvSpPr>
        <p:spPr/>
        <p:txBody>
          <a:bodyPr/>
          <a:lstStyle/>
          <a:p>
            <a:fld id="{D469BC33-A55C-4392-B67D-29CB16320946}" type="slidenum">
              <a:rPr lang="es-CL" smtClean="0"/>
              <a:t>‹Nº›</a:t>
            </a:fld>
            <a:endParaRPr lang="es-CL"/>
          </a:p>
        </p:txBody>
      </p:sp>
    </p:spTree>
    <p:extLst>
      <p:ext uri="{BB962C8B-B14F-4D97-AF65-F5344CB8AC3E}">
        <p14:creationId xmlns:p14="http://schemas.microsoft.com/office/powerpoint/2010/main" val="16117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97FC7DE-42EF-9FA0-21D5-67FBC1B3B5A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4A0DFB1-8D74-324C-124C-DC506DAD3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38248A5-A5DA-4C5D-065B-E3C160CF6D27}"/>
              </a:ext>
            </a:extLst>
          </p:cNvPr>
          <p:cNvSpPr>
            <a:spLocks noGrp="1"/>
          </p:cNvSpPr>
          <p:nvPr>
            <p:ph type="dt" sz="half" idx="10"/>
          </p:nvPr>
        </p:nvSpPr>
        <p:spPr/>
        <p:txBody>
          <a:bodyPr/>
          <a:lstStyle/>
          <a:p>
            <a:fld id="{ECF00C8D-F683-47C9-A23F-0B7F73468BD3}" type="datetimeFigureOut">
              <a:rPr lang="es-CL" smtClean="0"/>
              <a:t>03-04-24</a:t>
            </a:fld>
            <a:endParaRPr lang="es-CL"/>
          </a:p>
        </p:txBody>
      </p:sp>
      <p:sp>
        <p:nvSpPr>
          <p:cNvPr id="5" name="Marcador de pie de página 4">
            <a:extLst>
              <a:ext uri="{FF2B5EF4-FFF2-40B4-BE49-F238E27FC236}">
                <a16:creationId xmlns:a16="http://schemas.microsoft.com/office/drawing/2014/main" id="{0FA09886-372F-D8C8-1E69-56F2DEA0D88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9AEBA4B-5C1B-44B6-8198-D9A8E640A962}"/>
              </a:ext>
            </a:extLst>
          </p:cNvPr>
          <p:cNvSpPr>
            <a:spLocks noGrp="1"/>
          </p:cNvSpPr>
          <p:nvPr>
            <p:ph type="sldNum" sz="quarter" idx="12"/>
          </p:nvPr>
        </p:nvSpPr>
        <p:spPr/>
        <p:txBody>
          <a:bodyPr/>
          <a:lstStyle/>
          <a:p>
            <a:fld id="{D469BC33-A55C-4392-B67D-29CB16320946}" type="slidenum">
              <a:rPr lang="es-CL" smtClean="0"/>
              <a:t>‹Nº›</a:t>
            </a:fld>
            <a:endParaRPr lang="es-CL"/>
          </a:p>
        </p:txBody>
      </p:sp>
    </p:spTree>
    <p:extLst>
      <p:ext uri="{BB962C8B-B14F-4D97-AF65-F5344CB8AC3E}">
        <p14:creationId xmlns:p14="http://schemas.microsoft.com/office/powerpoint/2010/main" val="34512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2D82BA-1B62-E1C9-5E81-A6AF188699F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5930C9E-DA73-0365-0B06-A6294AC6A96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7F3176E-2BD7-0BAD-4ED8-4EEEEAF2082A}"/>
              </a:ext>
            </a:extLst>
          </p:cNvPr>
          <p:cNvSpPr>
            <a:spLocks noGrp="1"/>
          </p:cNvSpPr>
          <p:nvPr>
            <p:ph type="dt" sz="half" idx="10"/>
          </p:nvPr>
        </p:nvSpPr>
        <p:spPr/>
        <p:txBody>
          <a:bodyPr/>
          <a:lstStyle/>
          <a:p>
            <a:fld id="{ECF00C8D-F683-47C9-A23F-0B7F73468BD3}" type="datetimeFigureOut">
              <a:rPr lang="es-CL" smtClean="0"/>
              <a:t>03-04-24</a:t>
            </a:fld>
            <a:endParaRPr lang="es-CL"/>
          </a:p>
        </p:txBody>
      </p:sp>
      <p:sp>
        <p:nvSpPr>
          <p:cNvPr id="5" name="Marcador de pie de página 4">
            <a:extLst>
              <a:ext uri="{FF2B5EF4-FFF2-40B4-BE49-F238E27FC236}">
                <a16:creationId xmlns:a16="http://schemas.microsoft.com/office/drawing/2014/main" id="{719D1F6E-5C26-FFF3-3A62-09EA86534F6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D1F2E10-01FC-EDAA-3F62-ED90C89A991D}"/>
              </a:ext>
            </a:extLst>
          </p:cNvPr>
          <p:cNvSpPr>
            <a:spLocks noGrp="1"/>
          </p:cNvSpPr>
          <p:nvPr>
            <p:ph type="sldNum" sz="quarter" idx="12"/>
          </p:nvPr>
        </p:nvSpPr>
        <p:spPr/>
        <p:txBody>
          <a:bodyPr/>
          <a:lstStyle/>
          <a:p>
            <a:fld id="{D469BC33-A55C-4392-B67D-29CB16320946}" type="slidenum">
              <a:rPr lang="es-CL" smtClean="0"/>
              <a:t>‹Nº›</a:t>
            </a:fld>
            <a:endParaRPr lang="es-CL"/>
          </a:p>
        </p:txBody>
      </p:sp>
    </p:spTree>
    <p:extLst>
      <p:ext uri="{BB962C8B-B14F-4D97-AF65-F5344CB8AC3E}">
        <p14:creationId xmlns:p14="http://schemas.microsoft.com/office/powerpoint/2010/main" val="113248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554EF8-75D2-60C1-3863-47B1A89C75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1D44ABE-1DA5-B863-0902-DA02B8E885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BB2BDAB-336B-AAB3-E22C-F49DC5B842E0}"/>
              </a:ext>
            </a:extLst>
          </p:cNvPr>
          <p:cNvSpPr>
            <a:spLocks noGrp="1"/>
          </p:cNvSpPr>
          <p:nvPr>
            <p:ph type="dt" sz="half" idx="10"/>
          </p:nvPr>
        </p:nvSpPr>
        <p:spPr/>
        <p:txBody>
          <a:bodyPr/>
          <a:lstStyle/>
          <a:p>
            <a:fld id="{ECF00C8D-F683-47C9-A23F-0B7F73468BD3}" type="datetimeFigureOut">
              <a:rPr lang="es-CL" smtClean="0"/>
              <a:t>03-04-24</a:t>
            </a:fld>
            <a:endParaRPr lang="es-CL"/>
          </a:p>
        </p:txBody>
      </p:sp>
      <p:sp>
        <p:nvSpPr>
          <p:cNvPr id="5" name="Marcador de pie de página 4">
            <a:extLst>
              <a:ext uri="{FF2B5EF4-FFF2-40B4-BE49-F238E27FC236}">
                <a16:creationId xmlns:a16="http://schemas.microsoft.com/office/drawing/2014/main" id="{D1B4BF1A-BE26-ED5A-63D1-A415E802FC5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DD8AFA7-CB28-840F-2ACE-852968B53E6A}"/>
              </a:ext>
            </a:extLst>
          </p:cNvPr>
          <p:cNvSpPr>
            <a:spLocks noGrp="1"/>
          </p:cNvSpPr>
          <p:nvPr>
            <p:ph type="sldNum" sz="quarter" idx="12"/>
          </p:nvPr>
        </p:nvSpPr>
        <p:spPr/>
        <p:txBody>
          <a:bodyPr/>
          <a:lstStyle/>
          <a:p>
            <a:fld id="{D469BC33-A55C-4392-B67D-29CB16320946}" type="slidenum">
              <a:rPr lang="es-CL" smtClean="0"/>
              <a:t>‹Nº›</a:t>
            </a:fld>
            <a:endParaRPr lang="es-CL"/>
          </a:p>
        </p:txBody>
      </p:sp>
    </p:spTree>
    <p:extLst>
      <p:ext uri="{BB962C8B-B14F-4D97-AF65-F5344CB8AC3E}">
        <p14:creationId xmlns:p14="http://schemas.microsoft.com/office/powerpoint/2010/main" val="409288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353F82-A362-F243-1939-5951804917F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EEEA21E-5561-8E2D-96B9-501FAA5D941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62A8F30D-5EF0-6D97-80D6-D2CBF766800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D0027F3-1871-EA88-77D1-AECC912BC26A}"/>
              </a:ext>
            </a:extLst>
          </p:cNvPr>
          <p:cNvSpPr>
            <a:spLocks noGrp="1"/>
          </p:cNvSpPr>
          <p:nvPr>
            <p:ph type="dt" sz="half" idx="10"/>
          </p:nvPr>
        </p:nvSpPr>
        <p:spPr/>
        <p:txBody>
          <a:bodyPr/>
          <a:lstStyle/>
          <a:p>
            <a:fld id="{ECF00C8D-F683-47C9-A23F-0B7F73468BD3}" type="datetimeFigureOut">
              <a:rPr lang="es-CL" smtClean="0"/>
              <a:t>03-04-24</a:t>
            </a:fld>
            <a:endParaRPr lang="es-CL"/>
          </a:p>
        </p:txBody>
      </p:sp>
      <p:sp>
        <p:nvSpPr>
          <p:cNvPr id="6" name="Marcador de pie de página 5">
            <a:extLst>
              <a:ext uri="{FF2B5EF4-FFF2-40B4-BE49-F238E27FC236}">
                <a16:creationId xmlns:a16="http://schemas.microsoft.com/office/drawing/2014/main" id="{98D1FE33-4AF8-4196-C454-961CD7A6E2F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196564A-197C-0D3D-5E30-47CBD08FBE75}"/>
              </a:ext>
            </a:extLst>
          </p:cNvPr>
          <p:cNvSpPr>
            <a:spLocks noGrp="1"/>
          </p:cNvSpPr>
          <p:nvPr>
            <p:ph type="sldNum" sz="quarter" idx="12"/>
          </p:nvPr>
        </p:nvSpPr>
        <p:spPr/>
        <p:txBody>
          <a:bodyPr/>
          <a:lstStyle/>
          <a:p>
            <a:fld id="{D469BC33-A55C-4392-B67D-29CB16320946}" type="slidenum">
              <a:rPr lang="es-CL" smtClean="0"/>
              <a:t>‹Nº›</a:t>
            </a:fld>
            <a:endParaRPr lang="es-CL"/>
          </a:p>
        </p:txBody>
      </p:sp>
    </p:spTree>
    <p:extLst>
      <p:ext uri="{BB962C8B-B14F-4D97-AF65-F5344CB8AC3E}">
        <p14:creationId xmlns:p14="http://schemas.microsoft.com/office/powerpoint/2010/main" val="113265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84FDC6-4F22-DDEF-59AE-D690AF5685A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30A2B61-9464-13E6-227B-DF498E2060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9BFB500-B87F-2767-B6C0-1013AAD4724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69835BE3-53AB-449D-7431-2486F48C79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F1D5D2C-E672-B818-FF65-E3C9EB0B25A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4B5129E8-F3F4-11AC-5234-0D8EC1BDF435}"/>
              </a:ext>
            </a:extLst>
          </p:cNvPr>
          <p:cNvSpPr>
            <a:spLocks noGrp="1"/>
          </p:cNvSpPr>
          <p:nvPr>
            <p:ph type="dt" sz="half" idx="10"/>
          </p:nvPr>
        </p:nvSpPr>
        <p:spPr/>
        <p:txBody>
          <a:bodyPr/>
          <a:lstStyle/>
          <a:p>
            <a:fld id="{ECF00C8D-F683-47C9-A23F-0B7F73468BD3}" type="datetimeFigureOut">
              <a:rPr lang="es-CL" smtClean="0"/>
              <a:t>03-04-24</a:t>
            </a:fld>
            <a:endParaRPr lang="es-CL"/>
          </a:p>
        </p:txBody>
      </p:sp>
      <p:sp>
        <p:nvSpPr>
          <p:cNvPr id="8" name="Marcador de pie de página 7">
            <a:extLst>
              <a:ext uri="{FF2B5EF4-FFF2-40B4-BE49-F238E27FC236}">
                <a16:creationId xmlns:a16="http://schemas.microsoft.com/office/drawing/2014/main" id="{BB8DE89A-77C2-577F-9B5D-27A138955478}"/>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4DC0648E-80B8-B11C-9252-DFE05AC13D52}"/>
              </a:ext>
            </a:extLst>
          </p:cNvPr>
          <p:cNvSpPr>
            <a:spLocks noGrp="1"/>
          </p:cNvSpPr>
          <p:nvPr>
            <p:ph type="sldNum" sz="quarter" idx="12"/>
          </p:nvPr>
        </p:nvSpPr>
        <p:spPr/>
        <p:txBody>
          <a:bodyPr/>
          <a:lstStyle/>
          <a:p>
            <a:fld id="{D469BC33-A55C-4392-B67D-29CB16320946}" type="slidenum">
              <a:rPr lang="es-CL" smtClean="0"/>
              <a:t>‹Nº›</a:t>
            </a:fld>
            <a:endParaRPr lang="es-CL"/>
          </a:p>
        </p:txBody>
      </p:sp>
    </p:spTree>
    <p:extLst>
      <p:ext uri="{BB962C8B-B14F-4D97-AF65-F5344CB8AC3E}">
        <p14:creationId xmlns:p14="http://schemas.microsoft.com/office/powerpoint/2010/main" val="67490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97C476-6B75-6B23-5F0F-0835201EBA5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0F04726E-D236-5E7C-03E8-D2688A9CE1D1}"/>
              </a:ext>
            </a:extLst>
          </p:cNvPr>
          <p:cNvSpPr>
            <a:spLocks noGrp="1"/>
          </p:cNvSpPr>
          <p:nvPr>
            <p:ph type="dt" sz="half" idx="10"/>
          </p:nvPr>
        </p:nvSpPr>
        <p:spPr/>
        <p:txBody>
          <a:bodyPr/>
          <a:lstStyle/>
          <a:p>
            <a:fld id="{ECF00C8D-F683-47C9-A23F-0B7F73468BD3}" type="datetimeFigureOut">
              <a:rPr lang="es-CL" smtClean="0"/>
              <a:t>03-04-24</a:t>
            </a:fld>
            <a:endParaRPr lang="es-CL"/>
          </a:p>
        </p:txBody>
      </p:sp>
      <p:sp>
        <p:nvSpPr>
          <p:cNvPr id="4" name="Marcador de pie de página 3">
            <a:extLst>
              <a:ext uri="{FF2B5EF4-FFF2-40B4-BE49-F238E27FC236}">
                <a16:creationId xmlns:a16="http://schemas.microsoft.com/office/drawing/2014/main" id="{64ED9D56-9335-1D1F-9139-64713C71B27C}"/>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D623BBBA-A2AC-6178-C720-5BE892F41021}"/>
              </a:ext>
            </a:extLst>
          </p:cNvPr>
          <p:cNvSpPr>
            <a:spLocks noGrp="1"/>
          </p:cNvSpPr>
          <p:nvPr>
            <p:ph type="sldNum" sz="quarter" idx="12"/>
          </p:nvPr>
        </p:nvSpPr>
        <p:spPr/>
        <p:txBody>
          <a:bodyPr/>
          <a:lstStyle/>
          <a:p>
            <a:fld id="{D469BC33-A55C-4392-B67D-29CB16320946}" type="slidenum">
              <a:rPr lang="es-CL" smtClean="0"/>
              <a:t>‹Nº›</a:t>
            </a:fld>
            <a:endParaRPr lang="es-CL"/>
          </a:p>
        </p:txBody>
      </p:sp>
    </p:spTree>
    <p:extLst>
      <p:ext uri="{BB962C8B-B14F-4D97-AF65-F5344CB8AC3E}">
        <p14:creationId xmlns:p14="http://schemas.microsoft.com/office/powerpoint/2010/main" val="132697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7090DF-54F4-DFE9-BCE1-31ADAF815464}"/>
              </a:ext>
            </a:extLst>
          </p:cNvPr>
          <p:cNvSpPr>
            <a:spLocks noGrp="1"/>
          </p:cNvSpPr>
          <p:nvPr>
            <p:ph type="dt" sz="half" idx="10"/>
          </p:nvPr>
        </p:nvSpPr>
        <p:spPr/>
        <p:txBody>
          <a:bodyPr/>
          <a:lstStyle/>
          <a:p>
            <a:fld id="{ECF00C8D-F683-47C9-A23F-0B7F73468BD3}" type="datetimeFigureOut">
              <a:rPr lang="es-CL" smtClean="0"/>
              <a:t>03-04-24</a:t>
            </a:fld>
            <a:endParaRPr lang="es-CL"/>
          </a:p>
        </p:txBody>
      </p:sp>
      <p:sp>
        <p:nvSpPr>
          <p:cNvPr id="3" name="Marcador de pie de página 2">
            <a:extLst>
              <a:ext uri="{FF2B5EF4-FFF2-40B4-BE49-F238E27FC236}">
                <a16:creationId xmlns:a16="http://schemas.microsoft.com/office/drawing/2014/main" id="{9CE3B49C-916A-7098-DAD5-81A2DB497C9F}"/>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5DB4EA7-6AFD-DC2A-74CE-3AB617085B1F}"/>
              </a:ext>
            </a:extLst>
          </p:cNvPr>
          <p:cNvSpPr>
            <a:spLocks noGrp="1"/>
          </p:cNvSpPr>
          <p:nvPr>
            <p:ph type="sldNum" sz="quarter" idx="12"/>
          </p:nvPr>
        </p:nvSpPr>
        <p:spPr/>
        <p:txBody>
          <a:bodyPr/>
          <a:lstStyle/>
          <a:p>
            <a:fld id="{D469BC33-A55C-4392-B67D-29CB16320946}" type="slidenum">
              <a:rPr lang="es-CL" smtClean="0"/>
              <a:t>‹Nº›</a:t>
            </a:fld>
            <a:endParaRPr lang="es-CL"/>
          </a:p>
        </p:txBody>
      </p:sp>
    </p:spTree>
    <p:extLst>
      <p:ext uri="{BB962C8B-B14F-4D97-AF65-F5344CB8AC3E}">
        <p14:creationId xmlns:p14="http://schemas.microsoft.com/office/powerpoint/2010/main" val="351790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AED9BE-EEFA-D435-60ED-FA6632A372E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461B52A-1219-FCD2-3C70-7208F43C82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4A51F100-D51F-A281-594D-60C3583E6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A5044-83B2-A4AC-A082-43433271A163}"/>
              </a:ext>
            </a:extLst>
          </p:cNvPr>
          <p:cNvSpPr>
            <a:spLocks noGrp="1"/>
          </p:cNvSpPr>
          <p:nvPr>
            <p:ph type="dt" sz="half" idx="10"/>
          </p:nvPr>
        </p:nvSpPr>
        <p:spPr/>
        <p:txBody>
          <a:bodyPr/>
          <a:lstStyle/>
          <a:p>
            <a:fld id="{ECF00C8D-F683-47C9-A23F-0B7F73468BD3}" type="datetimeFigureOut">
              <a:rPr lang="es-CL" smtClean="0"/>
              <a:t>03-04-24</a:t>
            </a:fld>
            <a:endParaRPr lang="es-CL"/>
          </a:p>
        </p:txBody>
      </p:sp>
      <p:sp>
        <p:nvSpPr>
          <p:cNvPr id="6" name="Marcador de pie de página 5">
            <a:extLst>
              <a:ext uri="{FF2B5EF4-FFF2-40B4-BE49-F238E27FC236}">
                <a16:creationId xmlns:a16="http://schemas.microsoft.com/office/drawing/2014/main" id="{18ED533B-3FC2-D369-3A71-753F1E3A02B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69633E4-F57B-95E8-2AED-5E83F2E23371}"/>
              </a:ext>
            </a:extLst>
          </p:cNvPr>
          <p:cNvSpPr>
            <a:spLocks noGrp="1"/>
          </p:cNvSpPr>
          <p:nvPr>
            <p:ph type="sldNum" sz="quarter" idx="12"/>
          </p:nvPr>
        </p:nvSpPr>
        <p:spPr/>
        <p:txBody>
          <a:bodyPr/>
          <a:lstStyle/>
          <a:p>
            <a:fld id="{D469BC33-A55C-4392-B67D-29CB16320946}" type="slidenum">
              <a:rPr lang="es-CL" smtClean="0"/>
              <a:t>‹Nº›</a:t>
            </a:fld>
            <a:endParaRPr lang="es-CL"/>
          </a:p>
        </p:txBody>
      </p:sp>
    </p:spTree>
    <p:extLst>
      <p:ext uri="{BB962C8B-B14F-4D97-AF65-F5344CB8AC3E}">
        <p14:creationId xmlns:p14="http://schemas.microsoft.com/office/powerpoint/2010/main" val="3782046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7B671E-7EC9-D0A0-04CE-2873DB8EB1E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C8209A5C-9C33-5EF2-F41C-292F55F20E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F2E6E264-C12F-9624-C4C4-141D9CC20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86BCE0-E024-6977-8EF3-6A3ECE228E1A}"/>
              </a:ext>
            </a:extLst>
          </p:cNvPr>
          <p:cNvSpPr>
            <a:spLocks noGrp="1"/>
          </p:cNvSpPr>
          <p:nvPr>
            <p:ph type="dt" sz="half" idx="10"/>
          </p:nvPr>
        </p:nvSpPr>
        <p:spPr/>
        <p:txBody>
          <a:bodyPr/>
          <a:lstStyle/>
          <a:p>
            <a:fld id="{ECF00C8D-F683-47C9-A23F-0B7F73468BD3}" type="datetimeFigureOut">
              <a:rPr lang="es-CL" smtClean="0"/>
              <a:t>03-04-24</a:t>
            </a:fld>
            <a:endParaRPr lang="es-CL"/>
          </a:p>
        </p:txBody>
      </p:sp>
      <p:sp>
        <p:nvSpPr>
          <p:cNvPr id="6" name="Marcador de pie de página 5">
            <a:extLst>
              <a:ext uri="{FF2B5EF4-FFF2-40B4-BE49-F238E27FC236}">
                <a16:creationId xmlns:a16="http://schemas.microsoft.com/office/drawing/2014/main" id="{74CB4F68-5968-9D6F-5167-BB1C9F7A0A3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4079F95-2657-EA04-9BA6-8A6B95C91222}"/>
              </a:ext>
            </a:extLst>
          </p:cNvPr>
          <p:cNvSpPr>
            <a:spLocks noGrp="1"/>
          </p:cNvSpPr>
          <p:nvPr>
            <p:ph type="sldNum" sz="quarter" idx="12"/>
          </p:nvPr>
        </p:nvSpPr>
        <p:spPr/>
        <p:txBody>
          <a:bodyPr/>
          <a:lstStyle/>
          <a:p>
            <a:fld id="{D469BC33-A55C-4392-B67D-29CB16320946}" type="slidenum">
              <a:rPr lang="es-CL" smtClean="0"/>
              <a:t>‹Nº›</a:t>
            </a:fld>
            <a:endParaRPr lang="es-CL"/>
          </a:p>
        </p:txBody>
      </p:sp>
    </p:spTree>
    <p:extLst>
      <p:ext uri="{BB962C8B-B14F-4D97-AF65-F5344CB8AC3E}">
        <p14:creationId xmlns:p14="http://schemas.microsoft.com/office/powerpoint/2010/main" val="2043572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5C30A33-2471-CEB1-377F-60521EF51F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5ABB83C-BAC7-7AD4-8DB4-A7AE0D7EBE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23AC18-658B-AA93-BA3D-3B2B854F30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00C8D-F683-47C9-A23F-0B7F73468BD3}" type="datetimeFigureOut">
              <a:rPr lang="es-CL" smtClean="0"/>
              <a:t>03-04-24</a:t>
            </a:fld>
            <a:endParaRPr lang="es-CL"/>
          </a:p>
        </p:txBody>
      </p:sp>
      <p:sp>
        <p:nvSpPr>
          <p:cNvPr id="5" name="Marcador de pie de página 4">
            <a:extLst>
              <a:ext uri="{FF2B5EF4-FFF2-40B4-BE49-F238E27FC236}">
                <a16:creationId xmlns:a16="http://schemas.microsoft.com/office/drawing/2014/main" id="{ADB9444F-D1A4-8525-F9DC-E61FCF4670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2C880B13-E3C2-9EC4-5032-C39F4C4B51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9BC33-A55C-4392-B67D-29CB16320946}" type="slidenum">
              <a:rPr lang="es-CL" smtClean="0"/>
              <a:t>‹Nº›</a:t>
            </a:fld>
            <a:endParaRPr lang="es-CL"/>
          </a:p>
        </p:txBody>
      </p:sp>
    </p:spTree>
    <p:extLst>
      <p:ext uri="{BB962C8B-B14F-4D97-AF65-F5344CB8AC3E}">
        <p14:creationId xmlns:p14="http://schemas.microsoft.com/office/powerpoint/2010/main" val="333829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3" Type="http://schemas.openxmlformats.org/officeDocument/2006/relationships/image" Target="../media/image5.emf"/><Relationship Id="rId7" Type="http://schemas.openxmlformats.org/officeDocument/2006/relationships/image" Target="../media/image5.png"/><Relationship Id="rId12" Type="http://schemas.openxmlformats.org/officeDocument/2006/relationships/customXml" Target="../ink/ink5.xml"/><Relationship Id="rId2" Type="http://schemas.openxmlformats.org/officeDocument/2006/relationships/notesSlide" Target="../notesSlides/notesSlide5.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0" name="Rectangle 308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CA663A7-F0CA-2582-8DD6-2248563F7F3F}"/>
              </a:ext>
            </a:extLst>
          </p:cNvPr>
          <p:cNvSpPr>
            <a:spLocks noGrp="1"/>
          </p:cNvSpPr>
          <p:nvPr>
            <p:ph type="ctrTitle"/>
          </p:nvPr>
        </p:nvSpPr>
        <p:spPr>
          <a:xfrm>
            <a:off x="455071" y="1448972"/>
            <a:ext cx="5531393" cy="2377439"/>
          </a:xfrm>
        </p:spPr>
        <p:txBody>
          <a:bodyPr anchor="b">
            <a:normAutofit fontScale="90000"/>
          </a:bodyPr>
          <a:lstStyle/>
          <a:p>
            <a:pPr algn="l"/>
            <a:br>
              <a:rPr lang="es-CL" sz="3700" i="1" dirty="0"/>
            </a:br>
            <a:br>
              <a:rPr lang="es-CL" sz="3700" i="1" dirty="0"/>
            </a:br>
            <a:br>
              <a:rPr lang="es-CL" sz="3700" i="1" dirty="0"/>
            </a:br>
            <a:br>
              <a:rPr lang="es-CL" sz="3700" i="1" dirty="0"/>
            </a:br>
            <a:r>
              <a:rPr lang="es-CL" sz="3700" i="1" dirty="0"/>
              <a:t>Evaluación de la Mesa de Remuneraciones </a:t>
            </a:r>
            <a:br>
              <a:rPr lang="es-CL" sz="3700" i="1" dirty="0"/>
            </a:br>
            <a:br>
              <a:rPr lang="es-CL" sz="3700" dirty="0"/>
            </a:br>
            <a:r>
              <a:rPr lang="es-CL" sz="3700" dirty="0"/>
              <a:t>Convención Nacional </a:t>
            </a:r>
            <a:r>
              <a:rPr lang="es-CL" sz="3700" i="1" dirty="0" err="1"/>
              <a:t>Anejud</a:t>
            </a:r>
            <a:r>
              <a:rPr lang="es-CL" sz="3700" i="1" dirty="0"/>
              <a:t> 3 y 4 de Abril  2024</a:t>
            </a:r>
          </a:p>
        </p:txBody>
      </p:sp>
      <p:sp>
        <p:nvSpPr>
          <p:cNvPr id="3092" name="Rectangle 3091">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Rectangle 3093">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6" name="Rectangle 3095">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ítulo 2">
            <a:extLst>
              <a:ext uri="{FF2B5EF4-FFF2-40B4-BE49-F238E27FC236}">
                <a16:creationId xmlns:a16="http://schemas.microsoft.com/office/drawing/2014/main" id="{793B4953-4E16-C685-9416-72F888A98FDD}"/>
              </a:ext>
            </a:extLst>
          </p:cNvPr>
          <p:cNvSpPr>
            <a:spLocks noGrp="1"/>
          </p:cNvSpPr>
          <p:nvPr>
            <p:ph type="subTitle" idx="1"/>
          </p:nvPr>
        </p:nvSpPr>
        <p:spPr>
          <a:xfrm>
            <a:off x="823442" y="4541263"/>
            <a:ext cx="4662957" cy="1395022"/>
          </a:xfrm>
        </p:spPr>
        <p:txBody>
          <a:bodyPr anchor="t">
            <a:normAutofit/>
          </a:bodyPr>
          <a:lstStyle/>
          <a:p>
            <a:pPr algn="l"/>
            <a:r>
              <a:rPr lang="es-CL" i="1" dirty="0">
                <a:solidFill>
                  <a:srgbClr val="FFFFFF"/>
                </a:solidFill>
              </a:rPr>
              <a:t>Manuel Gajardo N</a:t>
            </a:r>
          </a:p>
          <a:p>
            <a:pPr algn="l"/>
            <a:r>
              <a:rPr lang="es-CL" i="1" dirty="0">
                <a:solidFill>
                  <a:srgbClr val="FFFFFF"/>
                </a:solidFill>
              </a:rPr>
              <a:t>Magister en Políticas Públicas</a:t>
            </a:r>
          </a:p>
          <a:p>
            <a:pPr algn="l"/>
            <a:r>
              <a:rPr lang="es-CL" i="1" dirty="0">
                <a:solidFill>
                  <a:srgbClr val="FFFFFF"/>
                </a:solidFill>
              </a:rPr>
              <a:t>Asesor </a:t>
            </a:r>
            <a:r>
              <a:rPr lang="es-CL" i="1" dirty="0" err="1">
                <a:solidFill>
                  <a:srgbClr val="FFFFFF"/>
                </a:solidFill>
              </a:rPr>
              <a:t>Anejud</a:t>
            </a:r>
            <a:endParaRPr lang="es-CL" i="1" dirty="0">
              <a:solidFill>
                <a:srgbClr val="FFFFFF"/>
              </a:solidFill>
            </a:endParaRPr>
          </a:p>
        </p:txBody>
      </p:sp>
      <p:pic>
        <p:nvPicPr>
          <p:cNvPr id="3074" name="Picture 2">
            <a:extLst>
              <a:ext uri="{FF2B5EF4-FFF2-40B4-BE49-F238E27FC236}">
                <a16:creationId xmlns:a16="http://schemas.microsoft.com/office/drawing/2014/main" id="{76452CB8-1C40-E54E-3F5F-6156C18F00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3907" y="1616101"/>
            <a:ext cx="5163022" cy="3872266"/>
          </a:xfrm>
          <a:prstGeom prst="rect">
            <a:avLst/>
          </a:prstGeom>
          <a:noFill/>
          <a:extLst>
            <a:ext uri="{909E8E84-426E-40DD-AFC4-6F175D3DCCD1}">
              <a14:hiddenFill xmlns:a14="http://schemas.microsoft.com/office/drawing/2010/main">
                <a:solidFill>
                  <a:srgbClr val="FFFFFF"/>
                </a:solidFill>
              </a14:hiddenFill>
            </a:ext>
          </a:extLst>
        </p:spPr>
      </p:pic>
      <p:sp>
        <p:nvSpPr>
          <p:cNvPr id="3098" name="Rectangle 309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C9441D13-5FB9-F7DA-1905-BDA7B5153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2"/>
            <a:ext cx="12176708" cy="951304"/>
          </a:xfrm>
          <a:prstGeom prst="rect">
            <a:avLst/>
          </a:prstGeom>
        </p:spPr>
      </p:pic>
    </p:spTree>
    <p:extLst>
      <p:ext uri="{BB962C8B-B14F-4D97-AF65-F5344CB8AC3E}">
        <p14:creationId xmlns:p14="http://schemas.microsoft.com/office/powerpoint/2010/main" val="3717066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2978" y="943387"/>
            <a:ext cx="11367436" cy="5259805"/>
          </a:xfrm>
        </p:spPr>
        <p:txBody>
          <a:bodyPr>
            <a:noAutofit/>
          </a:bodyPr>
          <a:lstStyle/>
          <a:p>
            <a:pPr marL="0" indent="0" algn="just">
              <a:buNone/>
              <a:defRPr/>
            </a:pPr>
            <a:endParaRPr lang="es-ES_tradnl" sz="2400" b="1" cap="all" dirty="0">
              <a:solidFill>
                <a:schemeClr val="bg1">
                  <a:lumMod val="50000"/>
                </a:schemeClr>
              </a:solidFill>
            </a:endParaRPr>
          </a:p>
          <a:p>
            <a:pPr marL="0" indent="0" algn="just">
              <a:buNone/>
              <a:defRPr/>
            </a:pPr>
            <a:endParaRPr lang="es-MX" sz="1800" u="sng" dirty="0">
              <a:solidFill>
                <a:srgbClr val="002060"/>
              </a:solidFill>
            </a:endParaRPr>
          </a:p>
          <a:p>
            <a:pPr marL="0" indent="0">
              <a:buNone/>
            </a:pPr>
            <a:endParaRPr lang="es-CL" dirty="0"/>
          </a:p>
          <a:p>
            <a:pPr marL="0" indent="0">
              <a:buNone/>
            </a:pPr>
            <a:endParaRPr lang="es-CL" dirty="0"/>
          </a:p>
          <a:p>
            <a:endParaRPr lang="es-CL" dirty="0"/>
          </a:p>
        </p:txBody>
      </p:sp>
      <p:sp>
        <p:nvSpPr>
          <p:cNvPr id="4" name="Título 1"/>
          <p:cNvSpPr txBox="1">
            <a:spLocks/>
          </p:cNvSpPr>
          <p:nvPr/>
        </p:nvSpPr>
        <p:spPr>
          <a:xfrm>
            <a:off x="163869" y="4660863"/>
            <a:ext cx="5434043" cy="99993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2800" b="1" cap="all" dirty="0">
                <a:solidFill>
                  <a:schemeClr val="bg1">
                    <a:lumMod val="50000"/>
                  </a:schemeClr>
                </a:solidFill>
              </a:rPr>
              <a:t>Propuesta 3: </a:t>
            </a:r>
            <a:r>
              <a:rPr lang="es-MX" sz="2800" b="1" dirty="0">
                <a:solidFill>
                  <a:schemeClr val="bg1">
                    <a:lumMod val="50000"/>
                  </a:schemeClr>
                </a:solidFill>
              </a:rPr>
              <a:t>Guarismo administración pública / </a:t>
            </a:r>
          </a:p>
          <a:p>
            <a:r>
              <a:rPr lang="es-MX" sz="2800" b="1" dirty="0">
                <a:solidFill>
                  <a:schemeClr val="bg1">
                    <a:lumMod val="50000"/>
                  </a:schemeClr>
                </a:solidFill>
              </a:rPr>
              <a:t>Base de cálculo total </a:t>
            </a:r>
          </a:p>
          <a:p>
            <a:r>
              <a:rPr lang="es-MX" sz="2800" b="1" dirty="0">
                <a:solidFill>
                  <a:schemeClr val="bg1">
                    <a:lumMod val="50000"/>
                  </a:schemeClr>
                </a:solidFill>
              </a:rPr>
              <a:t>Haberes</a:t>
            </a:r>
          </a:p>
          <a:p>
            <a:endParaRPr lang="es-MX" sz="2800" b="1" dirty="0">
              <a:solidFill>
                <a:schemeClr val="bg1">
                  <a:lumMod val="50000"/>
                </a:schemeClr>
              </a:solidFill>
            </a:endParaRPr>
          </a:p>
          <a:p>
            <a:pPr marL="457200" indent="-457200">
              <a:buFontTx/>
              <a:buChar char="-"/>
            </a:pPr>
            <a:r>
              <a:rPr lang="es-MX" sz="2000" b="1" dirty="0">
                <a:solidFill>
                  <a:schemeClr val="bg1">
                    <a:lumMod val="50000"/>
                  </a:schemeClr>
                </a:solidFill>
              </a:rPr>
              <a:t>Componente base: 15%</a:t>
            </a:r>
          </a:p>
          <a:p>
            <a:pPr marL="457200" indent="-457200">
              <a:buFontTx/>
              <a:buChar char="-"/>
            </a:pPr>
            <a:r>
              <a:rPr lang="es-MX" sz="2000" b="1" dirty="0">
                <a:solidFill>
                  <a:schemeClr val="bg1">
                    <a:lumMod val="50000"/>
                  </a:schemeClr>
                </a:solidFill>
              </a:rPr>
              <a:t>Incremento Institucional: 7,6%</a:t>
            </a:r>
          </a:p>
          <a:p>
            <a:pPr marL="457200" indent="-457200">
              <a:buFontTx/>
              <a:buChar char="-"/>
            </a:pPr>
            <a:r>
              <a:rPr lang="es-MX" sz="2000" b="1" dirty="0">
                <a:solidFill>
                  <a:schemeClr val="bg1">
                    <a:lumMod val="50000"/>
                  </a:schemeClr>
                </a:solidFill>
              </a:rPr>
              <a:t>Incremento colectivo: 8%</a:t>
            </a:r>
          </a:p>
          <a:p>
            <a:pPr marL="457200" indent="-457200">
              <a:buFontTx/>
              <a:buChar char="-"/>
            </a:pPr>
            <a:endParaRPr lang="es-MX" sz="2000" b="1" dirty="0">
              <a:solidFill>
                <a:schemeClr val="bg1">
                  <a:lumMod val="50000"/>
                </a:schemeClr>
              </a:solidFill>
            </a:endParaRPr>
          </a:p>
          <a:p>
            <a:pPr marL="457200" indent="-457200">
              <a:buFontTx/>
              <a:buChar char="-"/>
            </a:pPr>
            <a:r>
              <a:rPr lang="es-MX" sz="2000" b="1" dirty="0">
                <a:solidFill>
                  <a:schemeClr val="bg1">
                    <a:lumMod val="50000"/>
                  </a:schemeClr>
                </a:solidFill>
              </a:rPr>
              <a:t>Base de cálculo, total haberes. </a:t>
            </a:r>
            <a:endParaRPr lang="es-CL" sz="2000" b="1" dirty="0">
              <a:solidFill>
                <a:schemeClr val="bg2">
                  <a:lumMod val="50000"/>
                </a:schemeClr>
              </a:solidFill>
            </a:endParaRPr>
          </a:p>
          <a:p>
            <a:r>
              <a:rPr lang="es-MX" sz="2800" b="1" dirty="0">
                <a:solidFill>
                  <a:schemeClr val="bg1">
                    <a:lumMod val="50000"/>
                  </a:schemeClr>
                </a:solidFill>
              </a:rPr>
              <a:t> </a:t>
            </a:r>
            <a:endParaRPr lang="es-CL" sz="2000" b="1" dirty="0">
              <a:solidFill>
                <a:schemeClr val="bg2">
                  <a:lumMod val="50000"/>
                </a:schemeClr>
              </a:solidFill>
            </a:endParaRPr>
          </a:p>
        </p:txBody>
      </p:sp>
      <p:sp>
        <p:nvSpPr>
          <p:cNvPr id="2" name="Rectángulo redondeado 1"/>
          <p:cNvSpPr/>
          <p:nvPr/>
        </p:nvSpPr>
        <p:spPr>
          <a:xfrm>
            <a:off x="390292" y="725850"/>
            <a:ext cx="735981" cy="89694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3</a:t>
            </a:r>
            <a:endParaRPr lang="es-CL" sz="2800" b="1" dirty="0"/>
          </a:p>
        </p:txBody>
      </p:sp>
      <p:pic>
        <p:nvPicPr>
          <p:cNvPr id="6" name="Imagen 5"/>
          <p:cNvPicPr>
            <a:picLocks noChangeAspect="1"/>
          </p:cNvPicPr>
          <p:nvPr/>
        </p:nvPicPr>
        <p:blipFill>
          <a:blip r:embed="rId2"/>
          <a:stretch>
            <a:fillRect/>
          </a:stretch>
        </p:blipFill>
        <p:spPr>
          <a:xfrm>
            <a:off x="4973446" y="89397"/>
            <a:ext cx="7118195" cy="6768601"/>
          </a:xfrm>
          <a:prstGeom prst="rect">
            <a:avLst/>
          </a:prstGeom>
        </p:spPr>
      </p:pic>
      <p:sp>
        <p:nvSpPr>
          <p:cNvPr id="7" name="CuadroTexto 6"/>
          <p:cNvSpPr txBox="1"/>
          <p:nvPr/>
        </p:nvSpPr>
        <p:spPr>
          <a:xfrm>
            <a:off x="156117" y="5419493"/>
            <a:ext cx="2991845" cy="1200329"/>
          </a:xfrm>
          <a:prstGeom prst="rect">
            <a:avLst/>
          </a:prstGeom>
          <a:noFill/>
        </p:spPr>
        <p:txBody>
          <a:bodyPr wrap="none" rtlCol="0">
            <a:spAutoFit/>
          </a:bodyPr>
          <a:lstStyle/>
          <a:p>
            <a:r>
              <a:rPr lang="es-MX" dirty="0">
                <a:solidFill>
                  <a:srgbClr val="CC6600"/>
                </a:solidFill>
              </a:rPr>
              <a:t>Costo preliminar estimado: </a:t>
            </a:r>
          </a:p>
          <a:p>
            <a:r>
              <a:rPr lang="es-MX" dirty="0">
                <a:solidFill>
                  <a:srgbClr val="CC6600"/>
                </a:solidFill>
              </a:rPr>
              <a:t>$ 61.788 millones</a:t>
            </a:r>
            <a:endParaRPr lang="es-CL" dirty="0">
              <a:solidFill>
                <a:srgbClr val="CC6600"/>
              </a:solidFill>
            </a:endParaRPr>
          </a:p>
          <a:p>
            <a:r>
              <a:rPr lang="es-MX" dirty="0">
                <a:solidFill>
                  <a:srgbClr val="CC6600"/>
                </a:solidFill>
              </a:rPr>
              <a:t>Incremento estimado, 11,23%</a:t>
            </a:r>
            <a:endParaRPr lang="es-CL" dirty="0">
              <a:solidFill>
                <a:srgbClr val="CC6600"/>
              </a:solidFill>
            </a:endParaRPr>
          </a:p>
          <a:p>
            <a:endParaRPr lang="es-CL" dirty="0">
              <a:solidFill>
                <a:srgbClr val="CC6600"/>
              </a:solidFill>
            </a:endParaRPr>
          </a:p>
        </p:txBody>
      </p:sp>
    </p:spTree>
    <p:extLst>
      <p:ext uri="{BB962C8B-B14F-4D97-AF65-F5344CB8AC3E}">
        <p14:creationId xmlns:p14="http://schemas.microsoft.com/office/powerpoint/2010/main" val="335846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áfico de cotizaciones bursátiles en pantalla">
            <a:extLst>
              <a:ext uri="{FF2B5EF4-FFF2-40B4-BE49-F238E27FC236}">
                <a16:creationId xmlns:a16="http://schemas.microsoft.com/office/drawing/2014/main" id="{23AB4AF7-62BA-B344-7FE7-0C98C9A018C4}"/>
              </a:ext>
            </a:extLst>
          </p:cNvPr>
          <p:cNvPicPr>
            <a:picLocks noChangeAspect="1"/>
          </p:cNvPicPr>
          <p:nvPr/>
        </p:nvPicPr>
        <p:blipFill rotWithShape="1">
          <a:blip r:embed="rId2"/>
          <a:srcRect l="7447" t="6484" r="23995"/>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61F0667-A645-D1EE-FA11-E6131182673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Los </a:t>
            </a:r>
            <a:r>
              <a:rPr lang="en-US" sz="4800" dirty="0" err="1"/>
              <a:t>resultados</a:t>
            </a:r>
            <a:r>
              <a:rPr lang="en-US" sz="4800" dirty="0"/>
              <a:t> </a:t>
            </a:r>
            <a:r>
              <a:rPr lang="en-US" sz="4800" dirty="0" err="1"/>
              <a:t>gremiales</a:t>
            </a:r>
            <a:r>
              <a:rPr lang="en-US" sz="4800" dirty="0"/>
              <a:t> </a:t>
            </a:r>
            <a:r>
              <a:rPr lang="en-US" sz="4800" dirty="0" err="1"/>
              <a:t>obtenidos</a:t>
            </a:r>
            <a:endParaRPr lang="en-US" sz="4800" dirty="0"/>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98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24EDF6-DC3C-BC2F-3FB0-B0825A16F1E8}"/>
              </a:ext>
            </a:extLst>
          </p:cNvPr>
          <p:cNvSpPr>
            <a:spLocks noGrp="1"/>
          </p:cNvSpPr>
          <p:nvPr>
            <p:ph type="ctrTitle"/>
          </p:nvPr>
        </p:nvSpPr>
        <p:spPr>
          <a:xfrm>
            <a:off x="838199" y="1237772"/>
            <a:ext cx="10290717" cy="875113"/>
          </a:xfrm>
        </p:spPr>
        <p:txBody>
          <a:bodyPr>
            <a:noAutofit/>
          </a:bodyPr>
          <a:lstStyle/>
          <a:p>
            <a:pPr algn="l"/>
            <a:r>
              <a:rPr lang="es-MX" sz="3200" b="1" dirty="0">
                <a:solidFill>
                  <a:srgbClr val="C00000"/>
                </a:solidFill>
              </a:rPr>
              <a:t>Resultados en </a:t>
            </a:r>
            <a:r>
              <a:rPr lang="es-ES" sz="3200" b="1" dirty="0">
                <a:solidFill>
                  <a:srgbClr val="C00000"/>
                </a:solidFill>
                <a:latin typeface="gobCL" pitchFamily="2" charset="77"/>
              </a:rPr>
              <a:t>distorsiones ocasionadas por el reajuste diferenciado</a:t>
            </a:r>
            <a:r>
              <a:rPr lang="es-MX" sz="3200" b="1" dirty="0">
                <a:solidFill>
                  <a:srgbClr val="C00000"/>
                </a:solidFill>
              </a:rPr>
              <a:t>  </a:t>
            </a:r>
          </a:p>
        </p:txBody>
      </p:sp>
      <p:sp>
        <p:nvSpPr>
          <p:cNvPr id="3" name="Subtítulo 2">
            <a:extLst>
              <a:ext uri="{FF2B5EF4-FFF2-40B4-BE49-F238E27FC236}">
                <a16:creationId xmlns:a16="http://schemas.microsoft.com/office/drawing/2014/main" id="{3DEBC788-ACCE-1CD9-A965-B27F911EC147}"/>
              </a:ext>
            </a:extLst>
          </p:cNvPr>
          <p:cNvSpPr>
            <a:spLocks noGrp="1"/>
          </p:cNvSpPr>
          <p:nvPr>
            <p:ph type="subTitle" idx="1"/>
          </p:nvPr>
        </p:nvSpPr>
        <p:spPr>
          <a:xfrm>
            <a:off x="933156" y="2204959"/>
            <a:ext cx="10195761" cy="4608590"/>
          </a:xfrm>
        </p:spPr>
        <p:txBody>
          <a:bodyPr>
            <a:noAutofit/>
          </a:bodyPr>
          <a:lstStyle/>
          <a:p>
            <a:pPr marL="457200" indent="-457200" algn="just">
              <a:lnSpc>
                <a:spcPct val="127000"/>
              </a:lnSpc>
              <a:spcAft>
                <a:spcPts val="800"/>
              </a:spcAft>
              <a:buFont typeface="+mj-lt"/>
              <a:buAutoNum type="arabicPeriod"/>
            </a:pPr>
            <a:r>
              <a:rPr lang="es-ES" sz="2400" dirty="0">
                <a:latin typeface="gobCL"/>
              </a:rPr>
              <a:t>A contar del 1 de agosto de 2023 se reemplazará los $264.000 por un reajuste de 12% a todas las remuneraciones de los grados VII y VIII.</a:t>
            </a:r>
          </a:p>
          <a:p>
            <a:pPr marL="457200" indent="-457200" algn="just">
              <a:lnSpc>
                <a:spcPct val="127000"/>
              </a:lnSpc>
              <a:spcAft>
                <a:spcPts val="800"/>
              </a:spcAft>
              <a:buFont typeface="+mj-lt"/>
              <a:buAutoNum type="arabicPeriod"/>
            </a:pPr>
            <a:r>
              <a:rPr lang="es-ES" dirty="0">
                <a:latin typeface="gobCL"/>
              </a:rPr>
              <a:t>A contar del 1 de diciembre de 2023 se reemplazará los $264.000 por un reajuste de 12% a todas las remuneraciones de los grados I al  VI.</a:t>
            </a:r>
            <a:endParaRPr lang="es-CL" dirty="0">
              <a:latin typeface="gobCL"/>
            </a:endParaRPr>
          </a:p>
          <a:p>
            <a:pPr marL="457200" indent="-457200" algn="just">
              <a:lnSpc>
                <a:spcPct val="127000"/>
              </a:lnSpc>
              <a:spcAft>
                <a:spcPts val="800"/>
              </a:spcAft>
              <a:buFont typeface="+mj-lt"/>
              <a:buAutoNum type="arabicPeriod"/>
            </a:pPr>
            <a:r>
              <a:rPr lang="es-ES" dirty="0">
                <a:latin typeface="gobCL"/>
              </a:rPr>
              <a:t>A contar del 1 de diciembre de 2023 se incrementarán los sueldos base y todas sus remuneraciones en un 17 % para los grados I y II.</a:t>
            </a:r>
          </a:p>
        </p:txBody>
      </p:sp>
      <p:sp>
        <p:nvSpPr>
          <p:cNvPr id="4" name="Marcador de número de diapositiva 3">
            <a:extLst>
              <a:ext uri="{FF2B5EF4-FFF2-40B4-BE49-F238E27FC236}">
                <a16:creationId xmlns:a16="http://schemas.microsoft.com/office/drawing/2014/main" id="{47EEFBA7-4A59-6033-AE2F-B353E3858686}"/>
              </a:ext>
            </a:extLst>
          </p:cNvPr>
          <p:cNvSpPr>
            <a:spLocks noGrp="1"/>
          </p:cNvSpPr>
          <p:nvPr>
            <p:ph type="sldNum" sz="quarter" idx="12"/>
          </p:nvPr>
        </p:nvSpPr>
        <p:spPr/>
        <p:txBody>
          <a:bodyPr/>
          <a:lstStyle/>
          <a:p>
            <a:fld id="{2E890538-38FD-5D48-B5FB-519583247D2A}" type="slidenum">
              <a:rPr lang="es-CL" smtClean="0"/>
              <a:t>12</a:t>
            </a:fld>
            <a:endParaRPr lang="es-CL"/>
          </a:p>
        </p:txBody>
      </p:sp>
      <p:pic>
        <p:nvPicPr>
          <p:cNvPr id="5" name="Imagen 4">
            <a:extLst>
              <a:ext uri="{FF2B5EF4-FFF2-40B4-BE49-F238E27FC236}">
                <a16:creationId xmlns:a16="http://schemas.microsoft.com/office/drawing/2014/main" id="{86CCB18D-96A5-F140-BA06-451C80A91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2"/>
            <a:ext cx="12176708" cy="951304"/>
          </a:xfrm>
          <a:prstGeom prst="rect">
            <a:avLst/>
          </a:prstGeom>
        </p:spPr>
      </p:pic>
    </p:spTree>
    <p:extLst>
      <p:ext uri="{BB962C8B-B14F-4D97-AF65-F5344CB8AC3E}">
        <p14:creationId xmlns:p14="http://schemas.microsoft.com/office/powerpoint/2010/main" val="393385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1304"/>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893CEEF-9BA2-CB4D-8BB5-D24C4D26E41C}"/>
              </a:ext>
            </a:extLst>
          </p:cNvPr>
          <p:cNvSpPr>
            <a:spLocks noGrp="1"/>
          </p:cNvSpPr>
          <p:nvPr>
            <p:ph type="title"/>
          </p:nvPr>
        </p:nvSpPr>
        <p:spPr>
          <a:xfrm>
            <a:off x="841248" y="1017767"/>
            <a:ext cx="10506456" cy="1014984"/>
          </a:xfrm>
        </p:spPr>
        <p:txBody>
          <a:bodyPr anchor="b">
            <a:normAutofit/>
          </a:bodyPr>
          <a:lstStyle/>
          <a:p>
            <a:r>
              <a:rPr lang="es-CL" b="1" dirty="0">
                <a:latin typeface="gobCL"/>
              </a:rPr>
              <a:t>Resultado en Incentivo al Retiro</a:t>
            </a:r>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585806"/>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489480"/>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Imagen 3">
            <a:extLst>
              <a:ext uri="{FF2B5EF4-FFF2-40B4-BE49-F238E27FC236}">
                <a16:creationId xmlns:a16="http://schemas.microsoft.com/office/drawing/2014/main" id="{62B150A1-7998-260E-315B-35780A9BA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2"/>
            <a:ext cx="12176708" cy="951304"/>
          </a:xfrm>
          <a:prstGeom prst="rect">
            <a:avLst/>
          </a:prstGeom>
        </p:spPr>
      </p:pic>
      <p:graphicFrame>
        <p:nvGraphicFramePr>
          <p:cNvPr id="6" name="Marcador de contenido 2">
            <a:extLst>
              <a:ext uri="{FF2B5EF4-FFF2-40B4-BE49-F238E27FC236}">
                <a16:creationId xmlns:a16="http://schemas.microsoft.com/office/drawing/2014/main" id="{2184D34D-13F9-15B7-27D8-43504FE189E2}"/>
              </a:ext>
            </a:extLst>
          </p:cNvPr>
          <p:cNvGraphicFramePr>
            <a:graphicFrameLocks noGrp="1"/>
          </p:cNvGraphicFramePr>
          <p:nvPr>
            <p:ph idx="1"/>
            <p:extLst>
              <p:ext uri="{D42A27DB-BD31-4B8C-83A1-F6EECF244321}">
                <p14:modId xmlns:p14="http://schemas.microsoft.com/office/powerpoint/2010/main" val="1388685425"/>
              </p:ext>
            </p:extLst>
          </p:nvPr>
        </p:nvGraphicFramePr>
        <p:xfrm>
          <a:off x="838200" y="2394614"/>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577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C20108-DB1F-7886-E519-8A83870F7BE5}"/>
              </a:ext>
            </a:extLst>
          </p:cNvPr>
          <p:cNvSpPr>
            <a:spLocks noGrp="1"/>
          </p:cNvSpPr>
          <p:nvPr>
            <p:ph type="title"/>
          </p:nvPr>
        </p:nvSpPr>
        <p:spPr>
          <a:xfrm>
            <a:off x="761800" y="762001"/>
            <a:ext cx="5334197" cy="822959"/>
          </a:xfrm>
        </p:spPr>
        <p:txBody>
          <a:bodyPr anchor="ctr">
            <a:normAutofit fontScale="90000"/>
          </a:bodyPr>
          <a:lstStyle/>
          <a:p>
            <a:r>
              <a:rPr lang="es-CL" sz="3700" b="1" dirty="0">
                <a:solidFill>
                  <a:srgbClr val="C00000"/>
                </a:solidFill>
              </a:rPr>
              <a:t>Evaluación de los Resultados </a:t>
            </a:r>
          </a:p>
        </p:txBody>
      </p:sp>
      <p:sp>
        <p:nvSpPr>
          <p:cNvPr id="3" name="Marcador de contenido 2">
            <a:extLst>
              <a:ext uri="{FF2B5EF4-FFF2-40B4-BE49-F238E27FC236}">
                <a16:creationId xmlns:a16="http://schemas.microsoft.com/office/drawing/2014/main" id="{1FFBF0F5-A02D-55C2-D567-1D79E61D76CF}"/>
              </a:ext>
            </a:extLst>
          </p:cNvPr>
          <p:cNvSpPr>
            <a:spLocks noGrp="1"/>
          </p:cNvSpPr>
          <p:nvPr>
            <p:ph idx="1"/>
          </p:nvPr>
        </p:nvSpPr>
        <p:spPr>
          <a:xfrm>
            <a:off x="761800" y="1836163"/>
            <a:ext cx="5588200" cy="4387757"/>
          </a:xfrm>
        </p:spPr>
        <p:txBody>
          <a:bodyPr anchor="ctr">
            <a:noAutofit/>
          </a:bodyPr>
          <a:lstStyle/>
          <a:p>
            <a:pPr marL="0" indent="0">
              <a:buNone/>
            </a:pPr>
            <a:r>
              <a:rPr lang="es-CL" dirty="0"/>
              <a:t>Sus resultados, más que un logro propio, son un reflejo de lo alcanzando por la MSP</a:t>
            </a:r>
          </a:p>
          <a:p>
            <a:r>
              <a:rPr lang="es-CL" i="1" dirty="0"/>
              <a:t>Incentivo al retiro</a:t>
            </a:r>
          </a:p>
          <a:p>
            <a:r>
              <a:rPr lang="es-CL" i="1" dirty="0"/>
              <a:t>Nivelación de reajuste al 12%</a:t>
            </a:r>
          </a:p>
          <a:p>
            <a:pPr marL="0" indent="0">
              <a:buNone/>
            </a:pPr>
            <a:endParaRPr lang="es-CL" dirty="0"/>
          </a:p>
          <a:p>
            <a:pPr marL="0" indent="0">
              <a:buNone/>
            </a:pPr>
            <a:r>
              <a:rPr lang="es-CL" dirty="0"/>
              <a:t>Un resultado muy parcial, en consecuencia, una evaluación altamente deficitaria.</a:t>
            </a:r>
          </a:p>
        </p:txBody>
      </p:sp>
      <p:pic>
        <p:nvPicPr>
          <p:cNvPr id="5" name="Picture 4" descr="Lupa resalta un rendimiento económico decreciente">
            <a:extLst>
              <a:ext uri="{FF2B5EF4-FFF2-40B4-BE49-F238E27FC236}">
                <a16:creationId xmlns:a16="http://schemas.microsoft.com/office/drawing/2014/main" id="{529AAE7B-4599-DAB4-91E1-E03188312734}"/>
              </a:ext>
            </a:extLst>
          </p:cNvPr>
          <p:cNvPicPr>
            <a:picLocks noChangeAspect="1"/>
          </p:cNvPicPr>
          <p:nvPr/>
        </p:nvPicPr>
        <p:blipFill rotWithShape="1">
          <a:blip r:embed="rId2"/>
          <a:srcRect l="8800" r="3936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856269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630936" y="640823"/>
            <a:ext cx="3419856" cy="5583148"/>
          </a:xfrm>
        </p:spPr>
        <p:txBody>
          <a:bodyPr vert="horz" lIns="91440" tIns="45720" rIns="91440" bIns="45720" rtlCol="0" anchor="ctr">
            <a:normAutofit/>
          </a:bodyPr>
          <a:lstStyle/>
          <a:p>
            <a:r>
              <a:rPr lang="en-US" sz="5400" b="1" kern="1200">
                <a:solidFill>
                  <a:schemeClr val="tx1"/>
                </a:solidFill>
                <a:latin typeface="+mj-lt"/>
                <a:ea typeface="+mj-ea"/>
                <a:cs typeface="+mj-cs"/>
              </a:rPr>
              <a:t>Hipertrofia de la agenda gremial</a:t>
            </a:r>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a:blip r:embed="rId2"/>
          <a:stretch>
            <a:fillRect/>
          </a:stretch>
        </p:blipFill>
        <p:spPr>
          <a:xfrm>
            <a:off x="4654296" y="630936"/>
            <a:ext cx="6783628" cy="3913632"/>
          </a:xfrm>
          <a:prstGeom prst="rect">
            <a:avLst/>
          </a:prstGeom>
        </p:spPr>
      </p:pic>
      <p:sp>
        <p:nvSpPr>
          <p:cNvPr id="5" name="CuadroTexto 4"/>
          <p:cNvSpPr txBox="1"/>
          <p:nvPr/>
        </p:nvSpPr>
        <p:spPr>
          <a:xfrm>
            <a:off x="4654296" y="4798577"/>
            <a:ext cx="6894576" cy="142848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i="1"/>
              <a:t>(*) Costos estimados preliminares</a:t>
            </a:r>
          </a:p>
          <a:p>
            <a:pPr indent="-228600">
              <a:lnSpc>
                <a:spcPct val="90000"/>
              </a:lnSpc>
              <a:spcAft>
                <a:spcPts val="600"/>
              </a:spcAft>
              <a:buFont typeface="Arial" panose="020B0604020202020204" pitchFamily="34" charset="0"/>
              <a:buChar char="•"/>
            </a:pPr>
            <a:r>
              <a:rPr lang="en-US" sz="2200" i="1"/>
              <a:t>(**) Presupuesto estimado Poder Judicial (incluyendo reajustes 12%), $550.000.000 / Incremento 3,71%. </a:t>
            </a:r>
          </a:p>
        </p:txBody>
      </p:sp>
    </p:spTree>
    <p:extLst>
      <p:ext uri="{BB962C8B-B14F-4D97-AF65-F5344CB8AC3E}">
        <p14:creationId xmlns:p14="http://schemas.microsoft.com/office/powerpoint/2010/main" val="85042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C20108-DB1F-7886-E519-8A83870F7BE5}"/>
              </a:ext>
            </a:extLst>
          </p:cNvPr>
          <p:cNvSpPr>
            <a:spLocks noGrp="1"/>
          </p:cNvSpPr>
          <p:nvPr>
            <p:ph type="title"/>
          </p:nvPr>
        </p:nvSpPr>
        <p:spPr>
          <a:xfrm>
            <a:off x="1136396" y="502021"/>
            <a:ext cx="6173262" cy="1655483"/>
          </a:xfrm>
        </p:spPr>
        <p:txBody>
          <a:bodyPr anchor="b">
            <a:normAutofit/>
          </a:bodyPr>
          <a:lstStyle/>
          <a:p>
            <a:r>
              <a:rPr lang="es-CL" sz="4000" b="1" dirty="0"/>
              <a:t>Debilidad de la Mesa de los Gremios: razones</a:t>
            </a:r>
          </a:p>
        </p:txBody>
      </p:sp>
      <p:sp>
        <p:nvSpPr>
          <p:cNvPr id="3" name="Marcador de contenido 2">
            <a:extLst>
              <a:ext uri="{FF2B5EF4-FFF2-40B4-BE49-F238E27FC236}">
                <a16:creationId xmlns:a16="http://schemas.microsoft.com/office/drawing/2014/main" id="{1FFBF0F5-A02D-55C2-D567-1D79E61D76CF}"/>
              </a:ext>
            </a:extLst>
          </p:cNvPr>
          <p:cNvSpPr>
            <a:spLocks noGrp="1"/>
          </p:cNvSpPr>
          <p:nvPr>
            <p:ph idx="1"/>
          </p:nvPr>
        </p:nvSpPr>
        <p:spPr>
          <a:xfrm>
            <a:off x="1136397" y="2408518"/>
            <a:ext cx="6173262" cy="3535083"/>
          </a:xfrm>
        </p:spPr>
        <p:txBody>
          <a:bodyPr>
            <a:noAutofit/>
          </a:bodyPr>
          <a:lstStyle/>
          <a:p>
            <a:r>
              <a:rPr lang="es-CL" sz="2200" dirty="0"/>
              <a:t>Carece de organicidad y normas procedimentales</a:t>
            </a:r>
          </a:p>
          <a:p>
            <a:r>
              <a:rPr lang="es-CL" sz="2200" dirty="0"/>
              <a:t>Carece de un funcionamiento regular</a:t>
            </a:r>
          </a:p>
          <a:p>
            <a:r>
              <a:rPr lang="es-CL" sz="2200" dirty="0"/>
              <a:t>No ha resuelto un mecanismo de toma de decisiones</a:t>
            </a:r>
          </a:p>
          <a:p>
            <a:r>
              <a:rPr lang="es-CL" sz="2200" dirty="0"/>
              <a:t>No tiene un mecanismo de resolución de controversias.</a:t>
            </a:r>
          </a:p>
          <a:p>
            <a:r>
              <a:rPr lang="es-CL" sz="2200" dirty="0"/>
              <a:t>La Agenda colectiva acordada se altera por agendas propias.</a:t>
            </a:r>
          </a:p>
          <a:p>
            <a:r>
              <a:rPr lang="es-CL" sz="2200" dirty="0"/>
              <a:t>Pierde centralidad cuando se sienta frente a sus contrapartes  </a:t>
            </a:r>
          </a:p>
        </p:txBody>
      </p:sp>
      <p:pic>
        <p:nvPicPr>
          <p:cNvPr id="5" name="Picture 4" descr="Calculadora sobre un bloc de notas">
            <a:extLst>
              <a:ext uri="{FF2B5EF4-FFF2-40B4-BE49-F238E27FC236}">
                <a16:creationId xmlns:a16="http://schemas.microsoft.com/office/drawing/2014/main" id="{C73A9F12-27A6-C6C1-5361-3193F9951775}"/>
              </a:ext>
            </a:extLst>
          </p:cNvPr>
          <p:cNvPicPr>
            <a:picLocks noChangeAspect="1"/>
          </p:cNvPicPr>
          <p:nvPr/>
        </p:nvPicPr>
        <p:blipFill rotWithShape="1">
          <a:blip r:embed="rId2"/>
          <a:srcRect l="29606" r="27999" b="1"/>
          <a:stretch/>
        </p:blipFill>
        <p:spPr>
          <a:xfrm>
            <a:off x="8115300" y="-12515"/>
            <a:ext cx="4076700" cy="6418631"/>
          </a:xfrm>
          <a:prstGeom prst="rect">
            <a:avLst/>
          </a:prstGeom>
        </p:spPr>
      </p:pic>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076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C20108-DB1F-7886-E519-8A83870F7BE5}"/>
              </a:ext>
            </a:extLst>
          </p:cNvPr>
          <p:cNvSpPr>
            <a:spLocks noGrp="1"/>
          </p:cNvSpPr>
          <p:nvPr>
            <p:ph type="title"/>
          </p:nvPr>
        </p:nvSpPr>
        <p:spPr>
          <a:xfrm>
            <a:off x="859692" y="771381"/>
            <a:ext cx="6435898" cy="579118"/>
          </a:xfrm>
        </p:spPr>
        <p:txBody>
          <a:bodyPr anchor="b">
            <a:noAutofit/>
          </a:bodyPr>
          <a:lstStyle/>
          <a:p>
            <a:r>
              <a:rPr lang="es-CL" sz="3200" b="1" dirty="0"/>
              <a:t>Veamos las razones más estructurales </a:t>
            </a:r>
          </a:p>
        </p:txBody>
      </p:sp>
      <p:sp>
        <p:nvSpPr>
          <p:cNvPr id="3" name="Marcador de contenido 2">
            <a:extLst>
              <a:ext uri="{FF2B5EF4-FFF2-40B4-BE49-F238E27FC236}">
                <a16:creationId xmlns:a16="http://schemas.microsoft.com/office/drawing/2014/main" id="{1FFBF0F5-A02D-55C2-D567-1D79E61D76CF}"/>
              </a:ext>
            </a:extLst>
          </p:cNvPr>
          <p:cNvSpPr>
            <a:spLocks noGrp="1"/>
          </p:cNvSpPr>
          <p:nvPr>
            <p:ph idx="1"/>
          </p:nvPr>
        </p:nvSpPr>
        <p:spPr>
          <a:xfrm>
            <a:off x="873760" y="1615440"/>
            <a:ext cx="6435899" cy="4693921"/>
          </a:xfrm>
        </p:spPr>
        <p:txBody>
          <a:bodyPr>
            <a:normAutofit lnSpcReduction="10000"/>
          </a:bodyPr>
          <a:lstStyle/>
          <a:p>
            <a:r>
              <a:rPr lang="es-CL" sz="2400" dirty="0"/>
              <a:t>La modalidad de negociación imperante entre el Gobierno y los trabajadores del Estado, privilegiándose a la CUT-MSP</a:t>
            </a:r>
          </a:p>
          <a:p>
            <a:r>
              <a:rPr lang="es-CL" sz="2400" dirty="0" err="1"/>
              <a:t>Anejud</a:t>
            </a:r>
            <a:r>
              <a:rPr lang="es-CL" sz="2400" dirty="0"/>
              <a:t> tiene como contraparte un empleador que no tiene capacidad resolutiva en lo económico.</a:t>
            </a:r>
          </a:p>
          <a:p>
            <a:r>
              <a:rPr lang="es-CL" sz="2400" dirty="0"/>
              <a:t>La negociación tripartita: Ministros CS-Mesa gremios PJ-Hacienda, no sienta en una relación simétrica a las partes, en la práctica no ocurre la autonomía de los poderes del Estado</a:t>
            </a:r>
          </a:p>
          <a:p>
            <a:r>
              <a:rPr lang="es-CL" sz="2400" dirty="0"/>
              <a:t>Tanto las autoridades del Poder Judicial, como la Mesa de los gremios actúan como mayor debilidad que su contraparte.</a:t>
            </a:r>
          </a:p>
          <a:p>
            <a:endParaRPr lang="es-CL" sz="1700" dirty="0"/>
          </a:p>
        </p:txBody>
      </p:sp>
      <p:pic>
        <p:nvPicPr>
          <p:cNvPr id="5" name="Picture 4" descr="Jaque mate en una partida de ajedrez">
            <a:extLst>
              <a:ext uri="{FF2B5EF4-FFF2-40B4-BE49-F238E27FC236}">
                <a16:creationId xmlns:a16="http://schemas.microsoft.com/office/drawing/2014/main" id="{257B3887-32B5-302D-1B76-12C66D1F1197}"/>
              </a:ext>
            </a:extLst>
          </p:cNvPr>
          <p:cNvPicPr>
            <a:picLocks noChangeAspect="1"/>
          </p:cNvPicPr>
          <p:nvPr/>
        </p:nvPicPr>
        <p:blipFill rotWithShape="1">
          <a:blip r:embed="rId2"/>
          <a:srcRect l="23852" r="28038" b="2"/>
          <a:stretch/>
        </p:blipFill>
        <p:spPr>
          <a:xfrm>
            <a:off x="8115300" y="-12515"/>
            <a:ext cx="4076700" cy="6418631"/>
          </a:xfrm>
          <a:prstGeom prst="rect">
            <a:avLst/>
          </a:prstGeom>
        </p:spPr>
      </p:pic>
      <p:sp>
        <p:nvSpPr>
          <p:cNvPr id="16" name="Rectangle 15">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6672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C20108-DB1F-7886-E519-8A83870F7BE5}"/>
              </a:ext>
            </a:extLst>
          </p:cNvPr>
          <p:cNvSpPr>
            <a:spLocks noGrp="1"/>
          </p:cNvSpPr>
          <p:nvPr>
            <p:ph type="title"/>
          </p:nvPr>
        </p:nvSpPr>
        <p:spPr>
          <a:xfrm>
            <a:off x="5297762" y="329184"/>
            <a:ext cx="6251110" cy="1783080"/>
          </a:xfrm>
        </p:spPr>
        <p:txBody>
          <a:bodyPr anchor="b">
            <a:normAutofit/>
          </a:bodyPr>
          <a:lstStyle/>
          <a:p>
            <a:r>
              <a:rPr lang="es-CL" sz="5400" dirty="0"/>
              <a:t>Desafíos de </a:t>
            </a:r>
            <a:r>
              <a:rPr lang="es-CL" sz="5400" dirty="0" err="1"/>
              <a:t>Anejud</a:t>
            </a:r>
            <a:r>
              <a:rPr lang="es-CL" sz="5400" dirty="0"/>
              <a:t> 2024</a:t>
            </a:r>
          </a:p>
        </p:txBody>
      </p:sp>
      <p:pic>
        <p:nvPicPr>
          <p:cNvPr id="5" name="Picture 4" descr="Rompecabezas blanco con una pieza roja">
            <a:extLst>
              <a:ext uri="{FF2B5EF4-FFF2-40B4-BE49-F238E27FC236}">
                <a16:creationId xmlns:a16="http://schemas.microsoft.com/office/drawing/2014/main" id="{1274F6AA-2C2B-2321-25CD-9C2D18E3AA8D}"/>
              </a:ext>
            </a:extLst>
          </p:cNvPr>
          <p:cNvPicPr>
            <a:picLocks noChangeAspect="1"/>
          </p:cNvPicPr>
          <p:nvPr/>
        </p:nvPicPr>
        <p:blipFill rotWithShape="1">
          <a:blip r:embed="rId2"/>
          <a:srcRect l="31682" r="3011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FFBF0F5-A02D-55C2-D567-1D79E61D76CF}"/>
              </a:ext>
            </a:extLst>
          </p:cNvPr>
          <p:cNvSpPr>
            <a:spLocks noGrp="1"/>
          </p:cNvSpPr>
          <p:nvPr>
            <p:ph idx="1"/>
          </p:nvPr>
        </p:nvSpPr>
        <p:spPr>
          <a:xfrm>
            <a:off x="5297762" y="2706624"/>
            <a:ext cx="6251110" cy="3483864"/>
          </a:xfrm>
        </p:spPr>
        <p:txBody>
          <a:bodyPr>
            <a:normAutofit/>
          </a:bodyPr>
          <a:lstStyle/>
          <a:p>
            <a:r>
              <a:rPr lang="es-CL" sz="2200" dirty="0"/>
              <a:t>Revertir debilitamiento orgánico </a:t>
            </a:r>
          </a:p>
          <a:p>
            <a:r>
              <a:rPr lang="es-CL" sz="2200" dirty="0"/>
              <a:t>Procesar virtuosamente las diferencias internas</a:t>
            </a:r>
          </a:p>
          <a:p>
            <a:r>
              <a:rPr lang="es-CL" sz="2200" dirty="0"/>
              <a:t>Revisión de su Agenda, precisar agenda económica, robustecer  agenda sobre condiciones de trabajo</a:t>
            </a:r>
          </a:p>
          <a:p>
            <a:r>
              <a:rPr lang="es-CL" sz="2200" dirty="0"/>
              <a:t>Liderar, con propuestas de agenda y desarrollo organizacional,  la Mesa de los gremios</a:t>
            </a:r>
          </a:p>
          <a:p>
            <a:r>
              <a:rPr lang="es-CL" sz="2200" dirty="0"/>
              <a:t>Proponer a las autoridades del Poder Judicial  una nueva forma de negociar con el Ejecutivo.</a:t>
            </a:r>
          </a:p>
        </p:txBody>
      </p:sp>
    </p:spTree>
    <p:extLst>
      <p:ext uri="{BB962C8B-B14F-4D97-AF65-F5344CB8AC3E}">
        <p14:creationId xmlns:p14="http://schemas.microsoft.com/office/powerpoint/2010/main" val="3267761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0" name="Rectangle 308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CA663A7-F0CA-2582-8DD6-2248563F7F3F}"/>
              </a:ext>
            </a:extLst>
          </p:cNvPr>
          <p:cNvSpPr>
            <a:spLocks noGrp="1"/>
          </p:cNvSpPr>
          <p:nvPr>
            <p:ph type="ctrTitle"/>
          </p:nvPr>
        </p:nvSpPr>
        <p:spPr>
          <a:xfrm>
            <a:off x="705443" y="1245148"/>
            <a:ext cx="5163022" cy="2835786"/>
          </a:xfrm>
        </p:spPr>
        <p:txBody>
          <a:bodyPr anchor="b">
            <a:normAutofit fontScale="90000"/>
          </a:bodyPr>
          <a:lstStyle/>
          <a:p>
            <a:pPr algn="l"/>
            <a:br>
              <a:rPr lang="es-CL" sz="3700" i="1" dirty="0"/>
            </a:br>
            <a:br>
              <a:rPr lang="es-CL" sz="3700" i="1" dirty="0"/>
            </a:br>
            <a:br>
              <a:rPr lang="es-CL" sz="3700" i="1" dirty="0"/>
            </a:br>
            <a:br>
              <a:rPr lang="es-CL" sz="3700" i="1" dirty="0"/>
            </a:br>
            <a:r>
              <a:rPr lang="es-CL" sz="3700" i="1" dirty="0"/>
              <a:t>Evaluación de la Mesa de Remuneraciones </a:t>
            </a:r>
            <a:br>
              <a:rPr lang="es-CL" sz="3700" i="1" dirty="0"/>
            </a:br>
            <a:br>
              <a:rPr lang="es-CL" sz="3700" dirty="0"/>
            </a:br>
            <a:r>
              <a:rPr lang="es-CL" sz="3700" dirty="0"/>
              <a:t>Convención Nacional </a:t>
            </a:r>
            <a:r>
              <a:rPr lang="es-CL" sz="3700" i="1" dirty="0" err="1"/>
              <a:t>Anejud</a:t>
            </a:r>
            <a:r>
              <a:rPr lang="es-CL" sz="3700" i="1" dirty="0"/>
              <a:t> 3 y 4 de Abril  2024</a:t>
            </a:r>
          </a:p>
        </p:txBody>
      </p:sp>
      <p:sp>
        <p:nvSpPr>
          <p:cNvPr id="3092" name="Rectangle 3091">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Rectangle 3093">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6" name="Rectangle 3095">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ítulo 2">
            <a:extLst>
              <a:ext uri="{FF2B5EF4-FFF2-40B4-BE49-F238E27FC236}">
                <a16:creationId xmlns:a16="http://schemas.microsoft.com/office/drawing/2014/main" id="{793B4953-4E16-C685-9416-72F888A98FDD}"/>
              </a:ext>
            </a:extLst>
          </p:cNvPr>
          <p:cNvSpPr>
            <a:spLocks noGrp="1"/>
          </p:cNvSpPr>
          <p:nvPr>
            <p:ph type="subTitle" idx="1"/>
          </p:nvPr>
        </p:nvSpPr>
        <p:spPr>
          <a:xfrm>
            <a:off x="823442" y="4541263"/>
            <a:ext cx="4662957" cy="1395022"/>
          </a:xfrm>
        </p:spPr>
        <p:txBody>
          <a:bodyPr anchor="t">
            <a:normAutofit/>
          </a:bodyPr>
          <a:lstStyle/>
          <a:p>
            <a:pPr algn="l"/>
            <a:r>
              <a:rPr lang="es-CL" i="1">
                <a:solidFill>
                  <a:srgbClr val="FFFFFF"/>
                </a:solidFill>
              </a:rPr>
              <a:t>Manuel Gajardo N</a:t>
            </a:r>
          </a:p>
          <a:p>
            <a:pPr algn="l"/>
            <a:r>
              <a:rPr lang="es-CL" i="1">
                <a:solidFill>
                  <a:srgbClr val="FFFFFF"/>
                </a:solidFill>
              </a:rPr>
              <a:t>Magister en Políticas Públicas</a:t>
            </a:r>
          </a:p>
          <a:p>
            <a:pPr algn="l"/>
            <a:r>
              <a:rPr lang="es-CL" i="1">
                <a:solidFill>
                  <a:srgbClr val="FFFFFF"/>
                </a:solidFill>
              </a:rPr>
              <a:t>Asesor Anejud</a:t>
            </a:r>
          </a:p>
        </p:txBody>
      </p:sp>
      <p:pic>
        <p:nvPicPr>
          <p:cNvPr id="3074" name="Picture 2">
            <a:extLst>
              <a:ext uri="{FF2B5EF4-FFF2-40B4-BE49-F238E27FC236}">
                <a16:creationId xmlns:a16="http://schemas.microsoft.com/office/drawing/2014/main" id="{76452CB8-1C40-E54E-3F5F-6156C18F00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3907" y="1303867"/>
            <a:ext cx="5163022" cy="3872266"/>
          </a:xfrm>
          <a:prstGeom prst="rect">
            <a:avLst/>
          </a:prstGeom>
          <a:noFill/>
          <a:extLst>
            <a:ext uri="{909E8E84-426E-40DD-AFC4-6F175D3DCCD1}">
              <a14:hiddenFill xmlns:a14="http://schemas.microsoft.com/office/drawing/2010/main">
                <a:solidFill>
                  <a:srgbClr val="FFFFFF"/>
                </a:solidFill>
              </a14:hiddenFill>
            </a:ext>
          </a:extLst>
        </p:spPr>
      </p:pic>
      <p:sp>
        <p:nvSpPr>
          <p:cNvPr id="3098" name="Rectangle 309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0EFA9C9-474E-B6B1-A2FB-D508FC9AB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2"/>
            <a:ext cx="12176708" cy="951304"/>
          </a:xfrm>
          <a:prstGeom prst="rect">
            <a:avLst/>
          </a:prstGeom>
        </p:spPr>
      </p:pic>
    </p:spTree>
    <p:extLst>
      <p:ext uri="{BB962C8B-B14F-4D97-AF65-F5344CB8AC3E}">
        <p14:creationId xmlns:p14="http://schemas.microsoft.com/office/powerpoint/2010/main" val="109337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36972ED-8B57-EEF6-AB03-D3AC623CB7D5}"/>
              </a:ext>
            </a:extLst>
          </p:cNvPr>
          <p:cNvSpPr>
            <a:spLocks noGrp="1"/>
          </p:cNvSpPr>
          <p:nvPr>
            <p:ph type="title"/>
          </p:nvPr>
        </p:nvSpPr>
        <p:spPr>
          <a:xfrm>
            <a:off x="761803" y="350196"/>
            <a:ext cx="4646904" cy="1624520"/>
          </a:xfrm>
        </p:spPr>
        <p:txBody>
          <a:bodyPr anchor="ctr">
            <a:normAutofit/>
          </a:bodyPr>
          <a:lstStyle/>
          <a:p>
            <a:r>
              <a:rPr lang="es-CL" sz="3700" dirty="0"/>
              <a:t>Emprender la Negociación de </a:t>
            </a:r>
            <a:r>
              <a:rPr lang="es-CL" sz="3700" dirty="0" err="1"/>
              <a:t>Anejud</a:t>
            </a:r>
            <a:r>
              <a:rPr lang="es-CL" sz="3700" dirty="0"/>
              <a:t>, implica:</a:t>
            </a:r>
          </a:p>
        </p:txBody>
      </p:sp>
      <p:sp>
        <p:nvSpPr>
          <p:cNvPr id="3" name="Marcador de contenido 2">
            <a:extLst>
              <a:ext uri="{FF2B5EF4-FFF2-40B4-BE49-F238E27FC236}">
                <a16:creationId xmlns:a16="http://schemas.microsoft.com/office/drawing/2014/main" id="{6A29BEFB-8E21-2C5D-FB89-C1DFAC5C3BE9}"/>
              </a:ext>
            </a:extLst>
          </p:cNvPr>
          <p:cNvSpPr>
            <a:spLocks noGrp="1"/>
          </p:cNvSpPr>
          <p:nvPr>
            <p:ph idx="1"/>
          </p:nvPr>
        </p:nvSpPr>
        <p:spPr>
          <a:xfrm>
            <a:off x="761803" y="2489200"/>
            <a:ext cx="4646905" cy="3613149"/>
          </a:xfrm>
        </p:spPr>
        <p:txBody>
          <a:bodyPr anchor="ctr">
            <a:normAutofit/>
          </a:bodyPr>
          <a:lstStyle/>
          <a:p>
            <a:r>
              <a:rPr lang="es-CL" sz="2000" dirty="0"/>
              <a:t>Una </a:t>
            </a:r>
            <a:r>
              <a:rPr lang="es-CL" sz="2000" dirty="0" err="1"/>
              <a:t>Anejud</a:t>
            </a:r>
            <a:r>
              <a:rPr lang="es-CL" sz="2000" dirty="0"/>
              <a:t> vigorosa y eficiente</a:t>
            </a:r>
          </a:p>
          <a:p>
            <a:r>
              <a:rPr lang="es-CL" sz="2000" dirty="0"/>
              <a:t>Agenda gremial</a:t>
            </a:r>
          </a:p>
          <a:p>
            <a:r>
              <a:rPr lang="es-CL" sz="2000" dirty="0"/>
              <a:t>Constitución de una Mesa Gremial en el Poder Judicial</a:t>
            </a:r>
          </a:p>
          <a:p>
            <a:r>
              <a:rPr lang="es-CL" sz="2000" dirty="0"/>
              <a:t>Política gremial hacia el Poder judicial</a:t>
            </a:r>
          </a:p>
          <a:p>
            <a:r>
              <a:rPr lang="es-CL" sz="2000" dirty="0"/>
              <a:t>Política gremial hacia el Gobierno/ Hacienda</a:t>
            </a:r>
          </a:p>
        </p:txBody>
      </p:sp>
      <p:pic>
        <p:nvPicPr>
          <p:cNvPr id="5" name="Picture 4" descr="Jaque mate en una partida de ajedrez">
            <a:extLst>
              <a:ext uri="{FF2B5EF4-FFF2-40B4-BE49-F238E27FC236}">
                <a16:creationId xmlns:a16="http://schemas.microsoft.com/office/drawing/2014/main" id="{C5739DD0-E924-CCF3-1933-E87A4CF88752}"/>
              </a:ext>
            </a:extLst>
          </p:cNvPr>
          <p:cNvPicPr>
            <a:picLocks noChangeAspect="1"/>
          </p:cNvPicPr>
          <p:nvPr/>
        </p:nvPicPr>
        <p:blipFill rotWithShape="1">
          <a:blip r:embed="rId2"/>
          <a:srcRect l="15040" r="17553" b="1"/>
          <a:stretch/>
        </p:blipFill>
        <p:spPr>
          <a:xfrm>
            <a:off x="6096000" y="1"/>
            <a:ext cx="6102825" cy="6858000"/>
          </a:xfrm>
          <a:prstGeom prst="rect">
            <a:avLst/>
          </a:prstGeom>
        </p:spPr>
      </p:pic>
    </p:spTree>
    <p:extLst>
      <p:ext uri="{BB962C8B-B14F-4D97-AF65-F5344CB8AC3E}">
        <p14:creationId xmlns:p14="http://schemas.microsoft.com/office/powerpoint/2010/main" val="246264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10">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137397"/>
            <a:ext cx="12192000" cy="1720601"/>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36972ED-8B57-EEF6-AB03-D3AC623CB7D5}"/>
              </a:ext>
            </a:extLst>
          </p:cNvPr>
          <p:cNvSpPr>
            <a:spLocks noGrp="1"/>
          </p:cNvSpPr>
          <p:nvPr>
            <p:ph type="title"/>
          </p:nvPr>
        </p:nvSpPr>
        <p:spPr>
          <a:xfrm>
            <a:off x="589558" y="5505709"/>
            <a:ext cx="7015500" cy="1019449"/>
          </a:xfrm>
        </p:spPr>
        <p:txBody>
          <a:bodyPr vert="horz" lIns="91440" tIns="45720" rIns="91440" bIns="45720" rtlCol="0" anchor="ctr">
            <a:normAutofit/>
          </a:bodyPr>
          <a:lstStyle/>
          <a:p>
            <a:r>
              <a:rPr lang="en-US" sz="2800"/>
              <a:t>La contraparte y la fijación del calendario: </a:t>
            </a:r>
            <a:br>
              <a:rPr lang="en-US" sz="2800"/>
            </a:br>
            <a:r>
              <a:rPr lang="en-US" sz="2800"/>
              <a:t>una decisión determinante en la negociación</a:t>
            </a:r>
          </a:p>
        </p:txBody>
      </p:sp>
      <p:pic>
        <p:nvPicPr>
          <p:cNvPr id="26" name="Picture 4" descr="Marcador rojo sobre un calendario">
            <a:extLst>
              <a:ext uri="{FF2B5EF4-FFF2-40B4-BE49-F238E27FC236}">
                <a16:creationId xmlns:a16="http://schemas.microsoft.com/office/drawing/2014/main" id="{69F37941-E0CF-7654-616F-3CFFE23D38E0}"/>
              </a:ext>
            </a:extLst>
          </p:cNvPr>
          <p:cNvPicPr>
            <a:picLocks noChangeAspect="1"/>
          </p:cNvPicPr>
          <p:nvPr/>
        </p:nvPicPr>
        <p:blipFill rotWithShape="1">
          <a:blip r:embed="rId2"/>
          <a:srcRect t="109" b="36763"/>
          <a:stretch/>
        </p:blipFill>
        <p:spPr>
          <a:xfrm>
            <a:off x="20" y="10"/>
            <a:ext cx="12191979" cy="5137387"/>
          </a:xfrm>
          <a:prstGeom prst="rect">
            <a:avLst/>
          </a:prstGeom>
          <a:effectLst>
            <a:outerShdw blurRad="190500" dist="63500" dir="5400000" sx="98000" sy="98000" algn="t" rotWithShape="0">
              <a:prstClr val="black">
                <a:alpha val="40000"/>
              </a:prstClr>
            </a:outerShdw>
          </a:effectLst>
        </p:spPr>
      </p:pic>
    </p:spTree>
    <p:extLst>
      <p:ext uri="{BB962C8B-B14F-4D97-AF65-F5344CB8AC3E}">
        <p14:creationId xmlns:p14="http://schemas.microsoft.com/office/powerpoint/2010/main" val="167758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5F339D0-3294-20FC-00C0-BA9492FFFAE7}"/>
              </a:ext>
            </a:extLst>
          </p:cNvPr>
          <p:cNvSpPr>
            <a:spLocks noGrp="1"/>
          </p:cNvSpPr>
          <p:nvPr>
            <p:ph type="sldNum" sz="quarter" idx="12"/>
          </p:nvPr>
        </p:nvSpPr>
        <p:spPr/>
        <p:txBody>
          <a:bodyPr/>
          <a:lstStyle/>
          <a:p>
            <a:fld id="{2E890538-38FD-5D48-B5FB-519583247D2A}" type="slidenum">
              <a:rPr lang="es-CL" smtClean="0"/>
              <a:t>4</a:t>
            </a:fld>
            <a:endParaRPr lang="es-CL"/>
          </a:p>
        </p:txBody>
      </p:sp>
      <p:sp>
        <p:nvSpPr>
          <p:cNvPr id="10" name="Elipse 9">
            <a:extLst>
              <a:ext uri="{FF2B5EF4-FFF2-40B4-BE49-F238E27FC236}">
                <a16:creationId xmlns:a16="http://schemas.microsoft.com/office/drawing/2014/main" id="{219B98F6-ECD4-82D0-CDF8-1A88C259BB2F}"/>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Marcador de número de diapositiva 2">
            <a:extLst>
              <a:ext uri="{FF2B5EF4-FFF2-40B4-BE49-F238E27FC236}">
                <a16:creationId xmlns:a16="http://schemas.microsoft.com/office/drawing/2014/main" id="{AE0742C8-C095-620F-6899-5731ED4EEA97}"/>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4</a:t>
            </a:fld>
            <a:endParaRPr lang="en-US" b="1">
              <a:solidFill>
                <a:schemeClr val="bg1"/>
              </a:solidFill>
              <a:latin typeface="Calibri"/>
              <a:ea typeface="ヒラギノ角ゴ Pro W3"/>
              <a:cs typeface="Calibri"/>
            </a:endParaRPr>
          </a:p>
        </p:txBody>
      </p:sp>
      <p:sp>
        <p:nvSpPr>
          <p:cNvPr id="15" name="CuadroTexto 14">
            <a:extLst>
              <a:ext uri="{FF2B5EF4-FFF2-40B4-BE49-F238E27FC236}">
                <a16:creationId xmlns:a16="http://schemas.microsoft.com/office/drawing/2014/main" id="{9B729BCD-27B8-CDF8-313B-DED33FF39F24}"/>
              </a:ext>
            </a:extLst>
          </p:cNvPr>
          <p:cNvSpPr txBox="1"/>
          <p:nvPr/>
        </p:nvSpPr>
        <p:spPr>
          <a:xfrm>
            <a:off x="1110139" y="1933627"/>
            <a:ext cx="7979229" cy="400110"/>
          </a:xfrm>
          <a:prstGeom prst="rect">
            <a:avLst/>
          </a:prstGeom>
          <a:noFill/>
        </p:spPr>
        <p:txBody>
          <a:bodyPr wrap="square" rtlCol="0">
            <a:spAutoFit/>
          </a:bodyPr>
          <a:lstStyle/>
          <a:p>
            <a:pPr algn="just"/>
            <a:r>
              <a:rPr lang="es-ES" sz="2000" b="1" dirty="0">
                <a:solidFill>
                  <a:srgbClr val="005C9E"/>
                </a:solidFill>
                <a:latin typeface="gobCL" pitchFamily="2" charset="77"/>
              </a:rPr>
              <a:t>Distorsiones ocasionadas por el reajuste diferenciado.</a:t>
            </a:r>
            <a:endParaRPr lang="es-CL" sz="2000" b="1" dirty="0">
              <a:solidFill>
                <a:srgbClr val="005C9E"/>
              </a:solidFill>
              <a:latin typeface="gobCL" pitchFamily="2" charset="77"/>
            </a:endParaRPr>
          </a:p>
        </p:txBody>
      </p:sp>
      <p:pic>
        <p:nvPicPr>
          <p:cNvPr id="16" name="Imagen 15">
            <a:extLst>
              <a:ext uri="{FF2B5EF4-FFF2-40B4-BE49-F238E27FC236}">
                <a16:creationId xmlns:a16="http://schemas.microsoft.com/office/drawing/2014/main" id="{3FA3FC43-A5EF-E903-AA13-A80C8F0CFC6B}"/>
              </a:ext>
            </a:extLst>
          </p:cNvPr>
          <p:cNvPicPr>
            <a:picLocks noChangeAspect="1"/>
          </p:cNvPicPr>
          <p:nvPr/>
        </p:nvPicPr>
        <p:blipFill>
          <a:blip r:embed="rId3"/>
          <a:stretch>
            <a:fillRect/>
          </a:stretch>
        </p:blipFill>
        <p:spPr>
          <a:xfrm>
            <a:off x="658453" y="2048086"/>
            <a:ext cx="282580" cy="282580"/>
          </a:xfrm>
          <a:prstGeom prst="rect">
            <a:avLst/>
          </a:prstGeom>
        </p:spPr>
      </p:pic>
      <p:sp>
        <p:nvSpPr>
          <p:cNvPr id="3" name="CuadroTexto 2">
            <a:extLst>
              <a:ext uri="{FF2B5EF4-FFF2-40B4-BE49-F238E27FC236}">
                <a16:creationId xmlns:a16="http://schemas.microsoft.com/office/drawing/2014/main" id="{8C59FAC3-1FD7-270E-C6B4-7669E36A8461}"/>
              </a:ext>
            </a:extLst>
          </p:cNvPr>
          <p:cNvSpPr txBox="1"/>
          <p:nvPr/>
        </p:nvSpPr>
        <p:spPr>
          <a:xfrm>
            <a:off x="658453" y="1032529"/>
            <a:ext cx="8734122"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ES" sz="4400" b="1" dirty="0">
                <a:solidFill>
                  <a:srgbClr val="004677"/>
                </a:solidFill>
                <a:latin typeface="gobCL" pitchFamily="2" charset="77"/>
                <a:ea typeface="Calibri"/>
                <a:cs typeface="Calibri"/>
              </a:rPr>
              <a:t>Agenda de trabajo de corto plazo</a:t>
            </a:r>
          </a:p>
        </p:txBody>
      </p:sp>
      <p:sp>
        <p:nvSpPr>
          <p:cNvPr id="7" name="CuadroTexto 6">
            <a:extLst>
              <a:ext uri="{FF2B5EF4-FFF2-40B4-BE49-F238E27FC236}">
                <a16:creationId xmlns:a16="http://schemas.microsoft.com/office/drawing/2014/main" id="{F399A927-4A28-B323-AF15-56129CC7564F}"/>
              </a:ext>
            </a:extLst>
          </p:cNvPr>
          <p:cNvSpPr txBox="1"/>
          <p:nvPr/>
        </p:nvSpPr>
        <p:spPr>
          <a:xfrm>
            <a:off x="1110139" y="2494230"/>
            <a:ext cx="9472043" cy="4031873"/>
          </a:xfrm>
          <a:prstGeom prst="rect">
            <a:avLst/>
          </a:prstGeom>
          <a:noFill/>
        </p:spPr>
        <p:txBody>
          <a:bodyPr wrap="square">
            <a:spAutoFit/>
          </a:bodyPr>
          <a:lstStyle/>
          <a:p>
            <a:r>
              <a:rPr lang="es-ES" sz="1600" b="1" dirty="0">
                <a:solidFill>
                  <a:srgbClr val="005C9E"/>
                </a:solidFill>
              </a:rPr>
              <a:t>c</a:t>
            </a:r>
            <a:r>
              <a:rPr lang="es-ES" sz="1600" b="1" dirty="0">
                <a:solidFill>
                  <a:schemeClr val="tx1">
                    <a:lumMod val="65000"/>
                    <a:lumOff val="35000"/>
                  </a:schemeClr>
                </a:solidFill>
              </a:rPr>
              <a:t>) Propuesta de DIPRES de cronograma de trabajo:</a:t>
            </a:r>
          </a:p>
          <a:p>
            <a:endParaRPr lang="es-ES" sz="1600" b="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s-ES" sz="1600" b="1" dirty="0">
                <a:solidFill>
                  <a:schemeClr val="tx1">
                    <a:lumMod val="65000"/>
                    <a:lumOff val="35000"/>
                  </a:schemeClr>
                </a:solidFill>
              </a:rPr>
              <a:t>6 de abril: </a:t>
            </a:r>
            <a:r>
              <a:rPr lang="es-ES" sz="1600" dirty="0">
                <a:solidFill>
                  <a:schemeClr val="tx1">
                    <a:lumMod val="65000"/>
                    <a:lumOff val="35000"/>
                  </a:schemeClr>
                </a:solidFill>
              </a:rPr>
              <a:t>Reunión Mesa Corte Suprema.</a:t>
            </a:r>
          </a:p>
          <a:p>
            <a:r>
              <a:rPr lang="es-ES" sz="1600" dirty="0">
                <a:solidFill>
                  <a:schemeClr val="tx1">
                    <a:lumMod val="65000"/>
                    <a:lumOff val="35000"/>
                  </a:schemeClr>
                </a:solidFill>
              </a:rPr>
              <a:t>Definición de las materias que serán abordadas en los siguientes proyectos de ley:</a:t>
            </a:r>
          </a:p>
          <a:p>
            <a:endParaRPr lang="es-ES" sz="1600" dirty="0">
              <a:solidFill>
                <a:schemeClr val="tx1">
                  <a:lumMod val="65000"/>
                  <a:lumOff val="35000"/>
                </a:schemeClr>
              </a:solidFill>
            </a:endParaRPr>
          </a:p>
          <a:p>
            <a:pPr marL="800100" lvl="1" indent="-342900" algn="just">
              <a:buFont typeface="+mj-lt"/>
              <a:buAutoNum type="alphaLcParenR"/>
            </a:pPr>
            <a:r>
              <a:rPr lang="es-ES" sz="1600" dirty="0">
                <a:solidFill>
                  <a:schemeClr val="tx1">
                    <a:lumMod val="65000"/>
                    <a:lumOff val="35000"/>
                  </a:schemeClr>
                </a:solidFill>
              </a:rPr>
              <a:t>Julio 2023:   </a:t>
            </a:r>
          </a:p>
          <a:p>
            <a:pPr marL="1314450" lvl="2" indent="-400050" algn="just">
              <a:buAutoNum type="romanLcPeriod"/>
            </a:pPr>
            <a:r>
              <a:rPr lang="es-ES" sz="1600" dirty="0">
                <a:solidFill>
                  <a:schemeClr val="tx1">
                    <a:lumMod val="65000"/>
                    <a:lumOff val="35000"/>
                  </a:schemeClr>
                </a:solidFill>
              </a:rPr>
              <a:t>Casos en que grados inferiores han alcanzado la remuneración del grado superior, de manera de mantener el orden jerárquico</a:t>
            </a:r>
            <a:endParaRPr lang="es-CL" sz="1600" dirty="0">
              <a:solidFill>
                <a:schemeClr val="tx1">
                  <a:lumMod val="65000"/>
                  <a:lumOff val="35000"/>
                </a:schemeClr>
              </a:solidFill>
            </a:endParaRPr>
          </a:p>
          <a:p>
            <a:pPr marL="1314450" lvl="2" indent="-400050" algn="just">
              <a:buAutoNum type="romanLcPeriod"/>
            </a:pPr>
            <a:r>
              <a:rPr lang="es-ES" sz="1600" dirty="0">
                <a:solidFill>
                  <a:schemeClr val="tx1">
                    <a:lumMod val="65000"/>
                    <a:lumOff val="35000"/>
                  </a:schemeClr>
                </a:solidFill>
              </a:rPr>
              <a:t>Ejecutivo propondrá un ajuste a las remuneraciones de las y los funcionarios que recibieron el reajuste de $264.000. Este ajuste se aplicará a partir de agosto de 2023, con un incremento de 4% promedio respecto de las remuneraciones de este grupo de funcionarios en 2022, considerado el reajuste de $264.000. </a:t>
            </a:r>
          </a:p>
          <a:p>
            <a:pPr marL="1805940" lvl="1" algn="just"/>
            <a:endParaRPr lang="es-CL" sz="1600" dirty="0">
              <a:solidFill>
                <a:schemeClr val="tx1">
                  <a:lumMod val="65000"/>
                  <a:lumOff val="35000"/>
                </a:schemeClr>
              </a:solidFill>
            </a:endParaRPr>
          </a:p>
          <a:p>
            <a:pPr marL="800100" lvl="1" indent="-342900" algn="just">
              <a:buAutoNum type="alphaLcParenR" startAt="2"/>
            </a:pPr>
            <a:r>
              <a:rPr lang="es-ES" sz="1600" dirty="0">
                <a:solidFill>
                  <a:schemeClr val="tx1">
                    <a:lumMod val="65000"/>
                    <a:lumOff val="35000"/>
                  </a:schemeClr>
                </a:solidFill>
              </a:rPr>
              <a:t>Ley de reajuste 2024: </a:t>
            </a:r>
          </a:p>
          <a:p>
            <a:pPr lvl="3" algn="just"/>
            <a:r>
              <a:rPr lang="es-ES" sz="1600" dirty="0">
                <a:solidFill>
                  <a:schemeClr val="tx1">
                    <a:lumMod val="65000"/>
                    <a:lumOff val="35000"/>
                  </a:schemeClr>
                </a:solidFill>
              </a:rPr>
              <a:t>Permitirá totalizar un incremento máximo de 12% respecto de las remuneraciones vigentes a noviembre de 2022, sirviendo de base para el reajuste general que se determine para 2024</a:t>
            </a:r>
            <a:r>
              <a:rPr lang="es-ES" sz="16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s-CL" sz="1600" dirty="0">
              <a:solidFill>
                <a:schemeClr val="tx1">
                  <a:lumMod val="65000"/>
                  <a:lumOff val="35000"/>
                </a:schemeClr>
              </a:solidFill>
            </a:endParaRPr>
          </a:p>
        </p:txBody>
      </p:sp>
      <p:pic>
        <p:nvPicPr>
          <p:cNvPr id="2" name="Imagen 1">
            <a:extLst>
              <a:ext uri="{FF2B5EF4-FFF2-40B4-BE49-F238E27FC236}">
                <a16:creationId xmlns:a16="http://schemas.microsoft.com/office/drawing/2014/main" id="{151DB1B0-9DF5-CC18-7756-675A315396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12"/>
            <a:ext cx="12176708" cy="951304"/>
          </a:xfrm>
          <a:prstGeom prst="rect">
            <a:avLst/>
          </a:prstGeom>
        </p:spPr>
      </p:pic>
    </p:spTree>
    <p:extLst>
      <p:ext uri="{BB962C8B-B14F-4D97-AF65-F5344CB8AC3E}">
        <p14:creationId xmlns:p14="http://schemas.microsoft.com/office/powerpoint/2010/main" val="190783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5F339D0-3294-20FC-00C0-BA9492FFFAE7}"/>
              </a:ext>
            </a:extLst>
          </p:cNvPr>
          <p:cNvSpPr>
            <a:spLocks noGrp="1"/>
          </p:cNvSpPr>
          <p:nvPr>
            <p:ph type="sldNum" sz="quarter" idx="12"/>
          </p:nvPr>
        </p:nvSpPr>
        <p:spPr/>
        <p:txBody>
          <a:bodyPr/>
          <a:lstStyle/>
          <a:p>
            <a:fld id="{2E890538-38FD-5D48-B5FB-519583247D2A}" type="slidenum">
              <a:rPr lang="es-CL" smtClean="0"/>
              <a:t>5</a:t>
            </a:fld>
            <a:endParaRPr lang="es-CL"/>
          </a:p>
        </p:txBody>
      </p:sp>
      <p:sp>
        <p:nvSpPr>
          <p:cNvPr id="10" name="Elipse 9">
            <a:extLst>
              <a:ext uri="{FF2B5EF4-FFF2-40B4-BE49-F238E27FC236}">
                <a16:creationId xmlns:a16="http://schemas.microsoft.com/office/drawing/2014/main" id="{219B98F6-ECD4-82D0-CDF8-1A88C259BB2F}"/>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Marcador de número de diapositiva 2">
            <a:extLst>
              <a:ext uri="{FF2B5EF4-FFF2-40B4-BE49-F238E27FC236}">
                <a16:creationId xmlns:a16="http://schemas.microsoft.com/office/drawing/2014/main" id="{AE0742C8-C095-620F-6899-5731ED4EEA97}"/>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5</a:t>
            </a:fld>
            <a:endParaRPr lang="en-US" b="1">
              <a:solidFill>
                <a:schemeClr val="bg1"/>
              </a:solidFill>
              <a:latin typeface="Calibri"/>
              <a:ea typeface="ヒラギノ角ゴ Pro W3"/>
              <a:cs typeface="Calibri"/>
            </a:endParaRPr>
          </a:p>
        </p:txBody>
      </p:sp>
      <p:sp>
        <p:nvSpPr>
          <p:cNvPr id="3" name="CuadroTexto 2">
            <a:extLst>
              <a:ext uri="{FF2B5EF4-FFF2-40B4-BE49-F238E27FC236}">
                <a16:creationId xmlns:a16="http://schemas.microsoft.com/office/drawing/2014/main" id="{8C59FAC3-1FD7-270E-C6B4-7669E36A8461}"/>
              </a:ext>
            </a:extLst>
          </p:cNvPr>
          <p:cNvSpPr txBox="1"/>
          <p:nvPr/>
        </p:nvSpPr>
        <p:spPr>
          <a:xfrm>
            <a:off x="596309" y="1236600"/>
            <a:ext cx="8734122"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ES" sz="4400" b="1">
                <a:solidFill>
                  <a:srgbClr val="004677"/>
                </a:solidFill>
                <a:latin typeface="gobCL" pitchFamily="2" charset="77"/>
                <a:ea typeface="Calibri"/>
                <a:cs typeface="Calibri"/>
              </a:rPr>
              <a:t>Agenda de trabajo de corto plazo</a:t>
            </a:r>
          </a:p>
        </p:txBody>
      </p:sp>
      <p:sp>
        <p:nvSpPr>
          <p:cNvPr id="7" name="CuadroTexto 6">
            <a:extLst>
              <a:ext uri="{FF2B5EF4-FFF2-40B4-BE49-F238E27FC236}">
                <a16:creationId xmlns:a16="http://schemas.microsoft.com/office/drawing/2014/main" id="{F399A927-4A28-B323-AF15-56129CC7564F}"/>
              </a:ext>
            </a:extLst>
          </p:cNvPr>
          <p:cNvSpPr txBox="1"/>
          <p:nvPr/>
        </p:nvSpPr>
        <p:spPr>
          <a:xfrm>
            <a:off x="765433" y="2044866"/>
            <a:ext cx="10196215" cy="4185761"/>
          </a:xfrm>
          <a:prstGeom prst="rect">
            <a:avLst/>
          </a:prstGeom>
          <a:noFill/>
        </p:spPr>
        <p:txBody>
          <a:bodyPr wrap="square">
            <a:spAutoFit/>
          </a:bodyPr>
          <a:lstStyle/>
          <a:p>
            <a:r>
              <a:rPr lang="es-ES" sz="1400" b="1" dirty="0">
                <a:solidFill>
                  <a:srgbClr val="005C9E"/>
                </a:solidFill>
              </a:rPr>
              <a:t>b) Propuesta de DIPRES de cronograma de trabajo (continuación):</a:t>
            </a:r>
          </a:p>
          <a:p>
            <a:endParaRPr lang="es-ES" sz="1400" b="1"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Ø"/>
            </a:pPr>
            <a:r>
              <a:rPr lang="es-ES" sz="1400" b="1" dirty="0">
                <a:solidFill>
                  <a:schemeClr val="tx1">
                    <a:lumMod val="65000"/>
                    <a:lumOff val="35000"/>
                  </a:schemeClr>
                </a:solidFill>
              </a:rPr>
              <a:t>17 de abril: </a:t>
            </a:r>
            <a:r>
              <a:rPr lang="es-ES" sz="1400" dirty="0">
                <a:solidFill>
                  <a:schemeClr val="tx1">
                    <a:lumMod val="65000"/>
                    <a:lumOff val="35000"/>
                  </a:schemeClr>
                </a:solidFill>
              </a:rPr>
              <a:t>reunión Mesa Técnica (revisión y comentarios a los antecedentes recibidos)</a:t>
            </a:r>
          </a:p>
          <a:p>
            <a:pPr marL="742950" lvl="1" indent="-285750">
              <a:buFont typeface="Wingdings" panose="05000000000000000000" pitchFamily="2" charset="2"/>
              <a:buChar char="Ø"/>
            </a:pPr>
            <a:endParaRPr lang="es-CL" sz="1400" dirty="0">
              <a:solidFill>
                <a:schemeClr val="tx1">
                  <a:lumMod val="65000"/>
                  <a:lumOff val="35000"/>
                </a:schemeClr>
              </a:solidFill>
            </a:endParaRPr>
          </a:p>
          <a:p>
            <a:pPr marL="742950" lvl="1" indent="-285750">
              <a:buFont typeface="Wingdings" panose="05000000000000000000" pitchFamily="2" charset="2"/>
              <a:buChar char="Ø"/>
            </a:pPr>
            <a:r>
              <a:rPr lang="es-ES" sz="1400" b="1" dirty="0">
                <a:solidFill>
                  <a:schemeClr val="tx1">
                    <a:lumMod val="65000"/>
                    <a:lumOff val="35000"/>
                  </a:schemeClr>
                </a:solidFill>
              </a:rPr>
              <a:t>20 de abril: </a:t>
            </a:r>
            <a:r>
              <a:rPr lang="es-ES" sz="1400" dirty="0">
                <a:solidFill>
                  <a:schemeClr val="tx1">
                    <a:lumMod val="65000"/>
                    <a:lumOff val="35000"/>
                  </a:schemeClr>
                </a:solidFill>
              </a:rPr>
              <a:t>reunión Mesa Corte Suprema. Entrega de </a:t>
            </a:r>
            <a:r>
              <a:rPr lang="es-ES" sz="1400" dirty="0" err="1">
                <a:solidFill>
                  <a:schemeClr val="tx1">
                    <a:lumMod val="65000"/>
                    <a:lumOff val="35000"/>
                  </a:schemeClr>
                </a:solidFill>
              </a:rPr>
              <a:t>preinforme</a:t>
            </a:r>
            <a:r>
              <a:rPr lang="es-ES" sz="1400" dirty="0">
                <a:solidFill>
                  <a:schemeClr val="tx1">
                    <a:lumMod val="65000"/>
                    <a:lumOff val="35000"/>
                  </a:schemeClr>
                </a:solidFill>
              </a:rPr>
              <a:t> estado de avance</a:t>
            </a:r>
          </a:p>
          <a:p>
            <a:pPr marL="742950" lvl="1" indent="-285750">
              <a:buFont typeface="Wingdings" panose="05000000000000000000" pitchFamily="2" charset="2"/>
              <a:buChar char="Ø"/>
            </a:pPr>
            <a:endParaRPr lang="es-CL" sz="1400" dirty="0">
              <a:solidFill>
                <a:schemeClr val="tx1">
                  <a:lumMod val="65000"/>
                  <a:lumOff val="35000"/>
                </a:schemeClr>
              </a:solidFill>
            </a:endParaRPr>
          </a:p>
          <a:p>
            <a:pPr marL="742950" lvl="1" indent="-285750">
              <a:buFont typeface="Wingdings" panose="05000000000000000000" pitchFamily="2" charset="2"/>
              <a:buChar char="Ø"/>
            </a:pPr>
            <a:r>
              <a:rPr lang="es-ES" sz="1400" b="1" dirty="0">
                <a:solidFill>
                  <a:schemeClr val="tx1">
                    <a:lumMod val="65000"/>
                    <a:lumOff val="35000"/>
                  </a:schemeClr>
                </a:solidFill>
              </a:rPr>
              <a:t>2 de mayo</a:t>
            </a:r>
            <a:r>
              <a:rPr lang="es-ES" sz="1400" dirty="0">
                <a:solidFill>
                  <a:schemeClr val="tx1">
                    <a:lumMod val="65000"/>
                    <a:lumOff val="35000"/>
                  </a:schemeClr>
                </a:solidFill>
              </a:rPr>
              <a:t>: reunión Mesa Técnica para revisión de informe de diagnóstico compartido</a:t>
            </a:r>
          </a:p>
          <a:p>
            <a:pPr marL="742950" lvl="1" indent="-285750">
              <a:buFont typeface="Wingdings" panose="05000000000000000000" pitchFamily="2" charset="2"/>
              <a:buChar char="Ø"/>
            </a:pPr>
            <a:endParaRPr lang="es-CL" sz="1400" dirty="0">
              <a:solidFill>
                <a:schemeClr val="tx1">
                  <a:lumMod val="65000"/>
                  <a:lumOff val="35000"/>
                </a:schemeClr>
              </a:solidFill>
            </a:endParaRPr>
          </a:p>
          <a:p>
            <a:pPr marL="742950" lvl="1" indent="-285750">
              <a:buFont typeface="Wingdings" panose="05000000000000000000" pitchFamily="2" charset="2"/>
              <a:buChar char="Ø"/>
            </a:pPr>
            <a:r>
              <a:rPr lang="es-ES" sz="1400" b="1" dirty="0">
                <a:solidFill>
                  <a:schemeClr val="tx1">
                    <a:lumMod val="65000"/>
                    <a:lumOff val="35000"/>
                  </a:schemeClr>
                </a:solidFill>
              </a:rPr>
              <a:t>4 de mayo: </a:t>
            </a:r>
            <a:r>
              <a:rPr lang="es-ES" sz="1400" dirty="0">
                <a:solidFill>
                  <a:schemeClr val="tx1">
                    <a:lumMod val="65000"/>
                    <a:lumOff val="35000"/>
                  </a:schemeClr>
                </a:solidFill>
              </a:rPr>
              <a:t>reunión Mesa Corte Suprema. Entrega de informe diagnóstico compartido</a:t>
            </a:r>
          </a:p>
          <a:p>
            <a:pPr marL="742950" lvl="1" indent="-285750">
              <a:buFont typeface="Wingdings" panose="05000000000000000000" pitchFamily="2" charset="2"/>
              <a:buChar char="Ø"/>
            </a:pPr>
            <a:endParaRPr lang="es-CL" sz="1400" dirty="0">
              <a:solidFill>
                <a:schemeClr val="tx1">
                  <a:lumMod val="65000"/>
                  <a:lumOff val="35000"/>
                </a:schemeClr>
              </a:solidFill>
            </a:endParaRPr>
          </a:p>
          <a:p>
            <a:pPr marL="742950" lvl="1" indent="-285750">
              <a:buFont typeface="Wingdings" panose="05000000000000000000" pitchFamily="2" charset="2"/>
              <a:buChar char="Ø"/>
            </a:pPr>
            <a:r>
              <a:rPr lang="es-ES" sz="1400" b="1" dirty="0">
                <a:solidFill>
                  <a:schemeClr val="tx1">
                    <a:lumMod val="65000"/>
                    <a:lumOff val="35000"/>
                  </a:schemeClr>
                </a:solidFill>
              </a:rPr>
              <a:t>Semana 8 al 26 de mayo: </a:t>
            </a:r>
            <a:r>
              <a:rPr lang="es-ES" sz="1400" dirty="0">
                <a:solidFill>
                  <a:schemeClr val="tx1">
                    <a:lumMod val="65000"/>
                    <a:lumOff val="35000"/>
                  </a:schemeClr>
                </a:solidFill>
              </a:rPr>
              <a:t>Reuniones Mesa Técnica para elaborar propuestas y sus respectivos costos.</a:t>
            </a:r>
          </a:p>
          <a:p>
            <a:pPr marL="742950" lvl="1" indent="-285750">
              <a:buFont typeface="Wingdings" panose="05000000000000000000" pitchFamily="2" charset="2"/>
              <a:buChar char="Ø"/>
            </a:pPr>
            <a:endParaRPr lang="es-CL" sz="1400" dirty="0">
              <a:solidFill>
                <a:schemeClr val="tx1">
                  <a:lumMod val="65000"/>
                  <a:lumOff val="35000"/>
                </a:schemeClr>
              </a:solidFill>
            </a:endParaRPr>
          </a:p>
          <a:p>
            <a:pPr marL="742950" lvl="1" indent="-285750">
              <a:buFont typeface="Wingdings" panose="05000000000000000000" pitchFamily="2" charset="2"/>
              <a:buChar char="Ø"/>
            </a:pPr>
            <a:r>
              <a:rPr lang="es-ES" sz="1400" b="1" dirty="0">
                <a:solidFill>
                  <a:schemeClr val="tx1">
                    <a:lumMod val="65000"/>
                    <a:lumOff val="35000"/>
                  </a:schemeClr>
                </a:solidFill>
              </a:rPr>
              <a:t>1 de junio: </a:t>
            </a:r>
            <a:r>
              <a:rPr lang="es-ES" sz="1400" dirty="0">
                <a:solidFill>
                  <a:schemeClr val="tx1">
                    <a:lumMod val="65000"/>
                    <a:lumOff val="35000"/>
                  </a:schemeClr>
                </a:solidFill>
              </a:rPr>
              <a:t>reunión Mesa Corte Suprema. Presentación de propuesta DIPRES de alternativas de solución</a:t>
            </a:r>
          </a:p>
          <a:p>
            <a:pPr marL="742950" lvl="1" indent="-285750">
              <a:buFont typeface="Wingdings" panose="05000000000000000000" pitchFamily="2" charset="2"/>
              <a:buChar char="Ø"/>
            </a:pPr>
            <a:endParaRPr lang="es-CL" sz="1400" dirty="0">
              <a:solidFill>
                <a:schemeClr val="tx1">
                  <a:lumMod val="65000"/>
                  <a:lumOff val="35000"/>
                </a:schemeClr>
              </a:solidFill>
            </a:endParaRPr>
          </a:p>
          <a:p>
            <a:pPr marL="742950" lvl="1" indent="-285750">
              <a:buFont typeface="Wingdings" panose="05000000000000000000" pitchFamily="2" charset="2"/>
              <a:buChar char="Ø"/>
            </a:pPr>
            <a:r>
              <a:rPr lang="es-ES" sz="1400" b="1" dirty="0">
                <a:solidFill>
                  <a:schemeClr val="tx1">
                    <a:lumMod val="65000"/>
                    <a:lumOff val="35000"/>
                  </a:schemeClr>
                </a:solidFill>
              </a:rPr>
              <a:t>15 de junio: </a:t>
            </a:r>
            <a:r>
              <a:rPr lang="es-ES" sz="1400" dirty="0">
                <a:solidFill>
                  <a:schemeClr val="tx1">
                    <a:lumMod val="65000"/>
                    <a:lumOff val="35000"/>
                  </a:schemeClr>
                </a:solidFill>
              </a:rPr>
              <a:t>reunión Mesa Corte Suprema. Recepción de comentarios del Poder Judicial</a:t>
            </a:r>
          </a:p>
          <a:p>
            <a:pPr marL="742950" lvl="1" indent="-285750">
              <a:buFont typeface="Wingdings" panose="05000000000000000000" pitchFamily="2" charset="2"/>
              <a:buChar char="Ø"/>
            </a:pPr>
            <a:endParaRPr lang="es-CL" sz="1400" dirty="0">
              <a:solidFill>
                <a:schemeClr val="tx1">
                  <a:lumMod val="65000"/>
                  <a:lumOff val="35000"/>
                </a:schemeClr>
              </a:solidFill>
            </a:endParaRPr>
          </a:p>
          <a:p>
            <a:pPr marL="742950" lvl="1" indent="-285750">
              <a:buFont typeface="Wingdings" panose="05000000000000000000" pitchFamily="2" charset="2"/>
              <a:buChar char="Ø"/>
            </a:pPr>
            <a:r>
              <a:rPr lang="es-ES" sz="1400" b="1" dirty="0">
                <a:solidFill>
                  <a:schemeClr val="tx1">
                    <a:lumMod val="65000"/>
                    <a:lumOff val="35000"/>
                  </a:schemeClr>
                </a:solidFill>
              </a:rPr>
              <a:t>Semana de 19 al 30 de junio: </a:t>
            </a:r>
            <a:r>
              <a:rPr lang="es-ES" sz="1400" dirty="0">
                <a:solidFill>
                  <a:schemeClr val="tx1">
                    <a:lumMod val="65000"/>
                    <a:lumOff val="35000"/>
                  </a:schemeClr>
                </a:solidFill>
              </a:rPr>
              <a:t>Reuniones Mesa Técnica</a:t>
            </a:r>
          </a:p>
          <a:p>
            <a:pPr marL="742950" lvl="1" indent="-285750">
              <a:buFont typeface="Wingdings" panose="05000000000000000000" pitchFamily="2" charset="2"/>
              <a:buChar char="Ø"/>
            </a:pPr>
            <a:endParaRPr lang="es-CL" sz="1400" dirty="0">
              <a:solidFill>
                <a:schemeClr val="tx1">
                  <a:lumMod val="65000"/>
                  <a:lumOff val="35000"/>
                </a:schemeClr>
              </a:solidFill>
            </a:endParaRPr>
          </a:p>
          <a:p>
            <a:pPr marL="742950" lvl="1" indent="-285750">
              <a:buFont typeface="Wingdings" panose="05000000000000000000" pitchFamily="2" charset="2"/>
              <a:buChar char="Ø"/>
            </a:pPr>
            <a:r>
              <a:rPr lang="es-ES" sz="1400" b="1" dirty="0">
                <a:solidFill>
                  <a:schemeClr val="tx1">
                    <a:lumMod val="65000"/>
                    <a:lumOff val="35000"/>
                  </a:schemeClr>
                </a:solidFill>
              </a:rPr>
              <a:t>6 de julio</a:t>
            </a:r>
            <a:r>
              <a:rPr lang="es-ES" sz="1400" dirty="0">
                <a:solidFill>
                  <a:schemeClr val="tx1">
                    <a:lumMod val="65000"/>
                    <a:lumOff val="35000"/>
                  </a:schemeClr>
                </a:solidFill>
              </a:rPr>
              <a:t>: reunión Mesa Corte Suprema. Presentación propuesta de articulado que formará parte del proyecto de ley</a:t>
            </a:r>
            <a:endParaRPr lang="es-CL" sz="1400" dirty="0">
              <a:solidFill>
                <a:schemeClr val="tx1">
                  <a:lumMod val="65000"/>
                  <a:lumOff val="35000"/>
                </a:schemeClr>
              </a:solidFill>
            </a:endParaRPr>
          </a:p>
        </p:txBody>
      </p:sp>
      <p:pic>
        <p:nvPicPr>
          <p:cNvPr id="2" name="Imagen 1">
            <a:extLst>
              <a:ext uri="{FF2B5EF4-FFF2-40B4-BE49-F238E27FC236}">
                <a16:creationId xmlns:a16="http://schemas.microsoft.com/office/drawing/2014/main" id="{9923D16E-B82E-7CFB-177E-F7BAAA1D9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2"/>
            <a:ext cx="12176708" cy="951304"/>
          </a:xfrm>
          <a:prstGeom prst="rect">
            <a:avLst/>
          </a:prstGeom>
        </p:spPr>
      </p:pic>
    </p:spTree>
    <p:extLst>
      <p:ext uri="{BB962C8B-B14F-4D97-AF65-F5344CB8AC3E}">
        <p14:creationId xmlns:p14="http://schemas.microsoft.com/office/powerpoint/2010/main" val="4000861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5F339D0-3294-20FC-00C0-BA9492FFFAE7}"/>
              </a:ext>
            </a:extLst>
          </p:cNvPr>
          <p:cNvSpPr>
            <a:spLocks noGrp="1"/>
          </p:cNvSpPr>
          <p:nvPr>
            <p:ph type="sldNum" sz="quarter" idx="12"/>
          </p:nvPr>
        </p:nvSpPr>
        <p:spPr/>
        <p:txBody>
          <a:bodyPr/>
          <a:lstStyle/>
          <a:p>
            <a:fld id="{2E890538-38FD-5D48-B5FB-519583247D2A}" type="slidenum">
              <a:rPr lang="es-CL" smtClean="0"/>
              <a:t>6</a:t>
            </a:fld>
            <a:endParaRPr lang="es-CL" dirty="0"/>
          </a:p>
        </p:txBody>
      </p:sp>
      <p:sp>
        <p:nvSpPr>
          <p:cNvPr id="10" name="Elipse 9">
            <a:extLst>
              <a:ext uri="{FF2B5EF4-FFF2-40B4-BE49-F238E27FC236}">
                <a16:creationId xmlns:a16="http://schemas.microsoft.com/office/drawing/2014/main" id="{219B98F6-ECD4-82D0-CDF8-1A88C259BB2F}"/>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Marcador de número de diapositiva 2">
            <a:extLst>
              <a:ext uri="{FF2B5EF4-FFF2-40B4-BE49-F238E27FC236}">
                <a16:creationId xmlns:a16="http://schemas.microsoft.com/office/drawing/2014/main" id="{AE0742C8-C095-620F-6899-5731ED4EEA97}"/>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6</a:t>
            </a:fld>
            <a:endParaRPr lang="en-US" b="1">
              <a:solidFill>
                <a:schemeClr val="bg1"/>
              </a:solidFill>
              <a:latin typeface="Calibri"/>
              <a:ea typeface="ヒラギノ角ゴ Pro W3"/>
              <a:cs typeface="Calibri"/>
            </a:endParaRPr>
          </a:p>
        </p:txBody>
      </p:sp>
      <p:sp>
        <p:nvSpPr>
          <p:cNvPr id="15" name="CuadroTexto 14">
            <a:extLst>
              <a:ext uri="{FF2B5EF4-FFF2-40B4-BE49-F238E27FC236}">
                <a16:creationId xmlns:a16="http://schemas.microsoft.com/office/drawing/2014/main" id="{9B729BCD-27B8-CDF8-313B-DED33FF39F24}"/>
              </a:ext>
            </a:extLst>
          </p:cNvPr>
          <p:cNvSpPr txBox="1"/>
          <p:nvPr/>
        </p:nvSpPr>
        <p:spPr>
          <a:xfrm>
            <a:off x="1110140" y="1610179"/>
            <a:ext cx="7979229" cy="400110"/>
          </a:xfrm>
          <a:prstGeom prst="rect">
            <a:avLst/>
          </a:prstGeom>
          <a:noFill/>
        </p:spPr>
        <p:txBody>
          <a:bodyPr wrap="square" rtlCol="0">
            <a:spAutoFit/>
          </a:bodyPr>
          <a:lstStyle/>
          <a:p>
            <a:pPr algn="just"/>
            <a:r>
              <a:rPr lang="es-ES" sz="2000" b="1" dirty="0">
                <a:solidFill>
                  <a:srgbClr val="005C9E"/>
                </a:solidFill>
                <a:latin typeface="gobCL" pitchFamily="2" charset="77"/>
              </a:rPr>
              <a:t>Requerimiento de Extensión del incentivo al retiro hasta el año 2025</a:t>
            </a:r>
            <a:endParaRPr lang="es-CL" sz="2000" b="1" dirty="0">
              <a:solidFill>
                <a:srgbClr val="005C9E"/>
              </a:solidFill>
              <a:latin typeface="gobCL" pitchFamily="2" charset="77"/>
            </a:endParaRPr>
          </a:p>
        </p:txBody>
      </p:sp>
      <p:pic>
        <p:nvPicPr>
          <p:cNvPr id="16" name="Imagen 15">
            <a:extLst>
              <a:ext uri="{FF2B5EF4-FFF2-40B4-BE49-F238E27FC236}">
                <a16:creationId xmlns:a16="http://schemas.microsoft.com/office/drawing/2014/main" id="{3FA3FC43-A5EF-E903-AA13-A80C8F0CFC6B}"/>
              </a:ext>
            </a:extLst>
          </p:cNvPr>
          <p:cNvPicPr>
            <a:picLocks noChangeAspect="1"/>
          </p:cNvPicPr>
          <p:nvPr/>
        </p:nvPicPr>
        <p:blipFill>
          <a:blip r:embed="rId3"/>
          <a:stretch>
            <a:fillRect/>
          </a:stretch>
        </p:blipFill>
        <p:spPr>
          <a:xfrm>
            <a:off x="658453" y="1663298"/>
            <a:ext cx="293872" cy="293872"/>
          </a:xfrm>
          <a:prstGeom prst="rect">
            <a:avLst/>
          </a:prstGeom>
        </p:spPr>
      </p:pic>
      <p:sp>
        <p:nvSpPr>
          <p:cNvPr id="3" name="CuadroTexto 2">
            <a:extLst>
              <a:ext uri="{FF2B5EF4-FFF2-40B4-BE49-F238E27FC236}">
                <a16:creationId xmlns:a16="http://schemas.microsoft.com/office/drawing/2014/main" id="{8C59FAC3-1FD7-270E-C6B4-7669E36A8461}"/>
              </a:ext>
            </a:extLst>
          </p:cNvPr>
          <p:cNvSpPr txBox="1"/>
          <p:nvPr/>
        </p:nvSpPr>
        <p:spPr>
          <a:xfrm>
            <a:off x="596309" y="890911"/>
            <a:ext cx="8734122"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ES" sz="4400" b="1" dirty="0">
                <a:solidFill>
                  <a:srgbClr val="004677"/>
                </a:solidFill>
                <a:latin typeface="gobCL" pitchFamily="2" charset="77"/>
                <a:ea typeface="Calibri"/>
                <a:cs typeface="Calibri"/>
              </a:rPr>
              <a:t>Agenda de trabajo de corto plazo</a:t>
            </a:r>
          </a:p>
        </p:txBody>
      </p:sp>
      <p:sp>
        <p:nvSpPr>
          <p:cNvPr id="7" name="CuadroTexto 6">
            <a:extLst>
              <a:ext uri="{FF2B5EF4-FFF2-40B4-BE49-F238E27FC236}">
                <a16:creationId xmlns:a16="http://schemas.microsoft.com/office/drawing/2014/main" id="{F399A927-4A28-B323-AF15-56129CC7564F}"/>
              </a:ext>
            </a:extLst>
          </p:cNvPr>
          <p:cNvSpPr txBox="1"/>
          <p:nvPr/>
        </p:nvSpPr>
        <p:spPr>
          <a:xfrm>
            <a:off x="1110139" y="2120052"/>
            <a:ext cx="10028915" cy="4508927"/>
          </a:xfrm>
          <a:prstGeom prst="rect">
            <a:avLst/>
          </a:prstGeom>
          <a:noFill/>
        </p:spPr>
        <p:txBody>
          <a:bodyPr wrap="square">
            <a:spAutoFit/>
          </a:bodyPr>
          <a:lstStyle/>
          <a:p>
            <a:pPr marL="342900" indent="-342900">
              <a:buAutoNum type="alphaLcParenR"/>
            </a:pPr>
            <a:r>
              <a:rPr lang="es-ES" sz="1500" b="1">
                <a:solidFill>
                  <a:schemeClr val="tx1">
                    <a:lumMod val="65000"/>
                    <a:lumOff val="35000"/>
                  </a:schemeClr>
                </a:solidFill>
              </a:rPr>
              <a:t>Requerimientos específicos PJUD: </a:t>
            </a:r>
          </a:p>
          <a:p>
            <a:pPr marL="285750" indent="-285750">
              <a:buFont typeface="Wingdings" panose="05000000000000000000" pitchFamily="2" charset="2"/>
              <a:buChar char="Ø"/>
            </a:pPr>
            <a:r>
              <a:rPr lang="es-ES" sz="1500">
                <a:solidFill>
                  <a:schemeClr val="tx1">
                    <a:lumMod val="65000"/>
                    <a:lumOff val="35000"/>
                  </a:schemeClr>
                </a:solidFill>
              </a:rPr>
              <a:t>Se solicita la prórroga en la vigencia del beneficio a fin de utilizar los cupos que no se utilicen a diciembre de 2024</a:t>
            </a:r>
          </a:p>
          <a:p>
            <a:pPr marL="285750" indent="-285750">
              <a:buFont typeface="Wingdings" panose="05000000000000000000" pitchFamily="2" charset="2"/>
              <a:buChar char="Ø"/>
            </a:pPr>
            <a:endParaRPr lang="es-ES" sz="1500" b="1">
              <a:solidFill>
                <a:schemeClr val="tx1">
                  <a:lumMod val="65000"/>
                  <a:lumOff val="35000"/>
                </a:schemeClr>
              </a:solidFill>
            </a:endParaRPr>
          </a:p>
          <a:p>
            <a:r>
              <a:rPr lang="es-ES" sz="1500" b="1">
                <a:solidFill>
                  <a:schemeClr val="tx1">
                    <a:lumMod val="65000"/>
                    <a:lumOff val="35000"/>
                  </a:schemeClr>
                </a:solidFill>
              </a:rPr>
              <a:t>b) Propuesta de DIPRES de cronograma de trabajo:</a:t>
            </a:r>
          </a:p>
          <a:p>
            <a:pPr marL="342900" indent="-342900">
              <a:buAutoNum type="alphaLcParenR"/>
            </a:pPr>
            <a:endParaRPr lang="es-ES" sz="1500">
              <a:solidFill>
                <a:schemeClr val="tx1">
                  <a:lumMod val="65000"/>
                  <a:lumOff val="35000"/>
                </a:schemeClr>
              </a:solidFill>
            </a:endParaRPr>
          </a:p>
          <a:p>
            <a:pPr marL="285750" indent="-285750">
              <a:buFont typeface="Wingdings" panose="05000000000000000000" pitchFamily="2" charset="2"/>
              <a:buChar char="Ø"/>
            </a:pPr>
            <a:r>
              <a:rPr lang="es-ES" sz="1500">
                <a:solidFill>
                  <a:schemeClr val="tx1">
                    <a:lumMod val="65000"/>
                    <a:lumOff val="35000"/>
                  </a:schemeClr>
                </a:solidFill>
              </a:rPr>
              <a:t>Compromiso en el marco de la Mesa de Incentivo al Retiro de la Mesa de Sector Público contempla una evaluación de la implementación de los planes de retiro vigentes, considerando cupos, beneficios entregados, postulantes, población potencial de acogerse al retiro, y problemas de implementación detectados. </a:t>
            </a:r>
          </a:p>
          <a:p>
            <a:pPr marL="285750" indent="-285750">
              <a:buFont typeface="Wingdings" panose="05000000000000000000" pitchFamily="2" charset="2"/>
              <a:buChar char="Ø"/>
            </a:pPr>
            <a:r>
              <a:rPr lang="es-ES" sz="1500">
                <a:solidFill>
                  <a:schemeClr val="tx1">
                    <a:lumMod val="65000"/>
                    <a:lumOff val="35000"/>
                  </a:schemeClr>
                </a:solidFill>
              </a:rPr>
              <a:t>Los resultados de esta mesa serán utilizados como insumo para efectos de proponer, al primer semestre de 2023, medidas de transición para resolver la situación tanto de postulantes excedidos de edad de jubilación que han quedado sin cupo, como de funcionarios que padecen enfermedades terminales o catastróficas. </a:t>
            </a:r>
          </a:p>
          <a:p>
            <a:pPr marL="285750" indent="-285750">
              <a:buFont typeface="Wingdings" panose="05000000000000000000" pitchFamily="2" charset="2"/>
              <a:buChar char="Ø"/>
            </a:pPr>
            <a:endParaRPr lang="es-ES" sz="1500" b="1">
              <a:solidFill>
                <a:schemeClr val="tx1">
                  <a:lumMod val="65000"/>
                  <a:lumOff val="35000"/>
                </a:schemeClr>
              </a:solidFill>
            </a:endParaRPr>
          </a:p>
          <a:p>
            <a:pPr marL="285750" indent="-285750">
              <a:buFont typeface="Wingdings" panose="05000000000000000000" pitchFamily="2" charset="2"/>
              <a:buChar char="Ø"/>
            </a:pPr>
            <a:r>
              <a:rPr lang="es-ES" sz="1500" b="1">
                <a:solidFill>
                  <a:schemeClr val="tx1">
                    <a:lumMod val="65000"/>
                    <a:lumOff val="35000"/>
                  </a:schemeClr>
                </a:solidFill>
              </a:rPr>
              <a:t>abril 2023: </a:t>
            </a:r>
            <a:r>
              <a:rPr lang="es-ES" sz="1500">
                <a:solidFill>
                  <a:schemeClr val="tx1">
                    <a:lumMod val="65000"/>
                    <a:lumOff val="35000"/>
                  </a:schemeClr>
                </a:solidFill>
              </a:rPr>
              <a:t>Reunión Mesa Técnica. DIPRES solicita información sobre la ley vigente de incentivo al retiro</a:t>
            </a:r>
          </a:p>
          <a:p>
            <a:pPr marL="285750" indent="-285750">
              <a:buFont typeface="Wingdings" panose="05000000000000000000" pitchFamily="2" charset="2"/>
              <a:buChar char="Ø"/>
            </a:pPr>
            <a:endParaRPr lang="es-CL" sz="800">
              <a:solidFill>
                <a:schemeClr val="tx1">
                  <a:lumMod val="65000"/>
                  <a:lumOff val="35000"/>
                </a:schemeClr>
              </a:solidFill>
            </a:endParaRPr>
          </a:p>
          <a:p>
            <a:pPr marL="285750" indent="-285750">
              <a:buFont typeface="Wingdings" panose="05000000000000000000" pitchFamily="2" charset="2"/>
              <a:buChar char="Ø"/>
            </a:pPr>
            <a:r>
              <a:rPr lang="es-ES" sz="1500" b="1">
                <a:solidFill>
                  <a:schemeClr val="tx1">
                    <a:lumMod val="65000"/>
                    <a:lumOff val="35000"/>
                  </a:schemeClr>
                </a:solidFill>
              </a:rPr>
              <a:t>mayo de 2023</a:t>
            </a:r>
            <a:r>
              <a:rPr lang="es-ES" sz="1500">
                <a:solidFill>
                  <a:schemeClr val="tx1">
                    <a:lumMod val="65000"/>
                    <a:lumOff val="35000"/>
                  </a:schemeClr>
                </a:solidFill>
              </a:rPr>
              <a:t>: Reunión Mesa Técnica: Presentación de DIPRES de informe sobre aplicación de la ley de incentivo al retiro</a:t>
            </a:r>
          </a:p>
          <a:p>
            <a:pPr marL="285750" indent="-285750">
              <a:buFont typeface="Wingdings" panose="05000000000000000000" pitchFamily="2" charset="2"/>
              <a:buChar char="Ø"/>
            </a:pPr>
            <a:endParaRPr lang="es-CL" sz="800">
              <a:solidFill>
                <a:schemeClr val="tx1">
                  <a:lumMod val="65000"/>
                  <a:lumOff val="35000"/>
                </a:schemeClr>
              </a:solidFill>
            </a:endParaRPr>
          </a:p>
          <a:p>
            <a:pPr marL="285750" indent="-285750">
              <a:buFont typeface="Wingdings" panose="05000000000000000000" pitchFamily="2" charset="2"/>
              <a:buChar char="Ø"/>
            </a:pPr>
            <a:r>
              <a:rPr lang="es-ES" sz="1500" b="1">
                <a:solidFill>
                  <a:schemeClr val="tx1">
                    <a:lumMod val="65000"/>
                    <a:lumOff val="35000"/>
                  </a:schemeClr>
                </a:solidFill>
              </a:rPr>
              <a:t>18 mayo de 2023</a:t>
            </a:r>
            <a:r>
              <a:rPr lang="es-ES" sz="1500">
                <a:solidFill>
                  <a:schemeClr val="tx1">
                    <a:lumMod val="65000"/>
                    <a:lumOff val="35000"/>
                  </a:schemeClr>
                </a:solidFill>
              </a:rPr>
              <a:t>: Reunión Mesa Corte Suprema. Presentación de estado de avance </a:t>
            </a:r>
          </a:p>
          <a:p>
            <a:pPr marL="285750" indent="-285750">
              <a:buFont typeface="Wingdings" panose="05000000000000000000" pitchFamily="2" charset="2"/>
              <a:buChar char="Ø"/>
            </a:pPr>
            <a:endParaRPr lang="es-CL" sz="800">
              <a:solidFill>
                <a:schemeClr val="tx1">
                  <a:lumMod val="65000"/>
                  <a:lumOff val="35000"/>
                </a:schemeClr>
              </a:solidFill>
            </a:endParaRPr>
          </a:p>
          <a:p>
            <a:pPr marL="285750" indent="-285750">
              <a:buFont typeface="Wingdings" panose="05000000000000000000" pitchFamily="2" charset="2"/>
              <a:buChar char="Ø"/>
            </a:pPr>
            <a:r>
              <a:rPr lang="es-ES" sz="1500" b="1">
                <a:solidFill>
                  <a:schemeClr val="tx1">
                    <a:lumMod val="65000"/>
                    <a:lumOff val="35000"/>
                  </a:schemeClr>
                </a:solidFill>
              </a:rPr>
              <a:t>junio de 2023: </a:t>
            </a:r>
            <a:r>
              <a:rPr lang="es-ES" sz="1500">
                <a:solidFill>
                  <a:schemeClr val="tx1">
                    <a:lumMod val="65000"/>
                    <a:lumOff val="35000"/>
                  </a:schemeClr>
                </a:solidFill>
              </a:rPr>
              <a:t>Reunión Mesa Técnica. Análisis de propuestas</a:t>
            </a:r>
          </a:p>
          <a:p>
            <a:pPr marL="285750" indent="-285750">
              <a:buFont typeface="Wingdings" panose="05000000000000000000" pitchFamily="2" charset="2"/>
              <a:buChar char="Ø"/>
            </a:pPr>
            <a:endParaRPr lang="es-CL" sz="800">
              <a:solidFill>
                <a:schemeClr val="tx1">
                  <a:lumMod val="65000"/>
                  <a:lumOff val="35000"/>
                </a:schemeClr>
              </a:solidFill>
            </a:endParaRPr>
          </a:p>
          <a:p>
            <a:pPr marL="285750" indent="-285750">
              <a:buFont typeface="Wingdings" panose="05000000000000000000" pitchFamily="2" charset="2"/>
              <a:buChar char="Ø"/>
            </a:pPr>
            <a:r>
              <a:rPr lang="es-ES" sz="1500" b="1">
                <a:solidFill>
                  <a:schemeClr val="tx1">
                    <a:lumMod val="65000"/>
                    <a:lumOff val="35000"/>
                  </a:schemeClr>
                </a:solidFill>
              </a:rPr>
              <a:t>15 de junio de 2023: </a:t>
            </a:r>
            <a:r>
              <a:rPr lang="es-ES" sz="1500">
                <a:solidFill>
                  <a:schemeClr val="tx1">
                    <a:lumMod val="65000"/>
                    <a:lumOff val="35000"/>
                  </a:schemeClr>
                </a:solidFill>
              </a:rPr>
              <a:t>Reunión Mesa Corte Suprema. Presentación de propuestas</a:t>
            </a:r>
            <a:endParaRPr lang="es-CL" sz="1500">
              <a:solidFill>
                <a:schemeClr val="tx1">
                  <a:lumMod val="65000"/>
                  <a:lumOff val="35000"/>
                </a:schemeClr>
              </a:solidFill>
            </a:endParaRPr>
          </a:p>
        </p:txBody>
      </p:sp>
      <p:pic>
        <p:nvPicPr>
          <p:cNvPr id="2" name="Imagen 1">
            <a:extLst>
              <a:ext uri="{FF2B5EF4-FFF2-40B4-BE49-F238E27FC236}">
                <a16:creationId xmlns:a16="http://schemas.microsoft.com/office/drawing/2014/main" id="{F92470AE-4EC2-E5F1-3654-C1262A750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12"/>
            <a:ext cx="12176708" cy="951304"/>
          </a:xfrm>
          <a:prstGeom prst="rect">
            <a:avLst/>
          </a:prstGeom>
        </p:spPr>
      </p:pic>
    </p:spTree>
    <p:extLst>
      <p:ext uri="{BB962C8B-B14F-4D97-AF65-F5344CB8AC3E}">
        <p14:creationId xmlns:p14="http://schemas.microsoft.com/office/powerpoint/2010/main" val="230307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5F339D0-3294-20FC-00C0-BA9492FFFAE7}"/>
              </a:ext>
            </a:extLst>
          </p:cNvPr>
          <p:cNvSpPr>
            <a:spLocks noGrp="1"/>
          </p:cNvSpPr>
          <p:nvPr>
            <p:ph type="sldNum" sz="quarter" idx="12"/>
          </p:nvPr>
        </p:nvSpPr>
        <p:spPr/>
        <p:txBody>
          <a:bodyPr/>
          <a:lstStyle/>
          <a:p>
            <a:fld id="{2E890538-38FD-5D48-B5FB-519583247D2A}" type="slidenum">
              <a:rPr lang="es-CL" smtClean="0"/>
              <a:t>7</a:t>
            </a:fld>
            <a:endParaRPr lang="es-CL"/>
          </a:p>
        </p:txBody>
      </p:sp>
      <p:sp>
        <p:nvSpPr>
          <p:cNvPr id="10" name="Elipse 9">
            <a:extLst>
              <a:ext uri="{FF2B5EF4-FFF2-40B4-BE49-F238E27FC236}">
                <a16:creationId xmlns:a16="http://schemas.microsoft.com/office/drawing/2014/main" id="{219B98F6-ECD4-82D0-CDF8-1A88C259BB2F}"/>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Marcador de número de diapositiva 2">
            <a:extLst>
              <a:ext uri="{FF2B5EF4-FFF2-40B4-BE49-F238E27FC236}">
                <a16:creationId xmlns:a16="http://schemas.microsoft.com/office/drawing/2014/main" id="{AE0742C8-C095-620F-6899-5731ED4EEA97}"/>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7</a:t>
            </a:fld>
            <a:endParaRPr lang="en-US" b="1">
              <a:solidFill>
                <a:schemeClr val="bg1"/>
              </a:solidFill>
              <a:latin typeface="Calibri"/>
              <a:ea typeface="ヒラギノ角ゴ Pro W3"/>
              <a:cs typeface="Calibri"/>
            </a:endParaRPr>
          </a:p>
        </p:txBody>
      </p:sp>
      <p:sp>
        <p:nvSpPr>
          <p:cNvPr id="15" name="CuadroTexto 14">
            <a:extLst>
              <a:ext uri="{FF2B5EF4-FFF2-40B4-BE49-F238E27FC236}">
                <a16:creationId xmlns:a16="http://schemas.microsoft.com/office/drawing/2014/main" id="{9B729BCD-27B8-CDF8-313B-DED33FF39F24}"/>
              </a:ext>
            </a:extLst>
          </p:cNvPr>
          <p:cNvSpPr txBox="1"/>
          <p:nvPr/>
        </p:nvSpPr>
        <p:spPr>
          <a:xfrm>
            <a:off x="1127895" y="2002666"/>
            <a:ext cx="7979229" cy="400110"/>
          </a:xfrm>
          <a:prstGeom prst="rect">
            <a:avLst/>
          </a:prstGeom>
          <a:noFill/>
        </p:spPr>
        <p:txBody>
          <a:bodyPr wrap="square" rtlCol="0">
            <a:spAutoFit/>
          </a:bodyPr>
          <a:lstStyle/>
          <a:p>
            <a:pPr algn="just"/>
            <a:r>
              <a:rPr lang="es-ES" sz="2000" b="1">
                <a:solidFill>
                  <a:srgbClr val="005C9E"/>
                </a:solidFill>
                <a:latin typeface="gobCL" pitchFamily="2" charset="77"/>
              </a:rPr>
              <a:t>Incentivo al Retiro 2025-2034</a:t>
            </a:r>
            <a:endParaRPr lang="es-CL" sz="2000" b="1">
              <a:solidFill>
                <a:srgbClr val="005C9E"/>
              </a:solidFill>
              <a:latin typeface="gobCL" pitchFamily="2" charset="77"/>
            </a:endParaRPr>
          </a:p>
        </p:txBody>
      </p:sp>
      <p:pic>
        <p:nvPicPr>
          <p:cNvPr id="16" name="Imagen 15">
            <a:extLst>
              <a:ext uri="{FF2B5EF4-FFF2-40B4-BE49-F238E27FC236}">
                <a16:creationId xmlns:a16="http://schemas.microsoft.com/office/drawing/2014/main" id="{3FA3FC43-A5EF-E903-AA13-A80C8F0CFC6B}"/>
              </a:ext>
            </a:extLst>
          </p:cNvPr>
          <p:cNvPicPr>
            <a:picLocks noChangeAspect="1"/>
          </p:cNvPicPr>
          <p:nvPr/>
        </p:nvPicPr>
        <p:blipFill>
          <a:blip r:embed="rId3"/>
          <a:stretch>
            <a:fillRect/>
          </a:stretch>
        </p:blipFill>
        <p:spPr>
          <a:xfrm>
            <a:off x="640913" y="2035041"/>
            <a:ext cx="311980" cy="311980"/>
          </a:xfrm>
          <a:prstGeom prst="rect">
            <a:avLst/>
          </a:prstGeom>
        </p:spPr>
      </p:pic>
      <p:sp>
        <p:nvSpPr>
          <p:cNvPr id="3" name="CuadroTexto 2">
            <a:extLst>
              <a:ext uri="{FF2B5EF4-FFF2-40B4-BE49-F238E27FC236}">
                <a16:creationId xmlns:a16="http://schemas.microsoft.com/office/drawing/2014/main" id="{8C59FAC3-1FD7-270E-C6B4-7669E36A8461}"/>
              </a:ext>
            </a:extLst>
          </p:cNvPr>
          <p:cNvSpPr txBox="1"/>
          <p:nvPr/>
        </p:nvSpPr>
        <p:spPr>
          <a:xfrm>
            <a:off x="596309" y="1047028"/>
            <a:ext cx="8734122"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ES" sz="4400" b="1" dirty="0">
                <a:solidFill>
                  <a:srgbClr val="004677"/>
                </a:solidFill>
                <a:latin typeface="gobCL" pitchFamily="2" charset="77"/>
                <a:ea typeface="Calibri"/>
                <a:cs typeface="Calibri"/>
              </a:rPr>
              <a:t>Agenda de trabajo de mediano plazo</a:t>
            </a:r>
          </a:p>
        </p:txBody>
      </p:sp>
      <p:sp>
        <p:nvSpPr>
          <p:cNvPr id="7" name="CuadroTexto 6">
            <a:extLst>
              <a:ext uri="{FF2B5EF4-FFF2-40B4-BE49-F238E27FC236}">
                <a16:creationId xmlns:a16="http://schemas.microsoft.com/office/drawing/2014/main" id="{F399A927-4A28-B323-AF15-56129CC7564F}"/>
              </a:ext>
            </a:extLst>
          </p:cNvPr>
          <p:cNvSpPr txBox="1"/>
          <p:nvPr/>
        </p:nvSpPr>
        <p:spPr>
          <a:xfrm>
            <a:off x="1127895" y="2445567"/>
            <a:ext cx="9936210" cy="4016484"/>
          </a:xfrm>
          <a:prstGeom prst="rect">
            <a:avLst/>
          </a:prstGeom>
          <a:noFill/>
        </p:spPr>
        <p:txBody>
          <a:bodyPr wrap="square">
            <a:spAutoFit/>
          </a:bodyPr>
          <a:lstStyle/>
          <a:p>
            <a:pPr indent="-342900">
              <a:buAutoNum type="alphaLcParenR"/>
            </a:pPr>
            <a:r>
              <a:rPr lang="es-ES" sz="1700" b="1" dirty="0">
                <a:solidFill>
                  <a:srgbClr val="005C9E"/>
                </a:solidFill>
              </a:rPr>
              <a:t>Requerimientos específicos PJUD:  </a:t>
            </a:r>
          </a:p>
          <a:p>
            <a:pPr marL="342900" indent="-342900">
              <a:buAutoNum type="alphaLcParenR"/>
            </a:pPr>
            <a:endParaRPr lang="es-ES" sz="1700" dirty="0">
              <a:solidFill>
                <a:schemeClr val="tx1">
                  <a:lumMod val="65000"/>
                  <a:lumOff val="35000"/>
                </a:schemeClr>
              </a:solidFill>
            </a:endParaRPr>
          </a:p>
          <a:p>
            <a:pPr marL="742950" lvl="1" indent="-285750">
              <a:buFont typeface="Wingdings" panose="05000000000000000000" pitchFamily="2" charset="2"/>
              <a:buChar char="Ø"/>
            </a:pPr>
            <a:r>
              <a:rPr lang="es-ES" sz="1700" dirty="0">
                <a:solidFill>
                  <a:schemeClr val="tx1">
                    <a:lumMod val="65000"/>
                    <a:lumOff val="35000"/>
                  </a:schemeClr>
                </a:solidFill>
              </a:rPr>
              <a:t>Instalar mesa de trabajo para tramitar nuevo mecanismo de incentivo al retiro, esta vez </a:t>
            </a:r>
            <a:r>
              <a:rPr lang="es-ES" sz="1700" b="1" dirty="0">
                <a:solidFill>
                  <a:schemeClr val="tx1">
                    <a:lumMod val="65000"/>
                    <a:lumOff val="35000"/>
                  </a:schemeClr>
                </a:solidFill>
              </a:rPr>
              <a:t>de carácter permanente.</a:t>
            </a:r>
          </a:p>
          <a:p>
            <a:endParaRPr lang="es-ES" sz="1700" dirty="0">
              <a:solidFill>
                <a:schemeClr val="tx1">
                  <a:lumMod val="65000"/>
                  <a:lumOff val="35000"/>
                </a:schemeClr>
              </a:solidFill>
            </a:endParaRPr>
          </a:p>
          <a:p>
            <a:r>
              <a:rPr lang="es-ES" sz="1700" b="1" dirty="0">
                <a:solidFill>
                  <a:srgbClr val="005C9E"/>
                </a:solidFill>
              </a:rPr>
              <a:t>b) Propuesta de DIPRES de cronograma de trabajo:</a:t>
            </a:r>
          </a:p>
          <a:p>
            <a:endParaRPr lang="es-ES" sz="1700" b="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Ø"/>
            </a:pPr>
            <a:r>
              <a:rPr lang="es-ES" sz="1700" dirty="0">
                <a:solidFill>
                  <a:schemeClr val="tx1">
                    <a:lumMod val="65000"/>
                    <a:lumOff val="35000"/>
                  </a:schemeClr>
                </a:solidFill>
              </a:rPr>
              <a:t>A partir del segundo semestre de 2023, la Mesa de Incentivo al Retiro de la Mesa del Sector Público trabajará en un mecanismo de incentivo al retiro permanente focalizado en funcionarios de 65 años o menos, que sea compatible con la reforma previsional. </a:t>
            </a:r>
          </a:p>
          <a:p>
            <a:pPr marL="742950" lvl="1" indent="-285750">
              <a:buFont typeface="Wingdings" panose="05000000000000000000" pitchFamily="2" charset="2"/>
              <a:buChar char="Ø"/>
            </a:pPr>
            <a:r>
              <a:rPr lang="es-ES" sz="1700" dirty="0">
                <a:solidFill>
                  <a:schemeClr val="tx1">
                    <a:lumMod val="65000"/>
                    <a:lumOff val="35000"/>
                  </a:schemeClr>
                </a:solidFill>
              </a:rPr>
              <a:t>La propuesta para la mesa PJUD y cronograma de trabajo deben estar en coherencia con dicha labor.</a:t>
            </a:r>
          </a:p>
          <a:p>
            <a:pPr marL="742950" lvl="1" indent="-285750">
              <a:buFont typeface="Wingdings" panose="05000000000000000000" pitchFamily="2" charset="2"/>
              <a:buChar char="Ø"/>
            </a:pPr>
            <a:endParaRPr lang="es-ES" sz="1700" b="1" dirty="0">
              <a:solidFill>
                <a:schemeClr val="tx1">
                  <a:lumMod val="65000"/>
                  <a:lumOff val="35000"/>
                </a:schemeClr>
              </a:solidFill>
            </a:endParaRPr>
          </a:p>
          <a:p>
            <a:pPr marL="742950" lvl="1" indent="-285750">
              <a:buFont typeface="Wingdings" panose="05000000000000000000" pitchFamily="2" charset="2"/>
              <a:buChar char="Ø"/>
            </a:pPr>
            <a:r>
              <a:rPr lang="es-ES" sz="1700" b="1" dirty="0">
                <a:solidFill>
                  <a:schemeClr val="tx1">
                    <a:lumMod val="65000"/>
                    <a:lumOff val="35000"/>
                  </a:schemeClr>
                </a:solidFill>
              </a:rPr>
              <a:t>julio 2023 a julio 2024: </a:t>
            </a:r>
            <a:r>
              <a:rPr lang="es-ES" sz="1700" dirty="0">
                <a:solidFill>
                  <a:schemeClr val="tx1">
                    <a:lumMod val="65000"/>
                    <a:lumOff val="35000"/>
                  </a:schemeClr>
                </a:solidFill>
              </a:rPr>
              <a:t>Generación de propuestas y evaluación de costos. Cronograma a definir en coherencia con lo que se acuerde en el marco de la Mesa de Incentivo al Retiro de la Mesa del Sector Público</a:t>
            </a:r>
            <a:r>
              <a:rPr lang="es-ES" sz="1600" dirty="0">
                <a:solidFill>
                  <a:schemeClr val="tx1">
                    <a:lumMod val="65000"/>
                    <a:lumOff val="35000"/>
                  </a:schemeClr>
                </a:solidFill>
              </a:rPr>
              <a:t>.</a:t>
            </a:r>
            <a:endParaRPr lang="es-CL" sz="1600" dirty="0">
              <a:solidFill>
                <a:schemeClr val="tx1">
                  <a:lumMod val="65000"/>
                  <a:lumOff val="35000"/>
                </a:schemeClr>
              </a:solidFill>
            </a:endParaRPr>
          </a:p>
        </p:txBody>
      </p:sp>
      <p:pic>
        <p:nvPicPr>
          <p:cNvPr id="2" name="Imagen 1">
            <a:extLst>
              <a:ext uri="{FF2B5EF4-FFF2-40B4-BE49-F238E27FC236}">
                <a16:creationId xmlns:a16="http://schemas.microsoft.com/office/drawing/2014/main" id="{F3AA5233-4882-24A2-F98A-A1C87F00C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12"/>
            <a:ext cx="12176708" cy="951304"/>
          </a:xfrm>
          <a:prstGeom prst="rect">
            <a:avLst/>
          </a:prstGeom>
        </p:spPr>
      </p:pic>
    </p:spTree>
    <p:extLst>
      <p:ext uri="{BB962C8B-B14F-4D97-AF65-F5344CB8AC3E}">
        <p14:creationId xmlns:p14="http://schemas.microsoft.com/office/powerpoint/2010/main" val="41279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5F339D0-3294-20FC-00C0-BA9492FFFAE7}"/>
              </a:ext>
            </a:extLst>
          </p:cNvPr>
          <p:cNvSpPr>
            <a:spLocks noGrp="1"/>
          </p:cNvSpPr>
          <p:nvPr>
            <p:ph type="sldNum" sz="quarter" idx="12"/>
          </p:nvPr>
        </p:nvSpPr>
        <p:spPr/>
        <p:txBody>
          <a:bodyPr/>
          <a:lstStyle/>
          <a:p>
            <a:fld id="{2E890538-38FD-5D48-B5FB-519583247D2A}" type="slidenum">
              <a:rPr lang="es-CL" smtClean="0"/>
              <a:t>8</a:t>
            </a:fld>
            <a:endParaRPr lang="es-CL"/>
          </a:p>
        </p:txBody>
      </p:sp>
      <p:sp>
        <p:nvSpPr>
          <p:cNvPr id="10" name="Elipse 9">
            <a:extLst>
              <a:ext uri="{FF2B5EF4-FFF2-40B4-BE49-F238E27FC236}">
                <a16:creationId xmlns:a16="http://schemas.microsoft.com/office/drawing/2014/main" id="{219B98F6-ECD4-82D0-CDF8-1A88C259BB2F}"/>
              </a:ext>
            </a:extLst>
          </p:cNvPr>
          <p:cNvSpPr/>
          <p:nvPr/>
        </p:nvSpPr>
        <p:spPr>
          <a:xfrm>
            <a:off x="11834326" y="3397897"/>
            <a:ext cx="660918" cy="65703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Marcador de número de diapositiva 2">
            <a:extLst>
              <a:ext uri="{FF2B5EF4-FFF2-40B4-BE49-F238E27FC236}">
                <a16:creationId xmlns:a16="http://schemas.microsoft.com/office/drawing/2014/main" id="{AE0742C8-C095-620F-6899-5731ED4EEA97}"/>
              </a:ext>
            </a:extLst>
          </p:cNvPr>
          <p:cNvSpPr txBox="1">
            <a:spLocks/>
          </p:cNvSpPr>
          <p:nvPr/>
        </p:nvSpPr>
        <p:spPr>
          <a:xfrm>
            <a:off x="11755794" y="3545504"/>
            <a:ext cx="410547" cy="365125"/>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fld id="{297A4493-267D-4AFD-9A54-8C39776037CB}" type="slidenum">
              <a:rPr lang="en-US" b="1" dirty="0">
                <a:solidFill>
                  <a:schemeClr val="bg1"/>
                </a:solidFill>
                <a:latin typeface="Calibri"/>
                <a:ea typeface="ヒラギノ角ゴ Pro W3"/>
                <a:cs typeface="Calibri"/>
              </a:rPr>
              <a:pPr algn="r" defTabSz="457200" fontAlgn="base">
                <a:spcBef>
                  <a:spcPct val="0"/>
                </a:spcBef>
                <a:spcAft>
                  <a:spcPct val="0"/>
                </a:spcAft>
                <a:defRPr/>
              </a:pPr>
              <a:t>8</a:t>
            </a:fld>
            <a:endParaRPr lang="en-US" b="1">
              <a:solidFill>
                <a:schemeClr val="bg1"/>
              </a:solidFill>
              <a:latin typeface="Calibri"/>
              <a:ea typeface="ヒラギノ角ゴ Pro W3"/>
              <a:cs typeface="Calibri"/>
            </a:endParaRPr>
          </a:p>
        </p:txBody>
      </p:sp>
      <p:sp>
        <p:nvSpPr>
          <p:cNvPr id="15" name="CuadroTexto 14">
            <a:extLst>
              <a:ext uri="{FF2B5EF4-FFF2-40B4-BE49-F238E27FC236}">
                <a16:creationId xmlns:a16="http://schemas.microsoft.com/office/drawing/2014/main" id="{9B729BCD-27B8-CDF8-313B-DED33FF39F24}"/>
              </a:ext>
            </a:extLst>
          </p:cNvPr>
          <p:cNvSpPr txBox="1"/>
          <p:nvPr/>
        </p:nvSpPr>
        <p:spPr>
          <a:xfrm>
            <a:off x="1110140" y="1634217"/>
            <a:ext cx="7979229" cy="400110"/>
          </a:xfrm>
          <a:prstGeom prst="rect">
            <a:avLst/>
          </a:prstGeom>
          <a:noFill/>
        </p:spPr>
        <p:txBody>
          <a:bodyPr wrap="square" rtlCol="0">
            <a:spAutoFit/>
          </a:bodyPr>
          <a:lstStyle/>
          <a:p>
            <a:pPr algn="just"/>
            <a:r>
              <a:rPr lang="es-ES" sz="2000" b="1" dirty="0">
                <a:solidFill>
                  <a:srgbClr val="005C9E"/>
                </a:solidFill>
                <a:latin typeface="gobCL" pitchFamily="2" charset="77"/>
              </a:rPr>
              <a:t>Ajuste de Remuneraciones</a:t>
            </a:r>
            <a:endParaRPr lang="es-CL" sz="2000" b="1" dirty="0">
              <a:solidFill>
                <a:srgbClr val="005C9E"/>
              </a:solidFill>
              <a:latin typeface="gobCL" pitchFamily="2" charset="77"/>
            </a:endParaRPr>
          </a:p>
        </p:txBody>
      </p:sp>
      <p:pic>
        <p:nvPicPr>
          <p:cNvPr id="16" name="Imagen 15">
            <a:extLst>
              <a:ext uri="{FF2B5EF4-FFF2-40B4-BE49-F238E27FC236}">
                <a16:creationId xmlns:a16="http://schemas.microsoft.com/office/drawing/2014/main" id="{3FA3FC43-A5EF-E903-AA13-A80C8F0CFC6B}"/>
              </a:ext>
            </a:extLst>
          </p:cNvPr>
          <p:cNvPicPr>
            <a:picLocks noChangeAspect="1"/>
          </p:cNvPicPr>
          <p:nvPr/>
        </p:nvPicPr>
        <p:blipFill>
          <a:blip r:embed="rId3"/>
          <a:stretch>
            <a:fillRect/>
          </a:stretch>
        </p:blipFill>
        <p:spPr>
          <a:xfrm>
            <a:off x="707819" y="1691661"/>
            <a:ext cx="309213" cy="309213"/>
          </a:xfrm>
          <a:prstGeom prst="rect">
            <a:avLst/>
          </a:prstGeom>
        </p:spPr>
      </p:pic>
      <p:sp>
        <p:nvSpPr>
          <p:cNvPr id="3" name="CuadroTexto 2">
            <a:extLst>
              <a:ext uri="{FF2B5EF4-FFF2-40B4-BE49-F238E27FC236}">
                <a16:creationId xmlns:a16="http://schemas.microsoft.com/office/drawing/2014/main" id="{8C59FAC3-1FD7-270E-C6B4-7669E36A8461}"/>
              </a:ext>
            </a:extLst>
          </p:cNvPr>
          <p:cNvSpPr txBox="1"/>
          <p:nvPr/>
        </p:nvSpPr>
        <p:spPr>
          <a:xfrm>
            <a:off x="646258" y="879434"/>
            <a:ext cx="8734122"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ES" sz="4400" b="1" dirty="0">
                <a:solidFill>
                  <a:srgbClr val="004677"/>
                </a:solidFill>
                <a:latin typeface="gobCL" pitchFamily="2" charset="77"/>
                <a:ea typeface="Calibri"/>
                <a:cs typeface="Calibri"/>
              </a:rPr>
              <a:t>Agenda de trabajo de mediano plazo</a:t>
            </a:r>
          </a:p>
        </p:txBody>
      </p:sp>
      <p:sp>
        <p:nvSpPr>
          <p:cNvPr id="7" name="CuadroTexto 6">
            <a:extLst>
              <a:ext uri="{FF2B5EF4-FFF2-40B4-BE49-F238E27FC236}">
                <a16:creationId xmlns:a16="http://schemas.microsoft.com/office/drawing/2014/main" id="{F399A927-4A28-B323-AF15-56129CC7564F}"/>
              </a:ext>
            </a:extLst>
          </p:cNvPr>
          <p:cNvSpPr txBox="1"/>
          <p:nvPr/>
        </p:nvSpPr>
        <p:spPr>
          <a:xfrm>
            <a:off x="1110140" y="2077463"/>
            <a:ext cx="10243660" cy="4647426"/>
          </a:xfrm>
          <a:prstGeom prst="rect">
            <a:avLst/>
          </a:prstGeom>
          <a:noFill/>
        </p:spPr>
        <p:txBody>
          <a:bodyPr wrap="square">
            <a:spAutoFit/>
          </a:bodyPr>
          <a:lstStyle/>
          <a:p>
            <a:r>
              <a:rPr lang="es-ES" sz="1500" b="1" dirty="0">
                <a:solidFill>
                  <a:srgbClr val="005C9E"/>
                </a:solidFill>
              </a:rPr>
              <a:t>a) Requerimientos específicos PJUD</a:t>
            </a:r>
            <a:r>
              <a:rPr lang="es-ES" sz="1500" dirty="0">
                <a:solidFill>
                  <a:srgbClr val="005C9E"/>
                </a:solidFill>
              </a:rPr>
              <a:t>:</a:t>
            </a:r>
          </a:p>
          <a:p>
            <a:endParaRPr lang="es-ES" sz="1500" dirty="0">
              <a:solidFill>
                <a:srgbClr val="005C9E"/>
              </a:solidFill>
            </a:endParaRPr>
          </a:p>
          <a:p>
            <a:pPr marL="742950" lvl="1" indent="-285750">
              <a:buFont typeface="Wingdings" panose="05000000000000000000" pitchFamily="2" charset="2"/>
              <a:buChar char="Ø"/>
            </a:pPr>
            <a:r>
              <a:rPr lang="es-ES" sz="1500" dirty="0">
                <a:solidFill>
                  <a:schemeClr val="tx1">
                    <a:lumMod val="65000"/>
                    <a:lumOff val="35000"/>
                  </a:schemeClr>
                </a:solidFill>
              </a:rPr>
              <a:t>Ajuste de porcentaje de asignación de modernización: Los valores actuales de esta asignación son: Componente base 10%; Incremento por desempeño institucional 7% e Incremento por desempeño colectivo 6%.</a:t>
            </a:r>
            <a:endParaRPr lang="es-CL" sz="1500" dirty="0">
              <a:solidFill>
                <a:schemeClr val="tx1">
                  <a:lumMod val="65000"/>
                  <a:lumOff val="35000"/>
                </a:schemeClr>
              </a:solidFill>
            </a:endParaRPr>
          </a:p>
          <a:p>
            <a:pPr marL="742950" lvl="1" indent="-285750">
              <a:buFont typeface="Wingdings" panose="05000000000000000000" pitchFamily="2" charset="2"/>
              <a:buChar char="Ø"/>
            </a:pPr>
            <a:r>
              <a:rPr lang="es-ES" sz="1500" dirty="0">
                <a:solidFill>
                  <a:schemeClr val="tx1">
                    <a:lumMod val="65000"/>
                    <a:lumOff val="35000"/>
                  </a:schemeClr>
                </a:solidFill>
              </a:rPr>
              <a:t>Creación de asignación de compensación a la falta de carrera funcionaria.</a:t>
            </a:r>
            <a:endParaRPr lang="es-CL" sz="1500" dirty="0">
              <a:solidFill>
                <a:schemeClr val="tx1">
                  <a:lumMod val="65000"/>
                  <a:lumOff val="35000"/>
                </a:schemeClr>
              </a:solidFill>
            </a:endParaRPr>
          </a:p>
          <a:p>
            <a:pPr marL="742950" lvl="1" indent="-285750">
              <a:buFont typeface="Wingdings" panose="05000000000000000000" pitchFamily="2" charset="2"/>
              <a:buChar char="Ø"/>
            </a:pPr>
            <a:r>
              <a:rPr lang="es-ES" sz="1500" dirty="0">
                <a:solidFill>
                  <a:schemeClr val="tx1">
                    <a:lumMod val="65000"/>
                    <a:lumOff val="35000"/>
                  </a:schemeClr>
                </a:solidFill>
              </a:rPr>
              <a:t>Bono de término de negociación. </a:t>
            </a:r>
            <a:endParaRPr lang="es-CL" sz="1500" dirty="0">
              <a:solidFill>
                <a:schemeClr val="tx1">
                  <a:lumMod val="65000"/>
                  <a:lumOff val="35000"/>
                </a:schemeClr>
              </a:solidFill>
            </a:endParaRPr>
          </a:p>
          <a:p>
            <a:endParaRPr lang="es-ES" sz="1500" b="1" dirty="0">
              <a:solidFill>
                <a:srgbClr val="005C9E"/>
              </a:solidFill>
            </a:endParaRPr>
          </a:p>
          <a:p>
            <a:r>
              <a:rPr lang="es-ES" sz="1500" b="1" dirty="0">
                <a:solidFill>
                  <a:srgbClr val="005C9E"/>
                </a:solidFill>
              </a:rPr>
              <a:t>b) Respuesta de </a:t>
            </a:r>
            <a:r>
              <a:rPr lang="es-ES" sz="1500" b="1" dirty="0" err="1">
                <a:solidFill>
                  <a:srgbClr val="005C9E"/>
                </a:solidFill>
              </a:rPr>
              <a:t>Dipres</a:t>
            </a:r>
            <a:endParaRPr lang="es-ES" sz="1500" b="1" dirty="0">
              <a:solidFill>
                <a:srgbClr val="005C9E"/>
              </a:solidFill>
            </a:endParaRPr>
          </a:p>
          <a:p>
            <a:endParaRPr lang="es-ES" b="1"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Ø"/>
            </a:pPr>
            <a:r>
              <a:rPr lang="es-ES" sz="1500" dirty="0">
                <a:solidFill>
                  <a:schemeClr val="tx1">
                    <a:lumMod val="65000"/>
                    <a:lumOff val="35000"/>
                  </a:schemeClr>
                </a:solidFill>
              </a:rPr>
              <a:t>Respecto de la </a:t>
            </a:r>
            <a:r>
              <a:rPr lang="es-ES" sz="1500" b="1" dirty="0">
                <a:solidFill>
                  <a:schemeClr val="tx1">
                    <a:lumMod val="65000"/>
                    <a:lumOff val="35000"/>
                  </a:schemeClr>
                </a:solidFill>
              </a:rPr>
              <a:t>asignación de modernización </a:t>
            </a:r>
            <a:r>
              <a:rPr lang="es-ES" sz="1500" dirty="0">
                <a:solidFill>
                  <a:schemeClr val="tx1">
                    <a:lumMod val="65000"/>
                    <a:lumOff val="35000"/>
                  </a:schemeClr>
                </a:solidFill>
              </a:rPr>
              <a:t>se propone constituir una mesa de trabajo para elaborar un diagnóstico y presentación por parte del PJUD con sus respectivos costos, con plazo por definir en función de la reformulación de los PMG comprometida en la agenda de modernización del Estado.</a:t>
            </a:r>
          </a:p>
          <a:p>
            <a:pPr lvl="1"/>
            <a:endParaRPr lang="es-ES" sz="800" dirty="0">
              <a:solidFill>
                <a:schemeClr val="tx1">
                  <a:lumMod val="65000"/>
                  <a:lumOff val="35000"/>
                </a:schemeClr>
              </a:solidFill>
            </a:endParaRPr>
          </a:p>
          <a:p>
            <a:pPr marL="742950" lvl="1" indent="-285750">
              <a:buFont typeface="Wingdings" panose="05000000000000000000" pitchFamily="2" charset="2"/>
              <a:buChar char="Ø"/>
            </a:pPr>
            <a:r>
              <a:rPr lang="es-ES" sz="1500" dirty="0">
                <a:solidFill>
                  <a:schemeClr val="tx1">
                    <a:lumMod val="65000"/>
                    <a:lumOff val="35000"/>
                  </a:schemeClr>
                </a:solidFill>
              </a:rPr>
              <a:t>No está dentro de la política de remuneraciones la creación de una asignación de compensación por falta de carrera funcionaria. Sin perjuicio de lo anterior, se puede realizar un </a:t>
            </a:r>
            <a:r>
              <a:rPr lang="es-ES" sz="1500" b="1" dirty="0">
                <a:solidFill>
                  <a:schemeClr val="tx1">
                    <a:lumMod val="65000"/>
                    <a:lumOff val="35000"/>
                  </a:schemeClr>
                </a:solidFill>
              </a:rPr>
              <a:t>diagnóstico y evaluación del desarrollo de la carrera funcionaria</a:t>
            </a:r>
            <a:r>
              <a:rPr lang="es-ES" sz="1500" dirty="0">
                <a:solidFill>
                  <a:schemeClr val="tx1">
                    <a:lumMod val="65000"/>
                    <a:lumOff val="35000"/>
                  </a:schemeClr>
                </a:solidFill>
              </a:rPr>
              <a:t>, respecto de aquellos escalafones donde la situación sea más crítica.</a:t>
            </a:r>
          </a:p>
          <a:p>
            <a:pPr marL="742950" lvl="1" indent="-285750">
              <a:buFont typeface="Wingdings" panose="05000000000000000000" pitchFamily="2" charset="2"/>
              <a:buChar char="Ø"/>
            </a:pPr>
            <a:endParaRPr lang="es-ES" sz="1500" dirty="0">
              <a:solidFill>
                <a:schemeClr val="tx1">
                  <a:lumMod val="65000"/>
                  <a:lumOff val="35000"/>
                </a:schemeClr>
              </a:solidFill>
            </a:endParaRPr>
          </a:p>
          <a:p>
            <a:pPr marL="742950" lvl="1" indent="-285750">
              <a:buFont typeface="Wingdings" panose="05000000000000000000" pitchFamily="2" charset="2"/>
              <a:buChar char="Ø"/>
            </a:pPr>
            <a:r>
              <a:rPr lang="es-ES" sz="1500" dirty="0">
                <a:solidFill>
                  <a:schemeClr val="tx1">
                    <a:lumMod val="65000"/>
                    <a:lumOff val="35000"/>
                  </a:schemeClr>
                </a:solidFill>
              </a:rPr>
              <a:t>A contar de </a:t>
            </a:r>
            <a:r>
              <a:rPr lang="es-ES" sz="1500" b="1" dirty="0">
                <a:solidFill>
                  <a:schemeClr val="tx1">
                    <a:lumMod val="65000"/>
                    <a:lumOff val="35000"/>
                  </a:schemeClr>
                </a:solidFill>
              </a:rPr>
              <a:t>agosto de 2023</a:t>
            </a:r>
            <a:r>
              <a:rPr lang="es-ES" sz="1500" dirty="0">
                <a:solidFill>
                  <a:schemeClr val="tx1">
                    <a:lumMod val="65000"/>
                    <a:lumOff val="35000"/>
                  </a:schemeClr>
                </a:solidFill>
              </a:rPr>
              <a:t>, se elaborará una </a:t>
            </a:r>
            <a:r>
              <a:rPr lang="es-ES" sz="1500" b="1" dirty="0">
                <a:solidFill>
                  <a:schemeClr val="tx1">
                    <a:lumMod val="65000"/>
                    <a:lumOff val="35000"/>
                  </a:schemeClr>
                </a:solidFill>
              </a:rPr>
              <a:t>agenda de trabajo </a:t>
            </a:r>
            <a:r>
              <a:rPr lang="es-ES" sz="1500" dirty="0">
                <a:solidFill>
                  <a:schemeClr val="tx1">
                    <a:lumMod val="65000"/>
                    <a:lumOff val="35000"/>
                  </a:schemeClr>
                </a:solidFill>
              </a:rPr>
              <a:t>para priorizar el tratamiento de los temas, a fin de contar con un diagnóstico, identificando temas esenciales y las alternativas de solución, con los costos asociados para definición de las autoridades.</a:t>
            </a:r>
            <a:endParaRPr lang="es-CL" sz="1500" dirty="0">
              <a:solidFill>
                <a:schemeClr val="tx1">
                  <a:lumMod val="65000"/>
                  <a:lumOff val="35000"/>
                </a:schemeClr>
              </a:solidFill>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5" name="Entrada de lápiz 4">
                <a:extLst>
                  <a:ext uri="{FF2B5EF4-FFF2-40B4-BE49-F238E27FC236}">
                    <a16:creationId xmlns:a16="http://schemas.microsoft.com/office/drawing/2014/main" id="{8CA0AC26-8332-4F49-34CD-3871BADFFBAE}"/>
                  </a:ext>
                </a:extLst>
              </p14:cNvPr>
              <p14:cNvContentPartPr/>
              <p14:nvPr/>
            </p14:nvContentPartPr>
            <p14:xfrm>
              <a:off x="1389328" y="5765870"/>
              <a:ext cx="2904120" cy="710280"/>
            </p14:xfrm>
          </p:contentPart>
        </mc:Choice>
        <mc:Fallback xmlns="">
          <p:pic>
            <p:nvPicPr>
              <p:cNvPr id="5" name="Entrada de lápiz 4">
                <a:extLst>
                  <a:ext uri="{FF2B5EF4-FFF2-40B4-BE49-F238E27FC236}">
                    <a16:creationId xmlns:a16="http://schemas.microsoft.com/office/drawing/2014/main" id="{8CA0AC26-8332-4F49-34CD-3871BADFFBAE}"/>
                  </a:ext>
                </a:extLst>
              </p:cNvPr>
              <p:cNvPicPr/>
              <p:nvPr/>
            </p:nvPicPr>
            <p:blipFill>
              <a:blip r:embed="rId5"/>
              <a:stretch>
                <a:fillRect/>
              </a:stretch>
            </p:blipFill>
            <p:spPr>
              <a:xfrm>
                <a:off x="1371328" y="5657870"/>
                <a:ext cx="2939760" cy="925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2" name="Entrada de lápiz 11">
                <a:extLst>
                  <a:ext uri="{FF2B5EF4-FFF2-40B4-BE49-F238E27FC236}">
                    <a16:creationId xmlns:a16="http://schemas.microsoft.com/office/drawing/2014/main" id="{0F588F5D-B273-E992-4A9C-5BF80426A6E3}"/>
                  </a:ext>
                </a:extLst>
              </p14:cNvPr>
              <p14:cNvContentPartPr/>
              <p14:nvPr/>
            </p14:nvContentPartPr>
            <p14:xfrm>
              <a:off x="3096625" y="3993337"/>
              <a:ext cx="5694840" cy="536400"/>
            </p14:xfrm>
          </p:contentPart>
        </mc:Choice>
        <mc:Fallback xmlns="">
          <p:pic>
            <p:nvPicPr>
              <p:cNvPr id="12" name="Entrada de lápiz 11">
                <a:extLst>
                  <a:ext uri="{FF2B5EF4-FFF2-40B4-BE49-F238E27FC236}">
                    <a16:creationId xmlns:a16="http://schemas.microsoft.com/office/drawing/2014/main" id="{0F588F5D-B273-E992-4A9C-5BF80426A6E3}"/>
                  </a:ext>
                </a:extLst>
              </p:cNvPr>
              <p:cNvPicPr/>
              <p:nvPr/>
            </p:nvPicPr>
            <p:blipFill>
              <a:blip r:embed="rId7"/>
              <a:stretch>
                <a:fillRect/>
              </a:stretch>
            </p:blipFill>
            <p:spPr>
              <a:xfrm>
                <a:off x="3087625" y="3939337"/>
                <a:ext cx="5712480" cy="644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4" name="Entrada de lápiz 13">
                <a:extLst>
                  <a:ext uri="{FF2B5EF4-FFF2-40B4-BE49-F238E27FC236}">
                    <a16:creationId xmlns:a16="http://schemas.microsoft.com/office/drawing/2014/main" id="{944B4ACE-6C8B-E8D2-7955-7B8952E8C979}"/>
                  </a:ext>
                </a:extLst>
              </p14:cNvPr>
              <p14:cNvContentPartPr/>
              <p14:nvPr/>
            </p14:nvContentPartPr>
            <p14:xfrm>
              <a:off x="1983865" y="5227057"/>
              <a:ext cx="6131520" cy="44280"/>
            </p14:xfrm>
          </p:contentPart>
        </mc:Choice>
        <mc:Fallback xmlns="">
          <p:pic>
            <p:nvPicPr>
              <p:cNvPr id="14" name="Entrada de lápiz 13">
                <a:extLst>
                  <a:ext uri="{FF2B5EF4-FFF2-40B4-BE49-F238E27FC236}">
                    <a16:creationId xmlns:a16="http://schemas.microsoft.com/office/drawing/2014/main" id="{944B4ACE-6C8B-E8D2-7955-7B8952E8C979}"/>
                  </a:ext>
                </a:extLst>
              </p:cNvPr>
              <p:cNvPicPr/>
              <p:nvPr/>
            </p:nvPicPr>
            <p:blipFill>
              <a:blip r:embed="rId9"/>
              <a:stretch>
                <a:fillRect/>
              </a:stretch>
            </p:blipFill>
            <p:spPr>
              <a:xfrm>
                <a:off x="1974865" y="5173057"/>
                <a:ext cx="6149160" cy="151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7" name="Entrada de lápiz 16">
                <a:extLst>
                  <a:ext uri="{FF2B5EF4-FFF2-40B4-BE49-F238E27FC236}">
                    <a16:creationId xmlns:a16="http://schemas.microsoft.com/office/drawing/2014/main" id="{0557FC7D-8EDA-1C73-23CF-D03399539407}"/>
                  </a:ext>
                </a:extLst>
              </p14:cNvPr>
              <p14:cNvContentPartPr/>
              <p14:nvPr/>
            </p14:nvContentPartPr>
            <p14:xfrm>
              <a:off x="8117185" y="5204017"/>
              <a:ext cx="1207440" cy="41400"/>
            </p14:xfrm>
          </p:contentPart>
        </mc:Choice>
        <mc:Fallback xmlns="">
          <p:pic>
            <p:nvPicPr>
              <p:cNvPr id="17" name="Entrada de lápiz 16">
                <a:extLst>
                  <a:ext uri="{FF2B5EF4-FFF2-40B4-BE49-F238E27FC236}">
                    <a16:creationId xmlns:a16="http://schemas.microsoft.com/office/drawing/2014/main" id="{0557FC7D-8EDA-1C73-23CF-D03399539407}"/>
                  </a:ext>
                </a:extLst>
              </p:cNvPr>
              <p:cNvPicPr/>
              <p:nvPr/>
            </p:nvPicPr>
            <p:blipFill>
              <a:blip r:embed="rId11"/>
              <a:stretch>
                <a:fillRect/>
              </a:stretch>
            </p:blipFill>
            <p:spPr>
              <a:xfrm>
                <a:off x="8108182" y="5150017"/>
                <a:ext cx="1225085" cy="149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8" name="Entrada de lápiz 17">
                <a:extLst>
                  <a:ext uri="{FF2B5EF4-FFF2-40B4-BE49-F238E27FC236}">
                    <a16:creationId xmlns:a16="http://schemas.microsoft.com/office/drawing/2014/main" id="{7B939D94-3E6E-4DA2-B890-F27148EB1AB8}"/>
                  </a:ext>
                </a:extLst>
              </p14:cNvPr>
              <p14:cNvContentPartPr/>
              <p14:nvPr/>
            </p14:nvContentPartPr>
            <p14:xfrm>
              <a:off x="5650105" y="5434057"/>
              <a:ext cx="4951080" cy="69840"/>
            </p14:xfrm>
          </p:contentPart>
        </mc:Choice>
        <mc:Fallback xmlns="">
          <p:pic>
            <p:nvPicPr>
              <p:cNvPr id="18" name="Entrada de lápiz 17">
                <a:extLst>
                  <a:ext uri="{FF2B5EF4-FFF2-40B4-BE49-F238E27FC236}">
                    <a16:creationId xmlns:a16="http://schemas.microsoft.com/office/drawing/2014/main" id="{7B939D94-3E6E-4DA2-B890-F27148EB1AB8}"/>
                  </a:ext>
                </a:extLst>
              </p:cNvPr>
              <p:cNvPicPr/>
              <p:nvPr/>
            </p:nvPicPr>
            <p:blipFill>
              <a:blip r:embed="rId13"/>
              <a:stretch>
                <a:fillRect/>
              </a:stretch>
            </p:blipFill>
            <p:spPr>
              <a:xfrm>
                <a:off x="5641104" y="5380057"/>
                <a:ext cx="4968721" cy="177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9" name="Entrada de lápiz 18">
                <a:extLst>
                  <a:ext uri="{FF2B5EF4-FFF2-40B4-BE49-F238E27FC236}">
                    <a16:creationId xmlns:a16="http://schemas.microsoft.com/office/drawing/2014/main" id="{799B999E-7BB9-EC3A-648D-D862C2C38F01}"/>
                  </a:ext>
                </a:extLst>
              </p14:cNvPr>
              <p14:cNvContentPartPr/>
              <p14:nvPr/>
            </p14:nvContentPartPr>
            <p14:xfrm>
              <a:off x="1957945" y="5666977"/>
              <a:ext cx="1612440" cy="62640"/>
            </p14:xfrm>
          </p:contentPart>
        </mc:Choice>
        <mc:Fallback xmlns="">
          <p:pic>
            <p:nvPicPr>
              <p:cNvPr id="19" name="Entrada de lápiz 18">
                <a:extLst>
                  <a:ext uri="{FF2B5EF4-FFF2-40B4-BE49-F238E27FC236}">
                    <a16:creationId xmlns:a16="http://schemas.microsoft.com/office/drawing/2014/main" id="{799B999E-7BB9-EC3A-648D-D862C2C38F01}"/>
                  </a:ext>
                </a:extLst>
              </p:cNvPr>
              <p:cNvPicPr/>
              <p:nvPr/>
            </p:nvPicPr>
            <p:blipFill>
              <a:blip r:embed="rId15"/>
              <a:stretch>
                <a:fillRect/>
              </a:stretch>
            </p:blipFill>
            <p:spPr>
              <a:xfrm>
                <a:off x="1948945" y="5612977"/>
                <a:ext cx="1630080" cy="170280"/>
              </a:xfrm>
              <a:prstGeom prst="rect">
                <a:avLst/>
              </a:prstGeom>
            </p:spPr>
          </p:pic>
        </mc:Fallback>
      </mc:AlternateContent>
      <p:pic>
        <p:nvPicPr>
          <p:cNvPr id="2" name="Imagen 1">
            <a:extLst>
              <a:ext uri="{FF2B5EF4-FFF2-40B4-BE49-F238E27FC236}">
                <a16:creationId xmlns:a16="http://schemas.microsoft.com/office/drawing/2014/main" id="{393FF67E-4755-79F6-0367-4AD6B97E749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2512"/>
            <a:ext cx="12176708" cy="951304"/>
          </a:xfrm>
          <a:prstGeom prst="rect">
            <a:avLst/>
          </a:prstGeom>
        </p:spPr>
      </p:pic>
    </p:spTree>
    <p:extLst>
      <p:ext uri="{BB962C8B-B14F-4D97-AF65-F5344CB8AC3E}">
        <p14:creationId xmlns:p14="http://schemas.microsoft.com/office/powerpoint/2010/main" val="3570524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scritorio con elementos de productividad">
            <a:extLst>
              <a:ext uri="{FF2B5EF4-FFF2-40B4-BE49-F238E27FC236}">
                <a16:creationId xmlns:a16="http://schemas.microsoft.com/office/drawing/2014/main" id="{D17176D0-4C9E-4099-C988-B5D709F196BA}"/>
              </a:ext>
            </a:extLst>
          </p:cNvPr>
          <p:cNvPicPr>
            <a:picLocks noChangeAspect="1"/>
          </p:cNvPicPr>
          <p:nvPr/>
        </p:nvPicPr>
        <p:blipFill rotWithShape="1">
          <a:blip r:embed="rId2"/>
          <a:srcRect l="27992" r="12742"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6DE9155-D543-1B48-69C3-A7AFBCE2DA0E}"/>
              </a:ext>
            </a:extLst>
          </p:cNvPr>
          <p:cNvSpPr>
            <a:spLocks noGrp="1"/>
          </p:cNvSpPr>
          <p:nvPr>
            <p:ph type="title"/>
          </p:nvPr>
        </p:nvSpPr>
        <p:spPr>
          <a:xfrm>
            <a:off x="761801" y="328512"/>
            <a:ext cx="4778387" cy="1628970"/>
          </a:xfrm>
        </p:spPr>
        <p:txBody>
          <a:bodyPr anchor="ctr">
            <a:normAutofit/>
          </a:bodyPr>
          <a:lstStyle/>
          <a:p>
            <a:r>
              <a:rPr lang="es-CL" sz="4000" b="1" dirty="0">
                <a:solidFill>
                  <a:srgbClr val="C00000"/>
                </a:solidFill>
              </a:rPr>
              <a:t>Agenda Mesa Gremial </a:t>
            </a:r>
          </a:p>
        </p:txBody>
      </p:sp>
      <p:sp>
        <p:nvSpPr>
          <p:cNvPr id="3" name="Marcador de contenido 2">
            <a:extLst>
              <a:ext uri="{FF2B5EF4-FFF2-40B4-BE49-F238E27FC236}">
                <a16:creationId xmlns:a16="http://schemas.microsoft.com/office/drawing/2014/main" id="{B54176C6-595C-8A0E-1D57-E518EFD661FD}"/>
              </a:ext>
            </a:extLst>
          </p:cNvPr>
          <p:cNvSpPr>
            <a:spLocks noGrp="1"/>
          </p:cNvSpPr>
          <p:nvPr>
            <p:ph idx="1"/>
          </p:nvPr>
        </p:nvSpPr>
        <p:spPr>
          <a:xfrm>
            <a:off x="615053" y="2614507"/>
            <a:ext cx="4872917" cy="3374137"/>
          </a:xfrm>
        </p:spPr>
        <p:txBody>
          <a:bodyPr anchor="ctr">
            <a:normAutofit/>
          </a:bodyPr>
          <a:lstStyle/>
          <a:p>
            <a:r>
              <a:rPr lang="es-CL" dirty="0"/>
              <a:t>Incremento Asignación de Modernización</a:t>
            </a:r>
          </a:p>
          <a:p>
            <a:r>
              <a:rPr lang="es-CL" dirty="0"/>
              <a:t>Asignación compensatoria Carrera Funcionaria</a:t>
            </a:r>
          </a:p>
          <a:p>
            <a:r>
              <a:rPr lang="es-CL" dirty="0"/>
              <a:t>Bono de Término Negociación</a:t>
            </a:r>
          </a:p>
        </p:txBody>
      </p:sp>
    </p:spTree>
    <p:extLst>
      <p:ext uri="{BB962C8B-B14F-4D97-AF65-F5344CB8AC3E}">
        <p14:creationId xmlns:p14="http://schemas.microsoft.com/office/powerpoint/2010/main" val="37932942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530</TotalTime>
  <Words>1570</Words>
  <Application>Microsoft Macintosh PowerPoint</Application>
  <PresentationFormat>Panorámica</PresentationFormat>
  <Paragraphs>168</Paragraphs>
  <Slides>19</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Aptos</vt:lpstr>
      <vt:lpstr>Arial</vt:lpstr>
      <vt:lpstr>Calibri</vt:lpstr>
      <vt:lpstr>Calibri Light</vt:lpstr>
      <vt:lpstr>gobCL</vt:lpstr>
      <vt:lpstr>Wingdings</vt:lpstr>
      <vt:lpstr>Tema de Office</vt:lpstr>
      <vt:lpstr>    Evaluación de la Mesa de Remuneraciones   Convención Nacional Anejud 3 y 4 de Abril  2024</vt:lpstr>
      <vt:lpstr>Emprender la Negociación de Anejud, implica:</vt:lpstr>
      <vt:lpstr>La contraparte y la fijación del calendario:  una decisión determinante en la negociación</vt:lpstr>
      <vt:lpstr>Presentación de PowerPoint</vt:lpstr>
      <vt:lpstr>Presentación de PowerPoint</vt:lpstr>
      <vt:lpstr>Presentación de PowerPoint</vt:lpstr>
      <vt:lpstr>Presentación de PowerPoint</vt:lpstr>
      <vt:lpstr>Presentación de PowerPoint</vt:lpstr>
      <vt:lpstr>Agenda Mesa Gremial </vt:lpstr>
      <vt:lpstr>Presentación de PowerPoint</vt:lpstr>
      <vt:lpstr>Los resultados gremiales obtenidos</vt:lpstr>
      <vt:lpstr>Resultados en distorsiones ocasionadas por el reajuste diferenciado  </vt:lpstr>
      <vt:lpstr>Resultado en Incentivo al Retiro</vt:lpstr>
      <vt:lpstr>Evaluación de los Resultados </vt:lpstr>
      <vt:lpstr>Hipertrofia de la agenda gremial</vt:lpstr>
      <vt:lpstr>Debilidad de la Mesa de los Gremios: razones</vt:lpstr>
      <vt:lpstr>Veamos las razones más estructurales </vt:lpstr>
      <vt:lpstr>Desafíos de Anejud 2024</vt:lpstr>
      <vt:lpstr>    Evaluación de la Mesa de Remuneraciones   Convención Nacional Anejud 3 y 4 de Abril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Mesa de Remuneraciones ¿Avanza?  Consultivo Anejud 22 Diciembre 2023</dc:title>
  <dc:creator>Martín Gajardo Montenegro</dc:creator>
  <cp:lastModifiedBy>Nayareth Quevedo</cp:lastModifiedBy>
  <cp:revision>5</cp:revision>
  <dcterms:created xsi:type="dcterms:W3CDTF">2023-12-21T16:28:59Z</dcterms:created>
  <dcterms:modified xsi:type="dcterms:W3CDTF">2024-04-03T16:38:10Z</dcterms:modified>
</cp:coreProperties>
</file>